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5" r:id="rId2"/>
    <p:sldId id="376" r:id="rId3"/>
    <p:sldId id="377" r:id="rId4"/>
    <p:sldId id="350" r:id="rId5"/>
    <p:sldId id="326" r:id="rId6"/>
    <p:sldId id="374" r:id="rId7"/>
    <p:sldId id="393" r:id="rId8"/>
    <p:sldId id="344" r:id="rId9"/>
    <p:sldId id="373" r:id="rId10"/>
    <p:sldId id="318" r:id="rId11"/>
    <p:sldId id="331" r:id="rId12"/>
    <p:sldId id="383" r:id="rId13"/>
    <p:sldId id="388" r:id="rId14"/>
    <p:sldId id="389" r:id="rId15"/>
    <p:sldId id="392" r:id="rId16"/>
    <p:sldId id="360" r:id="rId17"/>
    <p:sldId id="345" r:id="rId18"/>
    <p:sldId id="365" r:id="rId19"/>
    <p:sldId id="367" r:id="rId20"/>
    <p:sldId id="358" r:id="rId21"/>
    <p:sldId id="362" r:id="rId22"/>
    <p:sldId id="359" r:id="rId23"/>
    <p:sldId id="385" r:id="rId24"/>
    <p:sldId id="332" r:id="rId25"/>
    <p:sldId id="330" r:id="rId26"/>
    <p:sldId id="334" r:id="rId27"/>
    <p:sldId id="353" r:id="rId28"/>
    <p:sldId id="333" r:id="rId29"/>
    <p:sldId id="302" r:id="rId30"/>
    <p:sldId id="371" r:id="rId31"/>
    <p:sldId id="386" r:id="rId32"/>
    <p:sldId id="370" r:id="rId33"/>
    <p:sldId id="336" r:id="rId34"/>
    <p:sldId id="395" r:id="rId35"/>
    <p:sldId id="335" r:id="rId36"/>
    <p:sldId id="356" r:id="rId37"/>
    <p:sldId id="346" r:id="rId38"/>
    <p:sldId id="387" r:id="rId39"/>
    <p:sldId id="338" r:id="rId40"/>
    <p:sldId id="394" r:id="rId41"/>
    <p:sldId id="320" r:id="rId42"/>
    <p:sldId id="337" r:id="rId43"/>
    <p:sldId id="347" r:id="rId44"/>
    <p:sldId id="322" r:id="rId45"/>
    <p:sldId id="369" r:id="rId46"/>
    <p:sldId id="339" r:id="rId47"/>
    <p:sldId id="340" r:id="rId48"/>
    <p:sldId id="354" r:id="rId49"/>
    <p:sldId id="357" r:id="rId50"/>
    <p:sldId id="348" r:id="rId51"/>
    <p:sldId id="323" r:id="rId52"/>
    <p:sldId id="341" r:id="rId53"/>
    <p:sldId id="390" r:id="rId54"/>
    <p:sldId id="342" r:id="rId55"/>
    <p:sldId id="391" r:id="rId56"/>
    <p:sldId id="316" r:id="rId57"/>
    <p:sldId id="372" r:id="rId58"/>
    <p:sldId id="328" r:id="rId59"/>
    <p:sldId id="378" r:id="rId60"/>
    <p:sldId id="382" r:id="rId61"/>
    <p:sldId id="381" r:id="rId62"/>
    <p:sldId id="380" r:id="rId6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Обложка" id="{434AC7C8-2B66-4092-A56A-03E79C30DA97}">
          <p14:sldIdLst>
            <p14:sldId id="375"/>
          </p14:sldIdLst>
        </p14:section>
        <p14:section name="вводные" id="{EC0CA4AC-8BE7-4EA6-BE62-B035FB547C4C}">
          <p14:sldIdLst>
            <p14:sldId id="376"/>
          </p14:sldIdLst>
        </p14:section>
        <p14:section name="0. Настройка систем веб-аналитики" id="{68D6E652-40EE-404E-964B-CCD96BE98C99}">
          <p14:sldIdLst>
            <p14:sldId id="377"/>
            <p14:sldId id="350"/>
            <p14:sldId id="326"/>
            <p14:sldId id="374"/>
            <p14:sldId id="393"/>
            <p14:sldId id="344"/>
            <p14:sldId id="373"/>
          </p14:sldIdLst>
        </p14:section>
        <p14:section name="1. Анализ рекламного аккаунта" id="{D8AA5417-2B43-41AC-A171-58CF177046D1}">
          <p14:sldIdLst>
            <p14:sldId id="318"/>
            <p14:sldId id="331"/>
            <p14:sldId id="383"/>
            <p14:sldId id="388"/>
            <p14:sldId id="389"/>
            <p14:sldId id="392"/>
            <p14:sldId id="360"/>
            <p14:sldId id="345"/>
            <p14:sldId id="365"/>
            <p14:sldId id="367"/>
            <p14:sldId id="358"/>
            <p14:sldId id="362"/>
            <p14:sldId id="359"/>
            <p14:sldId id="385"/>
          </p14:sldIdLst>
        </p14:section>
        <p14:section name="2. Анализ мобильного трафика" id="{38D90143-CE93-40A8-A700-3C1CCFC261D0}">
          <p14:sldIdLst>
            <p14:sldId id="332"/>
            <p14:sldId id="330"/>
            <p14:sldId id="334"/>
            <p14:sldId id="353"/>
          </p14:sldIdLst>
        </p14:section>
        <p14:section name="3. Статистика основных параметров" id="{114AB12E-FB2A-4A13-9E24-638C69D9C7F8}">
          <p14:sldIdLst>
            <p14:sldId id="333"/>
            <p14:sldId id="302"/>
            <p14:sldId id="371"/>
            <p14:sldId id="386"/>
            <p14:sldId id="370"/>
            <p14:sldId id="336"/>
            <p14:sldId id="395"/>
            <p14:sldId id="335"/>
            <p14:sldId id="356"/>
          </p14:sldIdLst>
        </p14:section>
        <p14:section name="4. Анализ семантического ядра" id="{93478012-02BC-45DA-AC24-7A2E78B29654}">
          <p14:sldIdLst>
            <p14:sldId id="346"/>
            <p14:sldId id="387"/>
            <p14:sldId id="338"/>
            <p14:sldId id="394"/>
            <p14:sldId id="320"/>
            <p14:sldId id="337"/>
          </p14:sldIdLst>
        </p14:section>
        <p14:section name="5. Анализ текстов объявлений" id="{EDB00F73-DC5E-4941-AA0A-CC191ECBBE41}">
          <p14:sldIdLst>
            <p14:sldId id="347"/>
            <p14:sldId id="322"/>
            <p14:sldId id="369"/>
            <p14:sldId id="339"/>
            <p14:sldId id="340"/>
            <p14:sldId id="354"/>
            <p14:sldId id="357"/>
          </p14:sldIdLst>
        </p14:section>
        <p14:section name="6. Анализ стратегий рекламных кампаний" id="{510749E1-EBE3-40CE-9DC0-38B81CB9411B}">
          <p14:sldIdLst>
            <p14:sldId id="348"/>
            <p14:sldId id="323"/>
            <p14:sldId id="341"/>
            <p14:sldId id="390"/>
            <p14:sldId id="342"/>
            <p14:sldId id="391"/>
            <p14:sldId id="316"/>
            <p14:sldId id="372"/>
            <p14:sldId id="328"/>
            <p14:sldId id="378"/>
            <p14:sldId id="382"/>
            <p14:sldId id="381"/>
            <p14:sldId id="3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обозева Елена" initials="КЕ" lastIdx="1" clrIdx="0">
    <p:extLst>
      <p:ext uri="{19B8F6BF-5375-455C-9EA6-DF929625EA0E}">
        <p15:presenceInfo xmlns:p15="http://schemas.microsoft.com/office/powerpoint/2012/main" userId="S-1-5-21-2501603386-1640817424-669170307-49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032"/>
    <a:srgbClr val="A40042"/>
    <a:srgbClr val="7F1916"/>
    <a:srgbClr val="BC0859"/>
    <a:srgbClr val="FEE8F2"/>
    <a:srgbClr val="F83E92"/>
    <a:srgbClr val="F967A9"/>
    <a:srgbClr val="FB9BC6"/>
    <a:srgbClr val="FCB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224A7E3-270F-4897-8981-E9732E49A509}"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326192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224A7E3-270F-4897-8981-E9732E49A509}"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76071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224A7E3-270F-4897-8981-E9732E49A509}"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183076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224A7E3-270F-4897-8981-E9732E49A509}"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109394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224A7E3-270F-4897-8981-E9732E49A509}"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329504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224A7E3-270F-4897-8981-E9732E49A509}"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197154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224A7E3-270F-4897-8981-E9732E49A509}" type="datetimeFigureOut">
              <a:rPr lang="ru-RU" smtClean="0"/>
              <a:t>08.06.2022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166765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224A7E3-270F-4897-8981-E9732E49A509}" type="datetimeFigureOut">
              <a:rPr lang="ru-RU" smtClean="0"/>
              <a:t>08.06.2022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228768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224A7E3-270F-4897-8981-E9732E49A509}" type="datetimeFigureOut">
              <a:rPr lang="ru-RU" smtClean="0"/>
              <a:t>08.06.2022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267245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224A7E3-270F-4897-8981-E9732E49A509}"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287428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224A7E3-270F-4897-8981-E9732E49A509}"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2DEAD2-142A-4022-8BAC-A4073A22EA0E}" type="slidenum">
              <a:rPr lang="ru-RU" smtClean="0"/>
              <a:t>‹#›</a:t>
            </a:fld>
            <a:endParaRPr lang="ru-RU"/>
          </a:p>
        </p:txBody>
      </p:sp>
    </p:spTree>
    <p:extLst>
      <p:ext uri="{BB962C8B-B14F-4D97-AF65-F5344CB8AC3E}">
        <p14:creationId xmlns:p14="http://schemas.microsoft.com/office/powerpoint/2010/main" val="109032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24A7E3-270F-4897-8981-E9732E49A509}" type="datetimeFigureOut">
              <a:rPr lang="ru-RU" smtClean="0"/>
              <a:t>08.06.2022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DEAD2-142A-4022-8BAC-A4073A22EA0E}" type="slidenum">
              <a:rPr lang="ru-RU" smtClean="0"/>
              <a:t>‹#›</a:t>
            </a:fld>
            <a:endParaRPr lang="ru-RU"/>
          </a:p>
        </p:txBody>
      </p:sp>
    </p:spTree>
    <p:extLst>
      <p:ext uri="{BB962C8B-B14F-4D97-AF65-F5344CB8AC3E}">
        <p14:creationId xmlns:p14="http://schemas.microsoft.com/office/powerpoint/2010/main" val="2685830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6.pn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9.sv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6.png"/><Relationship Id="rId16"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gif"/><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6.svg"/><Relationship Id="rId11" Type="http://schemas.openxmlformats.org/officeDocument/2006/relationships/image" Target="../media/image99.png"/><Relationship Id="rId5" Type="http://schemas.openxmlformats.org/officeDocument/2006/relationships/image" Target="../media/image105.png"/><Relationship Id="rId10" Type="http://schemas.openxmlformats.org/officeDocument/2006/relationships/image" Target="../media/image6.png"/><Relationship Id="rId4" Type="http://schemas.openxmlformats.org/officeDocument/2006/relationships/image" Target="../media/image104.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D3AA651-23F4-421D-AE4C-68C746E9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Google Shape;87;p1">
            <a:extLst>
              <a:ext uri="{FF2B5EF4-FFF2-40B4-BE49-F238E27FC236}">
                <a16:creationId xmlns:a16="http://schemas.microsoft.com/office/drawing/2014/main" id="{B2C79A15-2772-45FC-B123-5E0FD82DF52F}"/>
              </a:ext>
            </a:extLst>
          </p:cNvPr>
          <p:cNvSpPr txBox="1"/>
          <p:nvPr/>
        </p:nvSpPr>
        <p:spPr>
          <a:xfrm>
            <a:off x="633624" y="992793"/>
            <a:ext cx="6698890" cy="2229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Black"/>
              <a:buNone/>
            </a:pPr>
            <a:r>
              <a:rPr lang="ru-RU" sz="4000" dirty="0">
                <a:solidFill>
                  <a:schemeClr val="bg1"/>
                </a:solidFill>
                <a:latin typeface="Montserrat-Bold"/>
                <a:ea typeface="Montserrat Black"/>
                <a:cs typeface="Calibri" panose="020F0502020204030204" pitchFamily="34" charset="0"/>
                <a:sym typeface="Montserrat Black"/>
              </a:rPr>
              <a:t>Экспертный аудит</a:t>
            </a:r>
          </a:p>
          <a:p>
            <a:pPr marL="0" marR="0" lvl="0" indent="0" algn="l" rtl="0">
              <a:lnSpc>
                <a:spcPct val="90000"/>
              </a:lnSpc>
              <a:spcBef>
                <a:spcPts val="0"/>
              </a:spcBef>
              <a:spcAft>
                <a:spcPts val="0"/>
              </a:spcAft>
              <a:buClr>
                <a:schemeClr val="lt1"/>
              </a:buClr>
              <a:buSzPts val="4400"/>
              <a:buFont typeface="Arial Black"/>
              <a:buNone/>
            </a:pPr>
            <a:endParaRPr lang="ru-RU" sz="3600" dirty="0">
              <a:solidFill>
                <a:schemeClr val="bg1"/>
              </a:solidFill>
              <a:latin typeface="Calibri" panose="020F0502020204030204" pitchFamily="34" charset="0"/>
              <a:ea typeface="Montserrat Black"/>
              <a:cs typeface="Calibri" panose="020F0502020204030204" pitchFamily="34" charset="0"/>
              <a:sym typeface="Montserrat Black"/>
            </a:endParaRPr>
          </a:p>
          <a:p>
            <a:pPr algn="l"/>
            <a:r>
              <a:rPr lang="ru-RU" sz="3600" b="1" cap="all" dirty="0">
                <a:solidFill>
                  <a:schemeClr val="bg1"/>
                </a:solidFill>
                <a:effectLst/>
                <a:latin typeface="Montserrat-Bold"/>
                <a:cs typeface="Arial" panose="020B0604020202020204" pitchFamily="34" charset="0"/>
              </a:rPr>
              <a:t>КОНТЕКСТНая РЕКЛАМа</a:t>
            </a:r>
            <a:endParaRPr lang="ru-RU" sz="3600" b="1" dirty="0">
              <a:solidFill>
                <a:schemeClr val="bg1"/>
              </a:solidFill>
              <a:effectLst/>
              <a:latin typeface="Montserrat-Bold"/>
            </a:endParaRPr>
          </a:p>
        </p:txBody>
      </p:sp>
      <p:sp>
        <p:nvSpPr>
          <p:cNvPr id="23" name="Google Shape;88;p1">
            <a:extLst>
              <a:ext uri="{FF2B5EF4-FFF2-40B4-BE49-F238E27FC236}">
                <a16:creationId xmlns:a16="http://schemas.microsoft.com/office/drawing/2014/main" id="{EF4EF1F5-0667-475C-8729-A52760C6BE87}"/>
              </a:ext>
            </a:extLst>
          </p:cNvPr>
          <p:cNvSpPr txBox="1"/>
          <p:nvPr/>
        </p:nvSpPr>
        <p:spPr>
          <a:xfrm>
            <a:off x="650450" y="4606243"/>
            <a:ext cx="4214100" cy="62320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b="1" i="0" u="none" strike="noStrike" cap="none" dirty="0">
                <a:solidFill>
                  <a:schemeClr val="bg1"/>
                </a:solidFill>
                <a:latin typeface="Montserrat-Bold"/>
                <a:ea typeface="Montserrat"/>
                <a:cs typeface="Calibri" panose="020F0502020204030204" pitchFamily="34" charset="0"/>
                <a:sym typeface="Montserrat"/>
              </a:rPr>
              <a:t>site.ru</a:t>
            </a:r>
            <a:endParaRPr lang="ru-RU" b="1" i="0" u="none" strike="noStrike" cap="none" dirty="0">
              <a:solidFill>
                <a:schemeClr val="bg1"/>
              </a:solidFill>
              <a:latin typeface="Montserrat-Bold"/>
              <a:ea typeface="Montserrat"/>
              <a:cs typeface="Calibri" panose="020F0502020204030204" pitchFamily="34" charset="0"/>
              <a:sym typeface="Montserrat"/>
            </a:endParaRPr>
          </a:p>
          <a:p>
            <a:pPr marL="0" marR="0" lvl="0" indent="0" algn="l" rtl="0">
              <a:lnSpc>
                <a:spcPct val="115000"/>
              </a:lnSpc>
              <a:spcBef>
                <a:spcPts val="0"/>
              </a:spcBef>
              <a:spcAft>
                <a:spcPts val="0"/>
              </a:spcAft>
              <a:buClr>
                <a:schemeClr val="dk1"/>
              </a:buClr>
              <a:buSzPts val="1100"/>
              <a:buFont typeface="Arial"/>
              <a:buNone/>
            </a:pPr>
            <a:r>
              <a:rPr lang="ru-RU" sz="1200" b="0" i="0" u="none" strike="noStrike" cap="none" dirty="0">
                <a:solidFill>
                  <a:schemeClr val="bg1"/>
                </a:solidFill>
                <a:latin typeface="Montserrat-Bold"/>
                <a:ea typeface="Montserrat"/>
                <a:cs typeface="Calibri" panose="020F0502020204030204" pitchFamily="34" charset="0"/>
                <a:sym typeface="Montserrat"/>
              </a:rPr>
              <a:t>Дата: «29» </a:t>
            </a:r>
            <a:r>
              <a:rPr lang="ru-RU" sz="1200" dirty="0">
                <a:solidFill>
                  <a:schemeClr val="bg1"/>
                </a:solidFill>
                <a:latin typeface="Montserrat-Bold"/>
                <a:ea typeface="Montserrat"/>
                <a:cs typeface="Calibri" panose="020F0502020204030204" pitchFamily="34" charset="0"/>
                <a:sym typeface="Montserrat"/>
              </a:rPr>
              <a:t>мая</a:t>
            </a:r>
            <a:r>
              <a:rPr lang="ru-RU" sz="1200" b="0" i="0" u="none" strike="noStrike" cap="none" dirty="0">
                <a:solidFill>
                  <a:schemeClr val="bg1"/>
                </a:solidFill>
                <a:latin typeface="Montserrat-Bold"/>
                <a:ea typeface="Montserrat"/>
                <a:cs typeface="Calibri" panose="020F0502020204030204" pitchFamily="34" charset="0"/>
                <a:sym typeface="Montserrat"/>
              </a:rPr>
              <a:t> 2022</a:t>
            </a:r>
            <a:endParaRPr sz="1200" b="0" i="0" u="none" strike="noStrike" cap="none" dirty="0">
              <a:solidFill>
                <a:schemeClr val="bg1"/>
              </a:solidFill>
              <a:latin typeface="Montserrat-Bold"/>
              <a:ea typeface="Montserrat"/>
              <a:cs typeface="Calibri" panose="020F0502020204030204" pitchFamily="34" charset="0"/>
              <a:sym typeface="Montserrat"/>
            </a:endParaRPr>
          </a:p>
        </p:txBody>
      </p:sp>
      <p:sp>
        <p:nvSpPr>
          <p:cNvPr id="25" name="Google Shape;89;p1">
            <a:extLst>
              <a:ext uri="{FF2B5EF4-FFF2-40B4-BE49-F238E27FC236}">
                <a16:creationId xmlns:a16="http://schemas.microsoft.com/office/drawing/2014/main" id="{D62E989B-55F9-4C56-A118-79BC24E61921}"/>
              </a:ext>
            </a:extLst>
          </p:cNvPr>
          <p:cNvSpPr txBox="1"/>
          <p:nvPr/>
        </p:nvSpPr>
        <p:spPr>
          <a:xfrm>
            <a:off x="633624" y="5334397"/>
            <a:ext cx="4945200" cy="112642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ru-RU" sz="1200" b="0" i="0" u="none" strike="noStrike" cap="none" dirty="0">
                <a:solidFill>
                  <a:schemeClr val="bg1"/>
                </a:solidFill>
                <a:latin typeface="Montserrat-Bold"/>
                <a:ea typeface="Montserrat"/>
                <a:cs typeface="Calibri" panose="020F0502020204030204" pitchFamily="34" charset="0"/>
                <a:sym typeface="Montserrat"/>
              </a:rPr>
              <a:t>Ваш персональный менеджер: </a:t>
            </a:r>
            <a:endParaRPr sz="1200" b="0" i="0" u="none" strike="noStrike" cap="none" dirty="0">
              <a:solidFill>
                <a:schemeClr val="bg1"/>
              </a:solidFill>
              <a:latin typeface="Montserrat-Bold"/>
              <a:ea typeface="Montserrat"/>
              <a:cs typeface="Calibri" panose="020F0502020204030204" pitchFamily="34" charset="0"/>
              <a:sym typeface="Montserrat"/>
            </a:endParaRPr>
          </a:p>
          <a:p>
            <a:pPr marL="0" marR="0" lvl="0" indent="0" algn="l" rtl="0">
              <a:lnSpc>
                <a:spcPct val="115000"/>
              </a:lnSpc>
              <a:spcBef>
                <a:spcPts val="0"/>
              </a:spcBef>
              <a:spcAft>
                <a:spcPts val="0"/>
              </a:spcAft>
              <a:buClr>
                <a:schemeClr val="dk1"/>
              </a:buClr>
              <a:buSzPts val="1100"/>
              <a:buFont typeface="Arial"/>
              <a:buNone/>
            </a:pPr>
            <a:r>
              <a:rPr lang="ru-RU" sz="1200" b="1" i="0" u="sng" strike="noStrike" cap="none" dirty="0">
                <a:solidFill>
                  <a:schemeClr val="bg1"/>
                </a:solidFill>
                <a:latin typeface="Montserrat-Bold"/>
                <a:ea typeface="Montserrat"/>
                <a:cs typeface="Calibri" panose="020F0502020204030204" pitchFamily="34" charset="0"/>
                <a:sym typeface="Montserrat"/>
              </a:rPr>
              <a:t>Мамонов Александр</a:t>
            </a:r>
          </a:p>
          <a:p>
            <a:pPr marL="0" marR="0" lvl="0" indent="0" algn="l" rtl="0">
              <a:lnSpc>
                <a:spcPct val="115000"/>
              </a:lnSpc>
              <a:spcBef>
                <a:spcPts val="0"/>
              </a:spcBef>
              <a:spcAft>
                <a:spcPts val="0"/>
              </a:spcAft>
              <a:buClr>
                <a:schemeClr val="dk1"/>
              </a:buClr>
              <a:buSzPts val="1100"/>
              <a:buFont typeface="Arial"/>
              <a:buNone/>
            </a:pPr>
            <a:r>
              <a:rPr lang="ru-RU" sz="1200" b="0" i="0" u="none" strike="noStrike" cap="none" dirty="0">
                <a:solidFill>
                  <a:schemeClr val="bg1"/>
                </a:solidFill>
                <a:latin typeface="Montserrat-Bold"/>
                <a:ea typeface="Montserrat"/>
                <a:cs typeface="Calibri" panose="020F0502020204030204" pitchFamily="34" charset="0"/>
                <a:sym typeface="Montserrat"/>
              </a:rPr>
              <a:t>свяжется с вами в самое ближайшее время!</a:t>
            </a:r>
            <a:endParaRPr sz="1200" b="0" i="0" u="none" strike="noStrike" cap="none" dirty="0">
              <a:solidFill>
                <a:schemeClr val="bg1"/>
              </a:solidFill>
              <a:latin typeface="Montserrat-Bold"/>
              <a:ea typeface="Montserrat"/>
              <a:cs typeface="Calibri" panose="020F0502020204030204" pitchFamily="34" charset="0"/>
              <a:sym typeface="Montserrat"/>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bg1"/>
              </a:solidFill>
              <a:latin typeface="Montserrat-Bold"/>
              <a:ea typeface="Montserrat"/>
              <a:cs typeface="Calibri" panose="020F0502020204030204" pitchFamily="34" charset="0"/>
              <a:sym typeface="Montserrat"/>
            </a:endParaRPr>
          </a:p>
          <a:p>
            <a:pPr marL="0" marR="0" lvl="0" indent="0" algn="l" rtl="0">
              <a:lnSpc>
                <a:spcPct val="100000"/>
              </a:lnSpc>
              <a:spcBef>
                <a:spcPts val="0"/>
              </a:spcBef>
              <a:spcAft>
                <a:spcPts val="0"/>
              </a:spcAft>
              <a:buClr>
                <a:srgbClr val="000000"/>
              </a:buClr>
              <a:buSzPts val="1800"/>
              <a:buFont typeface="Arial"/>
              <a:buNone/>
            </a:pPr>
            <a:endParaRPr sz="1200" b="1" i="0" u="none" strike="noStrike" cap="none" dirty="0">
              <a:solidFill>
                <a:schemeClr val="bg1"/>
              </a:solidFill>
              <a:latin typeface="Montserrat-Bold"/>
              <a:ea typeface="Montserrat"/>
              <a:cs typeface="Calibri" panose="020F0502020204030204" pitchFamily="34" charset="0"/>
              <a:sym typeface="Montserrat"/>
            </a:endParaRPr>
          </a:p>
        </p:txBody>
      </p:sp>
      <p:sp>
        <p:nvSpPr>
          <p:cNvPr id="26" name="Google Shape;91;p1">
            <a:extLst>
              <a:ext uri="{FF2B5EF4-FFF2-40B4-BE49-F238E27FC236}">
                <a16:creationId xmlns:a16="http://schemas.microsoft.com/office/drawing/2014/main" id="{D494D206-7F2E-4F5B-BE1A-C59D451F0B9D}"/>
              </a:ext>
            </a:extLst>
          </p:cNvPr>
          <p:cNvSpPr txBox="1"/>
          <p:nvPr/>
        </p:nvSpPr>
        <p:spPr>
          <a:xfrm>
            <a:off x="4682028" y="5437750"/>
            <a:ext cx="4945200" cy="72939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ru-RU" sz="1200" b="0" i="0" u="none" strike="noStrike" cap="none" dirty="0">
                <a:solidFill>
                  <a:schemeClr val="bg1"/>
                </a:solidFill>
                <a:latin typeface="Montserrat-Bold"/>
                <a:ea typeface="Montserrat"/>
                <a:cs typeface="Calibri" panose="020F0502020204030204" pitchFamily="34" charset="0"/>
                <a:sym typeface="Montserrat"/>
              </a:rPr>
              <a:t>+7 (495) 223-66-59, доб. 178    	                   </a:t>
            </a:r>
            <a:endParaRPr sz="1200" b="0" i="0" u="none" strike="noStrike" cap="none" dirty="0">
              <a:solidFill>
                <a:schemeClr val="bg1"/>
              </a:solidFill>
              <a:latin typeface="Montserrat-Bold"/>
              <a:ea typeface="Montserrat"/>
              <a:cs typeface="Calibri" panose="020F0502020204030204" pitchFamily="34" charset="0"/>
              <a:sym typeface="Montserrat"/>
            </a:endParaRPr>
          </a:p>
          <a:p>
            <a:pPr marL="0" marR="0" lvl="0" indent="0" algn="l" rtl="0">
              <a:lnSpc>
                <a:spcPct val="115000"/>
              </a:lnSpc>
              <a:spcBef>
                <a:spcPts val="0"/>
              </a:spcBef>
              <a:spcAft>
                <a:spcPts val="0"/>
              </a:spcAft>
              <a:buClr>
                <a:schemeClr val="dk1"/>
              </a:buClr>
              <a:buSzPts val="1100"/>
              <a:buFont typeface="Arial"/>
              <a:buNone/>
            </a:pPr>
            <a:r>
              <a:rPr lang="ru-RU" sz="1200" b="0" i="0" u="none" strike="noStrike" cap="none" dirty="0">
                <a:solidFill>
                  <a:schemeClr val="bg1"/>
                </a:solidFill>
                <a:latin typeface="Montserrat-Bold"/>
                <a:ea typeface="Montserrat"/>
                <a:cs typeface="Calibri" panose="020F0502020204030204" pitchFamily="34" charset="0"/>
                <a:sym typeface="Montserrat"/>
              </a:rPr>
              <a:t>+7 (910) 453-19-74</a:t>
            </a: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bg1"/>
                </a:solidFill>
                <a:latin typeface="Montserrat-Bold"/>
                <a:ea typeface="Montserrat"/>
                <a:cs typeface="Calibri" panose="020F0502020204030204" pitchFamily="34" charset="0"/>
                <a:sym typeface="Montserrat"/>
              </a:rPr>
              <a:t>a.mamonov@demis.ru</a:t>
            </a:r>
            <a:endParaRPr sz="1200" b="0" i="0" u="none" strike="noStrike" cap="none" dirty="0">
              <a:solidFill>
                <a:schemeClr val="bg1"/>
              </a:solidFill>
              <a:latin typeface="Montserrat-Bold"/>
              <a:ea typeface="Montserrat"/>
              <a:cs typeface="Calibri" panose="020F0502020204030204" pitchFamily="34" charset="0"/>
              <a:sym typeface="Montserrat"/>
            </a:endParaRPr>
          </a:p>
        </p:txBody>
      </p:sp>
      <p:pic>
        <p:nvPicPr>
          <p:cNvPr id="27" name="Google Shape;92;p1">
            <a:extLst>
              <a:ext uri="{FF2B5EF4-FFF2-40B4-BE49-F238E27FC236}">
                <a16:creationId xmlns:a16="http://schemas.microsoft.com/office/drawing/2014/main" id="{EA3E72D4-7752-46A0-95C6-CB87E0DC6EFC}"/>
              </a:ext>
            </a:extLst>
          </p:cNvPr>
          <p:cNvPicPr preferRelativeResize="0"/>
          <p:nvPr/>
        </p:nvPicPr>
        <p:blipFill rotWithShape="1">
          <a:blip r:embed="rId3">
            <a:alphaModFix/>
          </a:blip>
          <a:srcRect/>
          <a:stretch/>
        </p:blipFill>
        <p:spPr>
          <a:xfrm>
            <a:off x="4389528" y="5983897"/>
            <a:ext cx="203777" cy="203777"/>
          </a:xfrm>
          <a:prstGeom prst="rect">
            <a:avLst/>
          </a:prstGeom>
          <a:noFill/>
          <a:ln>
            <a:noFill/>
          </a:ln>
        </p:spPr>
      </p:pic>
      <p:pic>
        <p:nvPicPr>
          <p:cNvPr id="28" name="Google Shape;94;p1">
            <a:extLst>
              <a:ext uri="{FF2B5EF4-FFF2-40B4-BE49-F238E27FC236}">
                <a16:creationId xmlns:a16="http://schemas.microsoft.com/office/drawing/2014/main" id="{C66E9300-113F-4ACD-A5C2-B648ACFACA4E}"/>
              </a:ext>
            </a:extLst>
          </p:cNvPr>
          <p:cNvPicPr preferRelativeResize="0"/>
          <p:nvPr/>
        </p:nvPicPr>
        <p:blipFill rotWithShape="1">
          <a:blip r:embed="rId4">
            <a:alphaModFix/>
          </a:blip>
          <a:srcRect/>
          <a:stretch/>
        </p:blipFill>
        <p:spPr>
          <a:xfrm>
            <a:off x="4389528" y="5737562"/>
            <a:ext cx="203777" cy="203777"/>
          </a:xfrm>
          <a:prstGeom prst="rect">
            <a:avLst/>
          </a:prstGeom>
          <a:noFill/>
          <a:ln>
            <a:noFill/>
          </a:ln>
        </p:spPr>
      </p:pic>
      <p:pic>
        <p:nvPicPr>
          <p:cNvPr id="29" name="Google Shape;94;p1">
            <a:extLst>
              <a:ext uri="{FF2B5EF4-FFF2-40B4-BE49-F238E27FC236}">
                <a16:creationId xmlns:a16="http://schemas.microsoft.com/office/drawing/2014/main" id="{09555C08-15DA-457E-96ED-DC722C2978B3}"/>
              </a:ext>
            </a:extLst>
          </p:cNvPr>
          <p:cNvPicPr preferRelativeResize="0"/>
          <p:nvPr/>
        </p:nvPicPr>
        <p:blipFill rotWithShape="1">
          <a:blip r:embed="rId4">
            <a:alphaModFix/>
          </a:blip>
          <a:srcRect/>
          <a:stretch/>
        </p:blipFill>
        <p:spPr>
          <a:xfrm>
            <a:off x="4389527" y="5514092"/>
            <a:ext cx="203777" cy="203777"/>
          </a:xfrm>
          <a:prstGeom prst="rect">
            <a:avLst/>
          </a:prstGeom>
          <a:noFill/>
          <a:ln>
            <a:noFill/>
          </a:ln>
        </p:spPr>
      </p:pic>
      <p:pic>
        <p:nvPicPr>
          <p:cNvPr id="30" name="Рисунок 29">
            <a:extLst>
              <a:ext uri="{FF2B5EF4-FFF2-40B4-BE49-F238E27FC236}">
                <a16:creationId xmlns:a16="http://schemas.microsoft.com/office/drawing/2014/main" id="{FE5EF478-BC47-4268-B3E1-99F27FB3BEC0}"/>
              </a:ext>
            </a:extLst>
          </p:cNvPr>
          <p:cNvPicPr>
            <a:picLocks noChangeAspect="1"/>
          </p:cNvPicPr>
          <p:nvPr/>
        </p:nvPicPr>
        <p:blipFill>
          <a:blip r:embed="rId5"/>
          <a:stretch>
            <a:fillRect/>
          </a:stretch>
        </p:blipFill>
        <p:spPr>
          <a:xfrm>
            <a:off x="10137913" y="0"/>
            <a:ext cx="2075721" cy="6858000"/>
          </a:xfrm>
          <a:prstGeom prst="rect">
            <a:avLst/>
          </a:prstGeom>
        </p:spPr>
      </p:pic>
      <p:pic>
        <p:nvPicPr>
          <p:cNvPr id="31" name="Рисунок 30">
            <a:extLst>
              <a:ext uri="{FF2B5EF4-FFF2-40B4-BE49-F238E27FC236}">
                <a16:creationId xmlns:a16="http://schemas.microsoft.com/office/drawing/2014/main" id="{550C5963-D9CC-4933-84CE-6AD2A8147F65}"/>
              </a:ext>
            </a:extLst>
          </p:cNvPr>
          <p:cNvPicPr>
            <a:picLocks noChangeAspect="1"/>
          </p:cNvPicPr>
          <p:nvPr/>
        </p:nvPicPr>
        <p:blipFill rotWithShape="1">
          <a:blip r:embed="rId6"/>
          <a:srcRect r="1295"/>
          <a:stretch/>
        </p:blipFill>
        <p:spPr>
          <a:xfrm>
            <a:off x="7332514" y="992793"/>
            <a:ext cx="4881120" cy="5200441"/>
          </a:xfrm>
          <a:prstGeom prst="rect">
            <a:avLst/>
          </a:prstGeom>
        </p:spPr>
      </p:pic>
      <p:pic>
        <p:nvPicPr>
          <p:cNvPr id="32"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5F978F94-B6BE-4E65-A33F-3843323C05F2}"/>
              </a:ext>
            </a:extLst>
          </p:cNvPr>
          <p:cNvPicPr preferRelativeResize="0"/>
          <p:nvPr/>
        </p:nvPicPr>
        <p:blipFill rotWithShape="1">
          <a:blip r:embed="rId7">
            <a:alphaModFix/>
          </a:blip>
          <a:srcRect/>
          <a:stretch/>
        </p:blipFill>
        <p:spPr>
          <a:xfrm>
            <a:off x="10520435" y="350184"/>
            <a:ext cx="1280042" cy="511729"/>
          </a:xfrm>
          <a:prstGeom prst="rect">
            <a:avLst/>
          </a:prstGeom>
          <a:noFill/>
          <a:ln>
            <a:noFill/>
          </a:ln>
        </p:spPr>
      </p:pic>
      <p:cxnSp>
        <p:nvCxnSpPr>
          <p:cNvPr id="33" name="Прямая соединительная линия 32">
            <a:extLst>
              <a:ext uri="{FF2B5EF4-FFF2-40B4-BE49-F238E27FC236}">
                <a16:creationId xmlns:a16="http://schemas.microsoft.com/office/drawing/2014/main" id="{42D69961-C3C7-40BE-BA86-7D8D4F95B3BA}"/>
              </a:ext>
            </a:extLst>
          </p:cNvPr>
          <p:cNvCxnSpPr/>
          <p:nvPr/>
        </p:nvCxnSpPr>
        <p:spPr>
          <a:xfrm>
            <a:off x="1135324" y="3786807"/>
            <a:ext cx="21346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15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BC970D8-AA00-471D-8BBB-89C437CBD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3240"/>
          </a:xfrm>
          <a:prstGeom prst="rect">
            <a:avLst/>
          </a:prstGeom>
        </p:spPr>
      </p:pic>
      <p:sp>
        <p:nvSpPr>
          <p:cNvPr id="17" name="TextBox 16">
            <a:extLst>
              <a:ext uri="{FF2B5EF4-FFF2-40B4-BE49-F238E27FC236}">
                <a16:creationId xmlns:a16="http://schemas.microsoft.com/office/drawing/2014/main" id="{D1E37BB9-0A5E-4005-8248-2925372DBD68}"/>
              </a:ext>
            </a:extLst>
          </p:cNvPr>
          <p:cNvSpPr txBox="1"/>
          <p:nvPr/>
        </p:nvSpPr>
        <p:spPr>
          <a:xfrm>
            <a:off x="680773" y="2767280"/>
            <a:ext cx="7892776" cy="1323439"/>
          </a:xfrm>
          <a:prstGeom prst="rect">
            <a:avLst/>
          </a:prstGeom>
          <a:noFill/>
          <a:ln>
            <a:noFill/>
          </a:ln>
        </p:spPr>
        <p:txBody>
          <a:bodyPr wrap="square" rtlCol="0">
            <a:spAutoFit/>
          </a:bodyPr>
          <a:lstStyle/>
          <a:p>
            <a:r>
              <a:rPr lang="ru-RU" sz="4000" b="1" dirty="0">
                <a:solidFill>
                  <a:schemeClr val="bg1"/>
                </a:solidFill>
                <a:effectLst/>
                <a:latin typeface="Montserrat-Bold"/>
                <a:ea typeface="Times New Roman" panose="02020603050405020304" pitchFamily="18" charset="0"/>
                <a:cs typeface="Times New Roman" panose="02020603050405020304" pitchFamily="18" charset="0"/>
              </a:rPr>
              <a:t>АНАЛИЗ РЕКЛАМНОГО АККАУНТА</a:t>
            </a:r>
            <a:endParaRPr lang="ru-RU" sz="4000" dirty="0">
              <a:solidFill>
                <a:schemeClr val="bg1"/>
              </a:solidFill>
              <a:latin typeface="Montserrat-Bold"/>
            </a:endParaRPr>
          </a:p>
        </p:txBody>
      </p:sp>
      <p:cxnSp>
        <p:nvCxnSpPr>
          <p:cNvPr id="18" name="Прямое соединение 20">
            <a:extLst>
              <a:ext uri="{FF2B5EF4-FFF2-40B4-BE49-F238E27FC236}">
                <a16:creationId xmlns:a16="http://schemas.microsoft.com/office/drawing/2014/main" id="{77A70F9B-40CF-494E-8C97-D7DA59CF8F0B}"/>
              </a:ext>
            </a:extLst>
          </p:cNvPr>
          <p:cNvCxnSpPr>
            <a:cxnSpLocks/>
          </p:cNvCxnSpPr>
          <p:nvPr/>
        </p:nvCxnSpPr>
        <p:spPr>
          <a:xfrm>
            <a:off x="464159" y="2103037"/>
            <a:ext cx="0" cy="26519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74BA565D-C42E-4456-8E59-2D87770D874F}"/>
              </a:ext>
            </a:extLst>
          </p:cNvPr>
          <p:cNvPicPr>
            <a:picLocks noChangeAspect="1"/>
          </p:cNvPicPr>
          <p:nvPr/>
        </p:nvPicPr>
        <p:blipFill>
          <a:blip r:embed="rId3"/>
          <a:stretch>
            <a:fillRect/>
          </a:stretch>
        </p:blipFill>
        <p:spPr>
          <a:xfrm>
            <a:off x="9070361" y="-11870"/>
            <a:ext cx="3121639" cy="6885110"/>
          </a:xfrm>
          <a:prstGeom prst="rect">
            <a:avLst/>
          </a:prstGeom>
        </p:spPr>
      </p:pic>
      <p:pic>
        <p:nvPicPr>
          <p:cNvPr id="5" name="Изображение 32" descr="Demis digital белый">
            <a:extLst>
              <a:ext uri="{FF2B5EF4-FFF2-40B4-BE49-F238E27FC236}">
                <a16:creationId xmlns:a16="http://schemas.microsoft.com/office/drawing/2014/main" id="{F5CA61BD-CFDE-45A1-B2EA-08E6CE4B7B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1104" y="165523"/>
            <a:ext cx="1901398" cy="731555"/>
          </a:xfrm>
          <a:prstGeom prst="rect">
            <a:avLst/>
          </a:prstGeom>
        </p:spPr>
      </p:pic>
    </p:spTree>
    <p:extLst>
      <p:ext uri="{BB962C8B-B14F-4D97-AF65-F5344CB8AC3E}">
        <p14:creationId xmlns:p14="http://schemas.microsoft.com/office/powerpoint/2010/main" val="328059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D29DA-51BE-406F-8C65-188A19E943DC}"/>
              </a:ext>
            </a:extLst>
          </p:cNvPr>
          <p:cNvSpPr txBox="1"/>
          <p:nvPr/>
        </p:nvSpPr>
        <p:spPr>
          <a:xfrm>
            <a:off x="241200" y="622800"/>
            <a:ext cx="8981684" cy="523220"/>
          </a:xfrm>
          <a:prstGeom prst="rect">
            <a:avLst/>
          </a:prstGeom>
          <a:noFill/>
        </p:spPr>
        <p:txBody>
          <a:bodyPr wrap="square" rtlCol="0">
            <a:spAutoFit/>
          </a:bodyPr>
          <a:lstStyle/>
          <a:p>
            <a:r>
              <a:rPr lang="ru-RU" sz="2800" b="1" dirty="0">
                <a:latin typeface="Montserrat-Bold"/>
              </a:rPr>
              <a:t>ПОКАЗАТЕЛИ ОБЩЕЙ СТАТИСТИКИ</a:t>
            </a:r>
            <a:r>
              <a:rPr lang="ru-RU" sz="2800" dirty="0"/>
              <a:t> </a:t>
            </a:r>
          </a:p>
        </p:txBody>
      </p:sp>
      <p:sp>
        <p:nvSpPr>
          <p:cNvPr id="2" name="TextBox 1">
            <a:extLst>
              <a:ext uri="{FF2B5EF4-FFF2-40B4-BE49-F238E27FC236}">
                <a16:creationId xmlns:a16="http://schemas.microsoft.com/office/drawing/2014/main" id="{341D631C-40E6-461F-9629-06EE34E57213}"/>
              </a:ext>
            </a:extLst>
          </p:cNvPr>
          <p:cNvSpPr txBox="1"/>
          <p:nvPr/>
        </p:nvSpPr>
        <p:spPr>
          <a:xfrm>
            <a:off x="468000" y="2742486"/>
            <a:ext cx="8906184" cy="307777"/>
          </a:xfrm>
          <a:prstGeom prst="rect">
            <a:avLst/>
          </a:prstGeom>
          <a:noFill/>
        </p:spPr>
        <p:txBody>
          <a:bodyPr wrap="square" rtlCol="0">
            <a:spAutoFit/>
          </a:bodyPr>
          <a:lstStyle/>
          <a:p>
            <a:r>
              <a:rPr lang="ru-RU" sz="1400" dirty="0">
                <a:effectLst/>
                <a:uFill>
                  <a:solidFill>
                    <a:srgbClr val="000000"/>
                  </a:solidFill>
                </a:uFill>
                <a:latin typeface="Montserrat-Bold"/>
                <a:ea typeface="Times New Roman" panose="02020603050405020304" pitchFamily="18" charset="0"/>
                <a:cs typeface="Times New Roman" panose="02020603050405020304" pitchFamily="18" charset="0"/>
              </a:rPr>
              <a:t>Преобладающий трафик в Яндекс Директ за последний квартал идет</a:t>
            </a:r>
            <a:r>
              <a:rPr lang="ru-RU" sz="1400" b="1" dirty="0">
                <a:effectLst/>
                <a:uFill>
                  <a:solidFill>
                    <a:srgbClr val="000000"/>
                  </a:solidFill>
                </a:uFill>
                <a:latin typeface="Montserrat-Bold"/>
                <a:ea typeface="Times New Roman" panose="02020603050405020304" pitchFamily="18" charset="0"/>
                <a:cs typeface="Times New Roman" panose="02020603050405020304" pitchFamily="18" charset="0"/>
              </a:rPr>
              <a:t> из</a:t>
            </a:r>
            <a:r>
              <a:rPr lang="ru-RU" sz="1400" dirty="0">
                <a:effectLst/>
                <a:uFill>
                  <a:solidFill>
                    <a:srgbClr val="000000"/>
                  </a:solidFill>
                </a:uFill>
                <a:latin typeface="Montserrat-Bold"/>
                <a:ea typeface="Times New Roman" panose="02020603050405020304" pitchFamily="18" charset="0"/>
                <a:cs typeface="Times New Roman" panose="02020603050405020304" pitchFamily="18" charset="0"/>
              </a:rPr>
              <a:t> </a:t>
            </a:r>
            <a:r>
              <a:rPr lang="ru-RU" sz="1400" b="1" dirty="0">
                <a:effectLst/>
                <a:uFill>
                  <a:solidFill>
                    <a:srgbClr val="000000"/>
                  </a:solidFill>
                </a:uFill>
                <a:latin typeface="Montserrat-Bold"/>
                <a:ea typeface="Times New Roman" panose="02020603050405020304" pitchFamily="18" charset="0"/>
                <a:cs typeface="Times New Roman" panose="02020603050405020304" pitchFamily="18" charset="0"/>
              </a:rPr>
              <a:t>Поиска – 85%</a:t>
            </a:r>
            <a:endParaRPr lang="ru-RU" sz="1400" dirty="0">
              <a:effectLst/>
              <a:uFill>
                <a:solidFill>
                  <a:srgbClr val="000000"/>
                </a:solidFill>
              </a:uFill>
              <a:latin typeface="Montserrat-Bold"/>
              <a:ea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B17159B7-6670-4813-AD9E-B4DB651802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230" y="3657600"/>
            <a:ext cx="6860833" cy="24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E617079C-4CF7-4403-BF37-2DE38CD26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10" y="4445537"/>
            <a:ext cx="4454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B8D1437-3480-4B76-941C-0D0998E2667E}"/>
              </a:ext>
            </a:extLst>
          </p:cNvPr>
          <p:cNvSpPr txBox="1"/>
          <p:nvPr/>
        </p:nvSpPr>
        <p:spPr>
          <a:xfrm>
            <a:off x="6701710" y="4546180"/>
            <a:ext cx="4235891" cy="1015663"/>
          </a:xfrm>
          <a:prstGeom prst="rect">
            <a:avLst/>
          </a:prstGeom>
          <a:noFill/>
        </p:spPr>
        <p:txBody>
          <a:bodyPr wrap="square" rtlCol="0">
            <a:spAutoFit/>
          </a:bodyPr>
          <a:lstStyle/>
          <a:p>
            <a:r>
              <a:rPr lang="ru-RU" sz="1100" i="1" dirty="0">
                <a:effectLst/>
                <a:latin typeface="Montserrat-Bold"/>
                <a:ea typeface="Times New Roman" panose="02020603050405020304" pitchFamily="18" charset="0"/>
                <a:cs typeface="Times New Roman" panose="02020603050405020304" pitchFamily="18" charset="0"/>
              </a:rPr>
              <a:t>        </a:t>
            </a:r>
            <a:r>
              <a:rPr lang="ru-RU" sz="1200" i="1" dirty="0">
                <a:effectLst/>
                <a:latin typeface="Montserrat-Bold"/>
                <a:ea typeface="Times New Roman" panose="02020603050405020304" pitchFamily="18" charset="0"/>
                <a:cs typeface="Times New Roman" panose="02020603050405020304" pitchFamily="18" charset="0"/>
              </a:rPr>
              <a:t>Рекламная сеть Яндекса (РСЯ) — это один из</a:t>
            </a:r>
            <a:br>
              <a:rPr lang="ru-RU" sz="1200" i="1" dirty="0">
                <a:effectLst/>
                <a:latin typeface="Montserrat-Bold"/>
                <a:ea typeface="Times New Roman" panose="02020603050405020304" pitchFamily="18" charset="0"/>
                <a:cs typeface="Times New Roman" panose="02020603050405020304" pitchFamily="18" charset="0"/>
              </a:rPr>
            </a:br>
            <a:r>
              <a:rPr lang="ru-RU" sz="1200" i="1" dirty="0">
                <a:effectLst/>
                <a:latin typeface="Montserrat-Bold"/>
                <a:ea typeface="Times New Roman" panose="02020603050405020304" pitchFamily="18" charset="0"/>
                <a:cs typeface="Times New Roman" panose="02020603050405020304" pitchFamily="18" charset="0"/>
              </a:rPr>
              <a:t>        инструментов рекламной площадки Яндекс.Директ, система размещения контекстной рекламы, а также рекламы, основанной на поведении пользователей.</a:t>
            </a:r>
            <a:endParaRPr lang="ru-RU" sz="1200" i="1" dirty="0">
              <a:effectLst/>
              <a:latin typeface="Montserrat-Bold"/>
              <a:ea typeface="Times New Roman" panose="02020603050405020304" pitchFamily="18" charset="0"/>
            </a:endParaRPr>
          </a:p>
        </p:txBody>
      </p:sp>
      <p:sp>
        <p:nvSpPr>
          <p:cNvPr id="14" name="TextBox 13">
            <a:extLst>
              <a:ext uri="{FF2B5EF4-FFF2-40B4-BE49-F238E27FC236}">
                <a16:creationId xmlns:a16="http://schemas.microsoft.com/office/drawing/2014/main" id="{BE4D58F9-7DC4-4692-9EB8-99D8CB2282BD}"/>
              </a:ext>
            </a:extLst>
          </p:cNvPr>
          <p:cNvSpPr txBox="1"/>
          <p:nvPr/>
        </p:nvSpPr>
        <p:spPr>
          <a:xfrm>
            <a:off x="447541" y="1625872"/>
            <a:ext cx="10385489" cy="738664"/>
          </a:xfrm>
          <a:prstGeom prst="rect">
            <a:avLst/>
          </a:prstGeom>
          <a:noFill/>
        </p:spPr>
        <p:txBody>
          <a:bodyPr wrap="square" rtlCol="0">
            <a:spAutoFit/>
          </a:bodyPr>
          <a:lstStyle/>
          <a:p>
            <a:r>
              <a:rPr lang="ru-RU" sz="1400" dirty="0">
                <a:latin typeface="Montserrat-Bold"/>
              </a:rPr>
              <a:t>Количество активных рекламных кампаний Яндекс Директ на момент аудита – 21 кампания.</a:t>
            </a:r>
          </a:p>
          <a:p>
            <a:r>
              <a:rPr lang="ru-RU" sz="1400" dirty="0">
                <a:latin typeface="Montserrat-Bold"/>
              </a:rPr>
              <a:t>Количество неактивных рекламных кампаний Яндекс Директ  на момент аудита – 4 кампании.</a:t>
            </a:r>
          </a:p>
          <a:p>
            <a:r>
              <a:rPr lang="ru-RU" sz="1400" dirty="0">
                <a:latin typeface="Montserrat-Bold"/>
              </a:rPr>
              <a:t>Количество архивных рекламных кампаний Яндекс Директ – 17 кампаний.</a:t>
            </a:r>
          </a:p>
        </p:txBody>
      </p:sp>
      <p:pic>
        <p:nvPicPr>
          <p:cNvPr id="10" name="Рисунок 9">
            <a:extLst>
              <a:ext uri="{FF2B5EF4-FFF2-40B4-BE49-F238E27FC236}">
                <a16:creationId xmlns:a16="http://schemas.microsoft.com/office/drawing/2014/main" id="{9406EECB-8F04-41BE-9BF8-421425BA42E6}"/>
              </a:ext>
            </a:extLst>
          </p:cNvPr>
          <p:cNvPicPr>
            <a:picLocks noChangeAspect="1"/>
          </p:cNvPicPr>
          <p:nvPr/>
        </p:nvPicPr>
        <p:blipFill>
          <a:blip r:embed="rId4"/>
          <a:stretch>
            <a:fillRect/>
          </a:stretch>
        </p:blipFill>
        <p:spPr>
          <a:xfrm>
            <a:off x="11142672" y="0"/>
            <a:ext cx="1070962" cy="6858000"/>
          </a:xfrm>
          <a:prstGeom prst="rect">
            <a:avLst/>
          </a:prstGeom>
        </p:spPr>
      </p:pic>
      <p:pic>
        <p:nvPicPr>
          <p:cNvPr id="11"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773917F-F702-48F6-8441-BEF71EEA8B72}"/>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6E9C540A-CD6A-4C86-83AC-6B1367E3CA58}"/>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0676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D29DA-51BE-406F-8C65-188A19E943DC}"/>
              </a:ext>
            </a:extLst>
          </p:cNvPr>
          <p:cNvSpPr txBox="1"/>
          <p:nvPr/>
        </p:nvSpPr>
        <p:spPr>
          <a:xfrm>
            <a:off x="241200" y="622800"/>
            <a:ext cx="8981684" cy="523220"/>
          </a:xfrm>
          <a:prstGeom prst="rect">
            <a:avLst/>
          </a:prstGeom>
          <a:noFill/>
        </p:spPr>
        <p:txBody>
          <a:bodyPr wrap="square" rtlCol="0">
            <a:spAutoFit/>
          </a:bodyPr>
          <a:lstStyle/>
          <a:p>
            <a:r>
              <a:rPr lang="ru-RU" sz="2800" b="1" dirty="0">
                <a:latin typeface="Montserrat-Bold"/>
              </a:rPr>
              <a:t>ЛОГИЧНОСТЬ СТРУКТУРЫ АККАУНТА</a:t>
            </a:r>
            <a:r>
              <a:rPr lang="ru-RU" sz="2800" dirty="0"/>
              <a:t> </a:t>
            </a:r>
          </a:p>
        </p:txBody>
      </p:sp>
      <p:pic>
        <p:nvPicPr>
          <p:cNvPr id="10" name="Рисунок 9">
            <a:extLst>
              <a:ext uri="{FF2B5EF4-FFF2-40B4-BE49-F238E27FC236}">
                <a16:creationId xmlns:a16="http://schemas.microsoft.com/office/drawing/2014/main" id="{9406EECB-8F04-41BE-9BF8-421425BA42E6}"/>
              </a:ext>
            </a:extLst>
          </p:cNvPr>
          <p:cNvPicPr>
            <a:picLocks noChangeAspect="1"/>
          </p:cNvPicPr>
          <p:nvPr/>
        </p:nvPicPr>
        <p:blipFill>
          <a:blip r:embed="rId2"/>
          <a:stretch>
            <a:fillRect/>
          </a:stretch>
        </p:blipFill>
        <p:spPr>
          <a:xfrm>
            <a:off x="11142672" y="0"/>
            <a:ext cx="1070962" cy="6858000"/>
          </a:xfrm>
          <a:prstGeom prst="rect">
            <a:avLst/>
          </a:prstGeom>
        </p:spPr>
      </p:pic>
      <p:pic>
        <p:nvPicPr>
          <p:cNvPr id="11"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773917F-F702-48F6-8441-BEF71EEA8B72}"/>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6E9C540A-CD6A-4C86-83AC-6B1367E3CA58}"/>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86310710-67F3-4578-927F-88CC990DCF5C}"/>
              </a:ext>
            </a:extLst>
          </p:cNvPr>
          <p:cNvSpPr txBox="1"/>
          <p:nvPr/>
        </p:nvSpPr>
        <p:spPr>
          <a:xfrm>
            <a:off x="448984" y="1350620"/>
            <a:ext cx="9759366" cy="738664"/>
          </a:xfrm>
          <a:prstGeom prst="rect">
            <a:avLst/>
          </a:prstGeom>
          <a:noFill/>
        </p:spPr>
        <p:txBody>
          <a:bodyPr wrap="square">
            <a:spAutoFit/>
          </a:bodyPr>
          <a:lstStyle/>
          <a:p>
            <a:pPr algn="just"/>
            <a:r>
              <a:rPr lang="ru-RU" sz="1400" dirty="0">
                <a:effectLst/>
                <a:latin typeface="Montserrat-Bold"/>
                <a:ea typeface="Arial" panose="020B0604020202020204" pitchFamily="34" charset="0"/>
              </a:rPr>
              <a:t>На момент проведения аудита кампании разделены на Поисковые и в сетях. Для каждой группы ключевых слов создана отдельная кампания с соответствующим названием, </a:t>
            </a:r>
            <a:r>
              <a:rPr lang="ru-RU" sz="1400" b="1" dirty="0">
                <a:effectLst/>
                <a:latin typeface="Montserrat-Bold"/>
                <a:ea typeface="Arial" panose="020B0604020202020204" pitchFamily="34" charset="0"/>
              </a:rPr>
              <a:t>что является корректным. </a:t>
            </a:r>
            <a:endParaRPr lang="ru-RU" sz="1400" dirty="0">
              <a:effectLst/>
              <a:latin typeface="Montserrat-Bold"/>
              <a:ea typeface="Arial" panose="020B0604020202020204" pitchFamily="34" charset="0"/>
            </a:endParaRPr>
          </a:p>
        </p:txBody>
      </p:sp>
      <p:sp>
        <p:nvSpPr>
          <p:cNvPr id="15" name="TextBox 14">
            <a:extLst>
              <a:ext uri="{FF2B5EF4-FFF2-40B4-BE49-F238E27FC236}">
                <a16:creationId xmlns:a16="http://schemas.microsoft.com/office/drawing/2014/main" id="{65B70BC5-3323-4D19-BE32-9F73BF2C756F}"/>
              </a:ext>
            </a:extLst>
          </p:cNvPr>
          <p:cNvSpPr txBox="1"/>
          <p:nvPr/>
        </p:nvSpPr>
        <p:spPr>
          <a:xfrm>
            <a:off x="448984" y="2293884"/>
            <a:ext cx="9714779" cy="954107"/>
          </a:xfrm>
          <a:prstGeom prst="rect">
            <a:avLst/>
          </a:prstGeom>
          <a:noFill/>
        </p:spPr>
        <p:txBody>
          <a:bodyPr wrap="square">
            <a:spAutoFit/>
          </a:bodyPr>
          <a:lstStyle/>
          <a:p>
            <a:pPr algn="just"/>
            <a:r>
              <a:rPr lang="ru-RU" sz="1400" b="1" dirty="0">
                <a:effectLst/>
                <a:latin typeface="Montserrat-Bold"/>
                <a:ea typeface="Arial" panose="020B0604020202020204" pitchFamily="34" charset="0"/>
              </a:rPr>
              <a:t>Рекомендуется </a:t>
            </a:r>
            <a:r>
              <a:rPr lang="ru-RU" sz="1400" dirty="0">
                <a:effectLst/>
                <a:latin typeface="Montserrat-Bold"/>
                <a:ea typeface="Arial" panose="020B0604020202020204" pitchFamily="34" charset="0"/>
              </a:rPr>
              <a:t>для удобства подписывать кампанию исходя из рекламной цели или места показов.</a:t>
            </a:r>
          </a:p>
          <a:p>
            <a:pPr algn="just"/>
            <a:r>
              <a:rPr lang="ru-RU" sz="1400" dirty="0">
                <a:effectLst/>
                <a:latin typeface="Montserrat-Bold"/>
                <a:ea typeface="Arial" panose="020B0604020202020204" pitchFamily="34" charset="0"/>
              </a:rPr>
              <a:t> </a:t>
            </a:r>
          </a:p>
          <a:p>
            <a:pPr algn="just"/>
            <a:r>
              <a:rPr lang="ru-RU" sz="1400" b="1" dirty="0">
                <a:effectLst/>
                <a:latin typeface="Montserrat-Bold"/>
                <a:ea typeface="Arial" panose="020B0604020202020204" pitchFamily="34" charset="0"/>
              </a:rPr>
              <a:t>Всегда рекомендуется</a:t>
            </a:r>
            <a:r>
              <a:rPr lang="ru-RU" sz="1400" dirty="0">
                <a:effectLst/>
                <a:latin typeface="Montserrat-Bold"/>
                <a:ea typeface="Arial" panose="020B0604020202020204" pitchFamily="34" charset="0"/>
              </a:rPr>
              <a:t> разбивать рекламу в поиске и сетях на разные группы. </a:t>
            </a:r>
          </a:p>
          <a:p>
            <a:pPr algn="just"/>
            <a:r>
              <a:rPr lang="ru-RU" sz="1400" dirty="0">
                <a:effectLst/>
                <a:latin typeface="Montserrat-Bold"/>
                <a:ea typeface="Arial" panose="020B0604020202020204" pitchFamily="34" charset="0"/>
              </a:rPr>
              <a:t>Общие</a:t>
            </a:r>
            <a:r>
              <a:rPr lang="ru-RU" sz="1400" b="1" dirty="0">
                <a:effectLst/>
                <a:latin typeface="Montserrat-Bold"/>
                <a:ea typeface="Arial" panose="020B0604020202020204" pitchFamily="34" charset="0"/>
              </a:rPr>
              <a:t> рекомендации</a:t>
            </a:r>
            <a:r>
              <a:rPr lang="ru-RU" sz="1400" dirty="0">
                <a:effectLst/>
                <a:latin typeface="Montserrat-Bold"/>
                <a:ea typeface="Arial" panose="020B0604020202020204" pitchFamily="34" charset="0"/>
              </a:rPr>
              <a:t> по устройству аккаунта:</a:t>
            </a:r>
          </a:p>
        </p:txBody>
      </p:sp>
      <p:pic>
        <p:nvPicPr>
          <p:cNvPr id="16" name="image1.png">
            <a:extLst>
              <a:ext uri="{FF2B5EF4-FFF2-40B4-BE49-F238E27FC236}">
                <a16:creationId xmlns:a16="http://schemas.microsoft.com/office/drawing/2014/main" id="{97C69633-24B4-42AD-92C8-7CDE05862381}"/>
              </a:ext>
            </a:extLst>
          </p:cNvPr>
          <p:cNvPicPr/>
          <p:nvPr/>
        </p:nvPicPr>
        <p:blipFill>
          <a:blip r:embed="rId4"/>
          <a:srcRect t="13955"/>
          <a:stretch>
            <a:fillRect/>
          </a:stretch>
        </p:blipFill>
        <p:spPr>
          <a:xfrm>
            <a:off x="1915064" y="3452591"/>
            <a:ext cx="7815437" cy="3026123"/>
          </a:xfrm>
          <a:prstGeom prst="rect">
            <a:avLst/>
          </a:prstGeom>
          <a:ln/>
        </p:spPr>
      </p:pic>
    </p:spTree>
    <p:extLst>
      <p:ext uri="{BB962C8B-B14F-4D97-AF65-F5344CB8AC3E}">
        <p14:creationId xmlns:p14="http://schemas.microsoft.com/office/powerpoint/2010/main" val="293088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D29DA-51BE-406F-8C65-188A19E943DC}"/>
              </a:ext>
            </a:extLst>
          </p:cNvPr>
          <p:cNvSpPr txBox="1"/>
          <p:nvPr/>
        </p:nvSpPr>
        <p:spPr>
          <a:xfrm>
            <a:off x="241200" y="622800"/>
            <a:ext cx="8981684" cy="523220"/>
          </a:xfrm>
          <a:prstGeom prst="rect">
            <a:avLst/>
          </a:prstGeom>
          <a:noFill/>
        </p:spPr>
        <p:txBody>
          <a:bodyPr wrap="square" rtlCol="0">
            <a:spAutoFit/>
          </a:bodyPr>
          <a:lstStyle/>
          <a:p>
            <a:r>
              <a:rPr lang="ru-RU" sz="2800" b="1" dirty="0">
                <a:latin typeface="Montserrat-Bold"/>
              </a:rPr>
              <a:t>СРЕДНЯЯ ПОЗИЦИЯ ПОКАЗА</a:t>
            </a:r>
            <a:r>
              <a:rPr lang="ru-RU" sz="2800" dirty="0"/>
              <a:t> </a:t>
            </a:r>
          </a:p>
        </p:txBody>
      </p:sp>
      <p:pic>
        <p:nvPicPr>
          <p:cNvPr id="10" name="Рисунок 9">
            <a:extLst>
              <a:ext uri="{FF2B5EF4-FFF2-40B4-BE49-F238E27FC236}">
                <a16:creationId xmlns:a16="http://schemas.microsoft.com/office/drawing/2014/main" id="{9406EECB-8F04-41BE-9BF8-421425BA42E6}"/>
              </a:ext>
            </a:extLst>
          </p:cNvPr>
          <p:cNvPicPr>
            <a:picLocks noChangeAspect="1"/>
          </p:cNvPicPr>
          <p:nvPr/>
        </p:nvPicPr>
        <p:blipFill>
          <a:blip r:embed="rId2"/>
          <a:stretch>
            <a:fillRect/>
          </a:stretch>
        </p:blipFill>
        <p:spPr>
          <a:xfrm>
            <a:off x="11142672" y="0"/>
            <a:ext cx="1070962" cy="6858000"/>
          </a:xfrm>
          <a:prstGeom prst="rect">
            <a:avLst/>
          </a:prstGeom>
        </p:spPr>
      </p:pic>
      <p:pic>
        <p:nvPicPr>
          <p:cNvPr id="11"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773917F-F702-48F6-8441-BEF71EEA8B72}"/>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6E9C540A-CD6A-4C86-83AC-6B1367E3CA58}"/>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B372D5F-A98B-441E-9DFC-4FB7E0B6FB0E}"/>
              </a:ext>
            </a:extLst>
          </p:cNvPr>
          <p:cNvSpPr txBox="1"/>
          <p:nvPr/>
        </p:nvSpPr>
        <p:spPr>
          <a:xfrm>
            <a:off x="373660" y="1350620"/>
            <a:ext cx="9809118" cy="954107"/>
          </a:xfrm>
          <a:prstGeom prst="rect">
            <a:avLst/>
          </a:prstGeom>
          <a:noFill/>
        </p:spPr>
        <p:txBody>
          <a:bodyPr wrap="square">
            <a:spAutoFit/>
          </a:bodyPr>
          <a:lstStyle/>
          <a:p>
            <a:pPr algn="just"/>
            <a:r>
              <a:rPr lang="ru-RU" sz="1400" dirty="0">
                <a:effectLst/>
                <a:latin typeface="Montserrat-Bold"/>
                <a:ea typeface="Arial" panose="020B0604020202020204" pitchFamily="34" charset="0"/>
              </a:rPr>
              <a:t>По всем кампаниям Яндекс.Директ средняя позиция показа — </a:t>
            </a:r>
            <a:r>
              <a:rPr lang="ru-RU" sz="1400" b="1" dirty="0">
                <a:effectLst/>
                <a:latin typeface="Montserrat-Bold"/>
                <a:ea typeface="Arial" panose="020B0604020202020204" pitchFamily="34" charset="0"/>
              </a:rPr>
              <a:t>3.46</a:t>
            </a:r>
            <a:r>
              <a:rPr lang="ru-RU" sz="1400" dirty="0">
                <a:effectLst/>
                <a:latin typeface="Montserrat-Bold"/>
                <a:ea typeface="Arial" panose="020B0604020202020204" pitchFamily="34" charset="0"/>
              </a:rPr>
              <a:t>. Это значит, что, в среднем, Вы размещаетесь на 3-4 м месте в поисковой выдаче рекламы. То есть вверху рекламной выдачи. Средний объем получаемого трафика — </a:t>
            </a:r>
            <a:r>
              <a:rPr lang="ru-RU" sz="1400" b="1" dirty="0">
                <a:effectLst/>
                <a:latin typeface="Montserrat-Bold"/>
                <a:ea typeface="Arial" panose="020B0604020202020204" pitchFamily="34" charset="0"/>
              </a:rPr>
              <a:t>90.33%</a:t>
            </a:r>
            <a:r>
              <a:rPr lang="ru-RU" sz="1400" dirty="0">
                <a:effectLst/>
                <a:latin typeface="Montserrat-Bold"/>
                <a:ea typeface="Arial" panose="020B0604020202020204" pitchFamily="34" charset="0"/>
              </a:rPr>
              <a:t>. Это значит, что вы закупаете больше половину той семантики, которую используете.</a:t>
            </a:r>
          </a:p>
        </p:txBody>
      </p:sp>
      <p:sp>
        <p:nvSpPr>
          <p:cNvPr id="13" name="TextBox 12">
            <a:extLst>
              <a:ext uri="{FF2B5EF4-FFF2-40B4-BE49-F238E27FC236}">
                <a16:creationId xmlns:a16="http://schemas.microsoft.com/office/drawing/2014/main" id="{7C4763A7-6963-4520-B928-A8E984EB6F37}"/>
              </a:ext>
            </a:extLst>
          </p:cNvPr>
          <p:cNvSpPr txBox="1"/>
          <p:nvPr/>
        </p:nvSpPr>
        <p:spPr>
          <a:xfrm>
            <a:off x="373660" y="4870635"/>
            <a:ext cx="9611139" cy="954107"/>
          </a:xfrm>
          <a:prstGeom prst="rect">
            <a:avLst/>
          </a:prstGeom>
          <a:noFill/>
        </p:spPr>
        <p:txBody>
          <a:bodyPr wrap="square">
            <a:spAutoFit/>
          </a:bodyPr>
          <a:lstStyle/>
          <a:p>
            <a:pPr algn="just"/>
            <a:r>
              <a:rPr lang="ru-RU" sz="1400" dirty="0">
                <a:effectLst/>
                <a:latin typeface="Montserrat-Bold"/>
                <a:ea typeface="Arial" panose="020B0604020202020204" pitchFamily="34" charset="0"/>
              </a:rPr>
              <a:t>В разбивке по месяцам видно, что объем трафика совсем немного проседает. </a:t>
            </a:r>
          </a:p>
          <a:p>
            <a:pPr algn="just"/>
            <a:r>
              <a:rPr lang="ru-RU" sz="1400" b="1" dirty="0">
                <a:effectLst/>
                <a:latin typeface="Montserrat-Bold"/>
                <a:ea typeface="Arial" panose="020B0604020202020204" pitchFamily="34" charset="0"/>
              </a:rPr>
              <a:t>Рекомендуется </a:t>
            </a:r>
            <a:r>
              <a:rPr lang="ru-RU" sz="1400" dirty="0">
                <a:effectLst/>
                <a:latin typeface="Montserrat-Bold"/>
                <a:ea typeface="Arial" panose="020B0604020202020204" pitchFamily="34" charset="0"/>
              </a:rPr>
              <a:t>проработать ключевые фразы и добавить новые.</a:t>
            </a:r>
          </a:p>
          <a:p>
            <a:pPr algn="just"/>
            <a:r>
              <a:rPr lang="ru-RU" sz="1400" dirty="0">
                <a:effectLst/>
                <a:latin typeface="Montserrat-Bold"/>
                <a:ea typeface="Arial" panose="020B0604020202020204" pitchFamily="34" charset="0"/>
              </a:rPr>
              <a:t>Дополнительно </a:t>
            </a:r>
            <a:r>
              <a:rPr lang="ru-RU" sz="1400" b="1" dirty="0">
                <a:effectLst/>
                <a:latin typeface="Montserrat-Bold"/>
                <a:ea typeface="Arial" panose="020B0604020202020204" pitchFamily="34" charset="0"/>
              </a:rPr>
              <a:t>рекомендуется</a:t>
            </a:r>
            <a:r>
              <a:rPr lang="ru-RU" sz="1400" dirty="0">
                <a:effectLst/>
                <a:latin typeface="Montserrat-Bold"/>
                <a:ea typeface="Arial" panose="020B0604020202020204" pitchFamily="34" charset="0"/>
              </a:rPr>
              <a:t> проработать Ваши объявления и ориентироваться на показатель </a:t>
            </a:r>
            <a:r>
              <a:rPr lang="ru-RU" sz="1400" dirty="0" err="1">
                <a:effectLst/>
                <a:latin typeface="Montserrat-Bold"/>
                <a:ea typeface="Arial" panose="020B0604020202020204" pitchFamily="34" charset="0"/>
              </a:rPr>
              <a:t>кликабельности</a:t>
            </a:r>
            <a:r>
              <a:rPr lang="ru-RU" sz="1400" dirty="0">
                <a:effectLst/>
                <a:latin typeface="Montserrat-Bold"/>
                <a:ea typeface="Arial" panose="020B0604020202020204" pitchFamily="34" charset="0"/>
              </a:rPr>
              <a:t> (CTR) и заполнить максимум информации (Уточнения и </a:t>
            </a:r>
            <a:r>
              <a:rPr lang="ru-RU" sz="1400" dirty="0" err="1">
                <a:effectLst/>
                <a:latin typeface="Montserrat-Bold"/>
                <a:ea typeface="Arial" panose="020B0604020202020204" pitchFamily="34" charset="0"/>
              </a:rPr>
              <a:t>тд</a:t>
            </a:r>
            <a:r>
              <a:rPr lang="ru-RU" sz="1400" dirty="0">
                <a:effectLst/>
                <a:latin typeface="Montserrat-Bold"/>
                <a:ea typeface="Arial" panose="020B0604020202020204" pitchFamily="34" charset="0"/>
              </a:rPr>
              <a:t>). </a:t>
            </a:r>
          </a:p>
        </p:txBody>
      </p:sp>
      <p:pic>
        <p:nvPicPr>
          <p:cNvPr id="14" name="image4.png">
            <a:extLst>
              <a:ext uri="{FF2B5EF4-FFF2-40B4-BE49-F238E27FC236}">
                <a16:creationId xmlns:a16="http://schemas.microsoft.com/office/drawing/2014/main" id="{8FA84CA8-D7C5-43A4-AED2-911516EBAC54}"/>
              </a:ext>
            </a:extLst>
          </p:cNvPr>
          <p:cNvPicPr/>
          <p:nvPr/>
        </p:nvPicPr>
        <p:blipFill>
          <a:blip r:embed="rId4"/>
          <a:srcRect/>
          <a:stretch>
            <a:fillRect/>
          </a:stretch>
        </p:blipFill>
        <p:spPr>
          <a:xfrm>
            <a:off x="373660" y="2509327"/>
            <a:ext cx="10487547" cy="1975826"/>
          </a:xfrm>
          <a:prstGeom prst="rect">
            <a:avLst/>
          </a:prstGeom>
          <a:ln/>
        </p:spPr>
      </p:pic>
    </p:spTree>
    <p:extLst>
      <p:ext uri="{BB962C8B-B14F-4D97-AF65-F5344CB8AC3E}">
        <p14:creationId xmlns:p14="http://schemas.microsoft.com/office/powerpoint/2010/main" val="3825354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D29DA-51BE-406F-8C65-188A19E943DC}"/>
              </a:ext>
            </a:extLst>
          </p:cNvPr>
          <p:cNvSpPr txBox="1"/>
          <p:nvPr/>
        </p:nvSpPr>
        <p:spPr>
          <a:xfrm>
            <a:off x="241200" y="622800"/>
            <a:ext cx="8981684" cy="523220"/>
          </a:xfrm>
          <a:prstGeom prst="rect">
            <a:avLst/>
          </a:prstGeom>
          <a:noFill/>
        </p:spPr>
        <p:txBody>
          <a:bodyPr wrap="square" rtlCol="0">
            <a:spAutoFit/>
          </a:bodyPr>
          <a:lstStyle/>
          <a:p>
            <a:r>
              <a:rPr lang="ru-RU" sz="2800" b="1" dirty="0">
                <a:latin typeface="Montserrat-Bold"/>
              </a:rPr>
              <a:t>АНАЛИЗ ГЕОГРАФИИ ПОКАЗОВ</a:t>
            </a:r>
            <a:r>
              <a:rPr lang="ru-RU" sz="2800" dirty="0"/>
              <a:t> </a:t>
            </a:r>
          </a:p>
        </p:txBody>
      </p:sp>
      <p:pic>
        <p:nvPicPr>
          <p:cNvPr id="10" name="Рисунок 9">
            <a:extLst>
              <a:ext uri="{FF2B5EF4-FFF2-40B4-BE49-F238E27FC236}">
                <a16:creationId xmlns:a16="http://schemas.microsoft.com/office/drawing/2014/main" id="{9406EECB-8F04-41BE-9BF8-421425BA42E6}"/>
              </a:ext>
            </a:extLst>
          </p:cNvPr>
          <p:cNvPicPr>
            <a:picLocks noChangeAspect="1"/>
          </p:cNvPicPr>
          <p:nvPr/>
        </p:nvPicPr>
        <p:blipFill>
          <a:blip r:embed="rId2"/>
          <a:stretch>
            <a:fillRect/>
          </a:stretch>
        </p:blipFill>
        <p:spPr>
          <a:xfrm>
            <a:off x="11142672" y="0"/>
            <a:ext cx="1070962" cy="6858000"/>
          </a:xfrm>
          <a:prstGeom prst="rect">
            <a:avLst/>
          </a:prstGeom>
        </p:spPr>
      </p:pic>
      <p:pic>
        <p:nvPicPr>
          <p:cNvPr id="11"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773917F-F702-48F6-8441-BEF71EEA8B72}"/>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6E9C540A-CD6A-4C86-83AC-6B1367E3CA58}"/>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9AA6E8A2-A380-43C8-8923-27FA4432458D}"/>
              </a:ext>
            </a:extLst>
          </p:cNvPr>
          <p:cNvSpPr txBox="1"/>
          <p:nvPr/>
        </p:nvSpPr>
        <p:spPr>
          <a:xfrm>
            <a:off x="344442" y="1350620"/>
            <a:ext cx="10310305" cy="738664"/>
          </a:xfrm>
          <a:prstGeom prst="rect">
            <a:avLst/>
          </a:prstGeom>
          <a:noFill/>
        </p:spPr>
        <p:txBody>
          <a:bodyPr wrap="square">
            <a:spAutoFit/>
          </a:bodyPr>
          <a:lstStyle/>
          <a:p>
            <a:pPr algn="just"/>
            <a:r>
              <a:rPr lang="ru-RU" sz="1400" dirty="0">
                <a:effectLst/>
                <a:latin typeface="Montserrat-Bold"/>
                <a:ea typeface="Arial" panose="020B0604020202020204" pitchFamily="34" charset="0"/>
              </a:rPr>
              <a:t>Согласно </a:t>
            </a:r>
            <a:r>
              <a:rPr lang="ru-RU" sz="1400" dirty="0">
                <a:latin typeface="Montserrat-Bold"/>
                <a:ea typeface="Arial" panose="020B0604020202020204" pitchFamily="34" charset="0"/>
              </a:rPr>
              <a:t>отчету по </a:t>
            </a:r>
            <a:r>
              <a:rPr lang="ru-RU" sz="1400" dirty="0" err="1">
                <a:latin typeface="Montserrat-Bold"/>
                <a:ea typeface="Arial" panose="020B0604020202020204" pitchFamily="34" charset="0"/>
              </a:rPr>
              <a:t>региональности</a:t>
            </a:r>
            <a:r>
              <a:rPr lang="ru-RU" sz="1400" dirty="0">
                <a:effectLst/>
                <a:latin typeface="Montserrat-Bold"/>
                <a:ea typeface="Arial" panose="020B0604020202020204" pitchFamily="34" charset="0"/>
              </a:rPr>
              <a:t>, наибольшее количество заявок поступает по региону Москва и область, затем идет Самарская область.</a:t>
            </a:r>
          </a:p>
          <a:p>
            <a:pPr algn="just"/>
            <a:r>
              <a:rPr lang="ru-RU" sz="1400" dirty="0">
                <a:effectLst/>
                <a:latin typeface="Montserrat-Bold"/>
                <a:ea typeface="Arial" panose="020B0604020202020204" pitchFamily="34" charset="0"/>
              </a:rPr>
              <a:t>Обнаружены регионы, по которым расходуются средства, однако, заявок не поступает:</a:t>
            </a:r>
          </a:p>
        </p:txBody>
      </p:sp>
      <p:sp>
        <p:nvSpPr>
          <p:cNvPr id="16" name="TextBox 15">
            <a:extLst>
              <a:ext uri="{FF2B5EF4-FFF2-40B4-BE49-F238E27FC236}">
                <a16:creationId xmlns:a16="http://schemas.microsoft.com/office/drawing/2014/main" id="{B98E1B2C-2643-4792-A309-A4E782775DCE}"/>
              </a:ext>
            </a:extLst>
          </p:cNvPr>
          <p:cNvSpPr txBox="1"/>
          <p:nvPr/>
        </p:nvSpPr>
        <p:spPr>
          <a:xfrm>
            <a:off x="351125" y="4841783"/>
            <a:ext cx="10303622" cy="1169551"/>
          </a:xfrm>
          <a:prstGeom prst="rect">
            <a:avLst/>
          </a:prstGeom>
          <a:noFill/>
        </p:spPr>
        <p:txBody>
          <a:bodyPr wrap="square">
            <a:spAutoFit/>
          </a:bodyPr>
          <a:lstStyle/>
          <a:p>
            <a:pPr algn="just"/>
            <a:r>
              <a:rPr lang="ru-RU" sz="1400" b="1" dirty="0">
                <a:latin typeface="Montserrat-Bold"/>
                <a:ea typeface="Arial" panose="020B0604020202020204" pitchFamily="34" charset="0"/>
              </a:rPr>
              <a:t>Р</a:t>
            </a:r>
            <a:r>
              <a:rPr lang="ru-RU" sz="1400" b="1" dirty="0">
                <a:effectLst/>
                <a:latin typeface="Montserrat-Bold"/>
                <a:ea typeface="Arial" panose="020B0604020202020204" pitchFamily="34" charset="0"/>
              </a:rPr>
              <a:t>екомендуем </a:t>
            </a:r>
            <a:r>
              <a:rPr lang="ru-RU" sz="1400" dirty="0">
                <a:effectLst/>
                <a:latin typeface="Montserrat-Bold"/>
                <a:ea typeface="Arial" panose="020B0604020202020204" pitchFamily="34" charset="0"/>
              </a:rPr>
              <a:t>анализировать эффективность по странам и отдельным регионам и настраивать корректировки ставок.</a:t>
            </a:r>
          </a:p>
          <a:p>
            <a:pPr algn="just"/>
            <a:r>
              <a:rPr lang="ru-RU" sz="1400" dirty="0">
                <a:effectLst/>
                <a:latin typeface="Montserrat-Bold"/>
                <a:ea typeface="Arial" panose="020B0604020202020204" pitchFamily="34" charset="0"/>
              </a:rPr>
              <a:t>Также </a:t>
            </a:r>
            <a:r>
              <a:rPr lang="ru-RU" sz="1400" b="1" dirty="0">
                <a:effectLst/>
                <a:latin typeface="Montserrat-Bold"/>
                <a:ea typeface="Arial" panose="020B0604020202020204" pitchFamily="34" charset="0"/>
              </a:rPr>
              <a:t>рекомендуем </a:t>
            </a:r>
            <a:r>
              <a:rPr lang="ru-RU" sz="1400" dirty="0">
                <a:effectLst/>
                <a:latin typeface="Montserrat-Bold"/>
                <a:ea typeface="Arial" panose="020B0604020202020204" pitchFamily="34" charset="0"/>
              </a:rPr>
              <a:t>добавить понижающий коэффициент на регионы/города, расходующие бюджет в большом объеме, но не приносящие заявки. На регионы, приносящие большой процент конверсий по низкой стоимости, ставку </a:t>
            </a:r>
            <a:r>
              <a:rPr lang="ru-RU" sz="1400" b="1" dirty="0">
                <a:effectLst/>
                <a:latin typeface="Montserrat-Bold"/>
                <a:ea typeface="Arial" panose="020B0604020202020204" pitchFamily="34" charset="0"/>
              </a:rPr>
              <a:t>рекомендуется</a:t>
            </a:r>
            <a:r>
              <a:rPr lang="ru-RU" sz="1400" dirty="0">
                <a:effectLst/>
                <a:latin typeface="Montserrat-Bold"/>
                <a:ea typeface="Arial" panose="020B0604020202020204" pitchFamily="34" charset="0"/>
              </a:rPr>
              <a:t> скорректировать в сторону увеличения.</a:t>
            </a:r>
          </a:p>
        </p:txBody>
      </p:sp>
      <p:pic>
        <p:nvPicPr>
          <p:cNvPr id="5" name="Рисунок 4">
            <a:extLst>
              <a:ext uri="{FF2B5EF4-FFF2-40B4-BE49-F238E27FC236}">
                <a16:creationId xmlns:a16="http://schemas.microsoft.com/office/drawing/2014/main" id="{7D692509-0C18-40BC-994D-B9E3991B5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005" y="2293884"/>
            <a:ext cx="7295178" cy="2343299"/>
          </a:xfrm>
          <a:prstGeom prst="rect">
            <a:avLst/>
          </a:prstGeom>
        </p:spPr>
      </p:pic>
    </p:spTree>
    <p:extLst>
      <p:ext uri="{BB962C8B-B14F-4D97-AF65-F5344CB8AC3E}">
        <p14:creationId xmlns:p14="http://schemas.microsoft.com/office/powerpoint/2010/main" val="229791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19C633-AA5D-420C-BA29-B324AF4E61F4}"/>
              </a:ext>
            </a:extLst>
          </p:cNvPr>
          <p:cNvSpPr txBox="1"/>
          <p:nvPr/>
        </p:nvSpPr>
        <p:spPr>
          <a:xfrm>
            <a:off x="241200" y="622800"/>
            <a:ext cx="8981684" cy="523220"/>
          </a:xfrm>
          <a:prstGeom prst="rect">
            <a:avLst/>
          </a:prstGeom>
          <a:noFill/>
        </p:spPr>
        <p:txBody>
          <a:bodyPr wrap="square" rtlCol="0">
            <a:spAutoFit/>
          </a:bodyPr>
          <a:lstStyle/>
          <a:p>
            <a:r>
              <a:rPr lang="ru-RU" sz="2800" b="1" dirty="0">
                <a:latin typeface="Montserrat-Bold"/>
              </a:rPr>
              <a:t>РЕКЛАМНАЯ СЕТЬ ЯНДЕКСА (РСЯ)</a:t>
            </a:r>
            <a:r>
              <a:rPr lang="ru-RU" sz="2800" dirty="0"/>
              <a:t> </a:t>
            </a:r>
          </a:p>
        </p:txBody>
      </p:sp>
      <p:pic>
        <p:nvPicPr>
          <p:cNvPr id="5" name="Рисунок 4">
            <a:extLst>
              <a:ext uri="{FF2B5EF4-FFF2-40B4-BE49-F238E27FC236}">
                <a16:creationId xmlns:a16="http://schemas.microsoft.com/office/drawing/2014/main" id="{A76A6B64-89AB-471A-8FCD-A7A82CECDD80}"/>
              </a:ext>
            </a:extLst>
          </p:cNvPr>
          <p:cNvPicPr>
            <a:picLocks noChangeAspect="1"/>
          </p:cNvPicPr>
          <p:nvPr/>
        </p:nvPicPr>
        <p:blipFill>
          <a:blip r:embed="rId2"/>
          <a:stretch>
            <a:fillRect/>
          </a:stretch>
        </p:blipFill>
        <p:spPr>
          <a:xfrm>
            <a:off x="11142672" y="0"/>
            <a:ext cx="1070962" cy="6858000"/>
          </a:xfrm>
          <a:prstGeom prst="rect">
            <a:avLst/>
          </a:prstGeom>
        </p:spPr>
      </p:pic>
      <p:pic>
        <p:nvPicPr>
          <p:cNvPr id="6"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5AFE657A-BE62-4F9B-894A-3C46C05F967F}"/>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7" name="Google Shape;124;g1146d9c2c56_0_248">
            <a:extLst>
              <a:ext uri="{FF2B5EF4-FFF2-40B4-BE49-F238E27FC236}">
                <a16:creationId xmlns:a16="http://schemas.microsoft.com/office/drawing/2014/main" id="{1CAA857C-CBE1-469F-AF1C-6403C081E768}"/>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 name="TextBox 8">
            <a:extLst>
              <a:ext uri="{FF2B5EF4-FFF2-40B4-BE49-F238E27FC236}">
                <a16:creationId xmlns:a16="http://schemas.microsoft.com/office/drawing/2014/main" id="{14BEE14A-46CA-455E-AB3C-296E663D7C61}"/>
              </a:ext>
            </a:extLst>
          </p:cNvPr>
          <p:cNvSpPr txBox="1"/>
          <p:nvPr/>
        </p:nvSpPr>
        <p:spPr>
          <a:xfrm>
            <a:off x="409226" y="1350620"/>
            <a:ext cx="10430260" cy="954107"/>
          </a:xfrm>
          <a:prstGeom prst="rect">
            <a:avLst/>
          </a:prstGeom>
          <a:noFill/>
        </p:spPr>
        <p:txBody>
          <a:bodyPr wrap="square">
            <a:spAutoFit/>
          </a:bodyPr>
          <a:lstStyle/>
          <a:p>
            <a:pPr algn="just"/>
            <a:r>
              <a:rPr lang="ru-RU" sz="1400" dirty="0">
                <a:effectLst/>
                <a:latin typeface="Montserrat-Bold"/>
                <a:ea typeface="Arial" panose="020B0604020202020204" pitchFamily="34" charset="0"/>
              </a:rPr>
              <a:t>Ключевые слова для РСЯ должны отличаться от ключевых слов на поиске.</a:t>
            </a:r>
          </a:p>
          <a:p>
            <a:pPr algn="just"/>
            <a:r>
              <a:rPr lang="ru-RU" sz="1400" dirty="0">
                <a:effectLst/>
                <a:latin typeface="Montserrat-Bold"/>
                <a:ea typeface="Arial" panose="020B0604020202020204" pitchFamily="34" charset="0"/>
              </a:rPr>
              <a:t>Если для поиска должны использоваться коммерческие запросы и запросы, направленные на заинтересованность в покупке (купить, заказать, цена), то в РСЯ наоборот. Это связано с тем, что запросы «цена», «купить» и т.п. отсекаются некоторыми площадками РСЯ и таким площадкам не будет показов.</a:t>
            </a:r>
          </a:p>
        </p:txBody>
      </p:sp>
      <p:sp>
        <p:nvSpPr>
          <p:cNvPr id="11" name="TextBox 10">
            <a:extLst>
              <a:ext uri="{FF2B5EF4-FFF2-40B4-BE49-F238E27FC236}">
                <a16:creationId xmlns:a16="http://schemas.microsoft.com/office/drawing/2014/main" id="{CB391555-1512-415D-ABDA-1880460B57E7}"/>
              </a:ext>
            </a:extLst>
          </p:cNvPr>
          <p:cNvSpPr txBox="1"/>
          <p:nvPr/>
        </p:nvSpPr>
        <p:spPr>
          <a:xfrm>
            <a:off x="420887" y="2793758"/>
            <a:ext cx="5201793" cy="2462213"/>
          </a:xfrm>
          <a:prstGeom prst="rect">
            <a:avLst/>
          </a:prstGeom>
          <a:noFill/>
        </p:spPr>
        <p:txBody>
          <a:bodyPr wrap="square">
            <a:spAutoFit/>
          </a:bodyPr>
          <a:lstStyle/>
          <a:p>
            <a:pPr algn="just"/>
            <a:r>
              <a:rPr lang="ru-RU" sz="1400" dirty="0">
                <a:effectLst/>
                <a:latin typeface="Montserrat-Bold"/>
                <a:ea typeface="Arial" panose="020B0604020202020204" pitchFamily="34" charset="0"/>
              </a:rPr>
              <a:t>Чтобы обеспечить максимально широкий охват, для кампании в РСЯ также стоит использовать </a:t>
            </a:r>
            <a:r>
              <a:rPr lang="ru-RU" sz="1400" dirty="0" err="1">
                <a:effectLst/>
                <a:latin typeface="Montserrat-Bold"/>
                <a:ea typeface="Arial" panose="020B0604020202020204" pitchFamily="34" charset="0"/>
              </a:rPr>
              <a:t>околотематические</a:t>
            </a:r>
            <a:r>
              <a:rPr lang="ru-RU" sz="1400" dirty="0">
                <a:effectLst/>
                <a:latin typeface="Montserrat-Bold"/>
                <a:ea typeface="Arial" panose="020B0604020202020204" pitchFamily="34" charset="0"/>
              </a:rPr>
              <a:t> фразы и фразы из смежной тематики. К ним относятся высокочастотные вопросы, которые имеют хоть какое-то отношение к вашей сфере.</a:t>
            </a:r>
          </a:p>
          <a:p>
            <a:pPr algn="just"/>
            <a:br>
              <a:rPr lang="ru-RU" sz="1400" dirty="0">
                <a:effectLst/>
                <a:latin typeface="Montserrat-Bold"/>
                <a:ea typeface="Arial" panose="020B0604020202020204" pitchFamily="34" charset="0"/>
              </a:rPr>
            </a:br>
            <a:r>
              <a:rPr lang="ru-RU" sz="1400" dirty="0">
                <a:effectLst/>
                <a:latin typeface="Montserrat-Bold"/>
                <a:ea typeface="Arial" panose="020B0604020202020204" pitchFamily="34" charset="0"/>
              </a:rPr>
              <a:t>Кроме того, на охват сильно влияет длина ключевой фразы. Для кампаний в РСЯ лучше использовать короткие фразы (оптимальная длина — 2 слова). Так система найдет больше вариантов для размещения.</a:t>
            </a:r>
          </a:p>
        </p:txBody>
      </p:sp>
      <p:pic>
        <p:nvPicPr>
          <p:cNvPr id="13" name="Рисунок 12">
            <a:extLst>
              <a:ext uri="{FF2B5EF4-FFF2-40B4-BE49-F238E27FC236}">
                <a16:creationId xmlns:a16="http://schemas.microsoft.com/office/drawing/2014/main" id="{8C9F48AF-DC3A-4C0E-A199-B70D97C0F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638" y="3329609"/>
            <a:ext cx="5080076" cy="2678494"/>
          </a:xfrm>
          <a:prstGeom prst="rect">
            <a:avLst/>
          </a:prstGeom>
        </p:spPr>
      </p:pic>
    </p:spTree>
    <p:extLst>
      <p:ext uri="{BB962C8B-B14F-4D97-AF65-F5344CB8AC3E}">
        <p14:creationId xmlns:p14="http://schemas.microsoft.com/office/powerpoint/2010/main" val="84811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96D4B-E417-4139-9831-E27255A9A30B}"/>
              </a:ext>
            </a:extLst>
          </p:cNvPr>
          <p:cNvSpPr txBox="1"/>
          <p:nvPr/>
        </p:nvSpPr>
        <p:spPr>
          <a:xfrm>
            <a:off x="241200" y="622800"/>
            <a:ext cx="7667536" cy="523220"/>
          </a:xfrm>
          <a:prstGeom prst="rect">
            <a:avLst/>
          </a:prstGeom>
          <a:noFill/>
        </p:spPr>
        <p:txBody>
          <a:bodyPr wrap="square" rtlCol="0">
            <a:spAutoFit/>
          </a:bodyPr>
          <a:lstStyle/>
          <a:p>
            <a:r>
              <a:rPr lang="ru-RU" sz="2800" b="1" dirty="0">
                <a:latin typeface="Montserrat-Bold"/>
              </a:rPr>
              <a:t>БАННЕР НА ПОИСКЕ</a:t>
            </a:r>
            <a:endParaRPr lang="ru-RU" sz="2800" dirty="0">
              <a:latin typeface="Montserrat-Bold"/>
            </a:endParaRPr>
          </a:p>
        </p:txBody>
      </p:sp>
      <p:sp>
        <p:nvSpPr>
          <p:cNvPr id="2" name="TextBox 1">
            <a:extLst>
              <a:ext uri="{FF2B5EF4-FFF2-40B4-BE49-F238E27FC236}">
                <a16:creationId xmlns:a16="http://schemas.microsoft.com/office/drawing/2014/main" id="{9E553DD8-CA70-4290-97BD-D2493021D292}"/>
              </a:ext>
            </a:extLst>
          </p:cNvPr>
          <p:cNvSpPr txBox="1"/>
          <p:nvPr/>
        </p:nvSpPr>
        <p:spPr>
          <a:xfrm>
            <a:off x="301696" y="1600805"/>
            <a:ext cx="10250406" cy="738664"/>
          </a:xfrm>
          <a:prstGeom prst="rect">
            <a:avLst/>
          </a:prstGeom>
          <a:noFill/>
        </p:spPr>
        <p:txBody>
          <a:bodyPr wrap="square" rtlCol="0">
            <a:spAutoFit/>
          </a:bodyPr>
          <a:lstStyle/>
          <a:p>
            <a:pPr algn="just"/>
            <a:r>
              <a:rPr lang="ru-RU" sz="1400" dirty="0">
                <a:latin typeface="Montserrat-Bold"/>
              </a:rPr>
              <a:t>Вы можете показывать на поиске Яндекса медийную рекламу с оплатой за клик — </a:t>
            </a:r>
            <a:r>
              <a:rPr lang="ru-RU" sz="1400" b="1" dirty="0">
                <a:latin typeface="Montserrat-Bold"/>
              </a:rPr>
              <a:t>Баннер на поиске</a:t>
            </a:r>
            <a:r>
              <a:rPr lang="ru-RU" sz="1400" dirty="0">
                <a:latin typeface="Montserrat-Bold"/>
              </a:rPr>
              <a:t>. Он отображается справа от результатов поиска и соответствует поисковому запросу. </a:t>
            </a:r>
          </a:p>
          <a:p>
            <a:pPr algn="just"/>
            <a:r>
              <a:rPr lang="ru-RU" sz="1400" dirty="0">
                <a:latin typeface="Montserrat-Bold"/>
              </a:rPr>
              <a:t>На странице показывается только один баннер, что привлекает к нему все внимание.</a:t>
            </a:r>
          </a:p>
        </p:txBody>
      </p:sp>
      <p:sp>
        <p:nvSpPr>
          <p:cNvPr id="3" name="TextBox 2">
            <a:extLst>
              <a:ext uri="{FF2B5EF4-FFF2-40B4-BE49-F238E27FC236}">
                <a16:creationId xmlns:a16="http://schemas.microsoft.com/office/drawing/2014/main" id="{40117D3C-6324-482E-8A6C-8AC47E2D2E7E}"/>
              </a:ext>
            </a:extLst>
          </p:cNvPr>
          <p:cNvSpPr txBox="1"/>
          <p:nvPr/>
        </p:nvSpPr>
        <p:spPr>
          <a:xfrm>
            <a:off x="301696" y="5266896"/>
            <a:ext cx="10250406" cy="1169551"/>
          </a:xfrm>
          <a:prstGeom prst="rect">
            <a:avLst/>
          </a:prstGeom>
          <a:noFill/>
        </p:spPr>
        <p:txBody>
          <a:bodyPr wrap="square" rtlCol="0">
            <a:spAutoFit/>
          </a:bodyPr>
          <a:lstStyle/>
          <a:p>
            <a:pPr algn="just"/>
            <a:r>
              <a:rPr lang="ru-RU" sz="1400" b="1" dirty="0">
                <a:latin typeface="Montserrat-Bold"/>
              </a:rPr>
              <a:t>Преимущество</a:t>
            </a:r>
            <a:r>
              <a:rPr lang="ru-RU" sz="1400" dirty="0">
                <a:latin typeface="Montserrat-Bold"/>
              </a:rPr>
              <a:t> такого баннера в том, что показы идут только по заданным ключевым запросам. На поиске Яндекса баннеры могут быть показаны по запросам, целиком содержащим заданные вами ключевые фразы. Например, если вы задали для группы баннеров фразу туры в космос, то ваши баннеры могут быть показаны по запросам туры в космос, горячие туры в космос, но не будут показаны по запросам туры или космос.</a:t>
            </a:r>
          </a:p>
        </p:txBody>
      </p:sp>
      <p:pic>
        <p:nvPicPr>
          <p:cNvPr id="7" name="Рисунок 6">
            <a:extLst>
              <a:ext uri="{FF2B5EF4-FFF2-40B4-BE49-F238E27FC236}">
                <a16:creationId xmlns:a16="http://schemas.microsoft.com/office/drawing/2014/main" id="{2276A5A8-CB0B-4E36-8816-652C07AA4D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160" y="2412847"/>
            <a:ext cx="4873267" cy="2780671"/>
          </a:xfrm>
          <a:prstGeom prst="rect">
            <a:avLst/>
          </a:prstGeom>
        </p:spPr>
      </p:pic>
      <p:pic>
        <p:nvPicPr>
          <p:cNvPr id="8" name="Рисунок 7">
            <a:extLst>
              <a:ext uri="{FF2B5EF4-FFF2-40B4-BE49-F238E27FC236}">
                <a16:creationId xmlns:a16="http://schemas.microsoft.com/office/drawing/2014/main" id="{78BB54BB-2A80-4239-9932-1EE7A4453A12}"/>
              </a:ext>
            </a:extLst>
          </p:cNvPr>
          <p:cNvPicPr>
            <a:picLocks noChangeAspect="1"/>
          </p:cNvPicPr>
          <p:nvPr/>
        </p:nvPicPr>
        <p:blipFill>
          <a:blip r:embed="rId3"/>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4C5068AB-CB20-49D4-9EE8-F99045424B7B}"/>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1" name="Google Shape;124;g1146d9c2c56_0_248">
            <a:extLst>
              <a:ext uri="{FF2B5EF4-FFF2-40B4-BE49-F238E27FC236}">
                <a16:creationId xmlns:a16="http://schemas.microsoft.com/office/drawing/2014/main" id="{D5AC61B2-8519-41A6-9BCA-33DF5E0B5231}"/>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4483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96D4B-E417-4139-9831-E27255A9A30B}"/>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РЕТАРГЕТИНГ</a:t>
            </a:r>
            <a:endParaRPr lang="ru-RU" sz="2800" dirty="0"/>
          </a:p>
        </p:txBody>
      </p:sp>
      <p:sp>
        <p:nvSpPr>
          <p:cNvPr id="2" name="TextBox 1">
            <a:extLst>
              <a:ext uri="{FF2B5EF4-FFF2-40B4-BE49-F238E27FC236}">
                <a16:creationId xmlns:a16="http://schemas.microsoft.com/office/drawing/2014/main" id="{A27DE108-D6AD-4871-A460-27C6DABDB309}"/>
              </a:ext>
            </a:extLst>
          </p:cNvPr>
          <p:cNvSpPr txBox="1"/>
          <p:nvPr/>
        </p:nvSpPr>
        <p:spPr>
          <a:xfrm>
            <a:off x="356269" y="1483968"/>
            <a:ext cx="5598373" cy="2893100"/>
          </a:xfrm>
          <a:prstGeom prst="rect">
            <a:avLst/>
          </a:prstGeom>
          <a:noFill/>
        </p:spPr>
        <p:txBody>
          <a:bodyPr wrap="square" rtlCol="0">
            <a:spAutoFit/>
          </a:bodyPr>
          <a:lstStyle/>
          <a:p>
            <a:pPr algn="just"/>
            <a:r>
              <a:rPr lang="ru-RU" sz="1400" b="1" dirty="0" err="1">
                <a:latin typeface="Montserrat-Bold"/>
              </a:rPr>
              <a:t>Ретаргетинг</a:t>
            </a:r>
            <a:r>
              <a:rPr lang="ru-RU" sz="1400" b="1" dirty="0">
                <a:latin typeface="Montserrat-Bold"/>
              </a:rPr>
              <a:t> </a:t>
            </a:r>
            <a:r>
              <a:rPr lang="ru-RU" sz="1400" dirty="0">
                <a:latin typeface="Montserrat-Bold"/>
              </a:rPr>
              <a:t>— это инструмент интернет-маркетинга, основанный на повторном контакте с целевой аудиторией. Суть технологии заключается в том, чтобы транслировать текстовые, </a:t>
            </a:r>
            <a:r>
              <a:rPr lang="ru-RU" sz="1400" dirty="0" err="1">
                <a:latin typeface="Montserrat-Bold"/>
              </a:rPr>
              <a:t>текстово</a:t>
            </a:r>
            <a:r>
              <a:rPr lang="ru-RU" sz="1400" dirty="0">
                <a:latin typeface="Montserrat-Bold"/>
              </a:rPr>
              <a:t>-графические объявления или графические баннеры пользователям, которые уже побывали на сайте.</a:t>
            </a:r>
            <a:endParaRPr lang="ru-RU" sz="1400" dirty="0">
              <a:effectLst/>
              <a:latin typeface="Montserrat-Bold"/>
              <a:ea typeface="Times New Roman" panose="02020603050405020304" pitchFamily="18" charset="0"/>
            </a:endParaRPr>
          </a:p>
          <a:p>
            <a:pPr algn="just"/>
            <a:r>
              <a:rPr lang="ru-RU" sz="1400" dirty="0">
                <a:effectLst/>
                <a:latin typeface="Montserrat-Bold"/>
                <a:ea typeface="Times New Roman" panose="02020603050405020304" pitchFamily="18" charset="0"/>
              </a:rPr>
              <a:t>Благодаря настройке </a:t>
            </a:r>
            <a:r>
              <a:rPr lang="ru-RU" sz="1400" dirty="0" err="1">
                <a:effectLst/>
                <a:latin typeface="Montserrat-Bold"/>
                <a:ea typeface="Times New Roman" panose="02020603050405020304" pitchFamily="18" charset="0"/>
              </a:rPr>
              <a:t>ретаргетинга</a:t>
            </a:r>
            <a:r>
              <a:rPr lang="ru-RU" sz="1400" dirty="0">
                <a:effectLst/>
                <a:latin typeface="Montserrat-Bold"/>
                <a:ea typeface="Times New Roman" panose="02020603050405020304" pitchFamily="18" charset="0"/>
              </a:rPr>
              <a:t>, у компании появляется ещё одна возможность вернуть ушедшего клиента на сайт и предложить ему свой товар/услугу. Такой рекламный формат используется во всех отраслях бизнеса, а особенно хорошо работает там, где потенциальному клиенту необходимо больше времени для принятия решения.</a:t>
            </a:r>
          </a:p>
        </p:txBody>
      </p:sp>
      <p:sp>
        <p:nvSpPr>
          <p:cNvPr id="3" name="TextBox 2">
            <a:extLst>
              <a:ext uri="{FF2B5EF4-FFF2-40B4-BE49-F238E27FC236}">
                <a16:creationId xmlns:a16="http://schemas.microsoft.com/office/drawing/2014/main" id="{10D68D27-E6FC-45F6-8AE9-709C265F646F}"/>
              </a:ext>
            </a:extLst>
          </p:cNvPr>
          <p:cNvSpPr txBox="1"/>
          <p:nvPr/>
        </p:nvSpPr>
        <p:spPr>
          <a:xfrm>
            <a:off x="356269" y="4682227"/>
            <a:ext cx="9867730" cy="1600438"/>
          </a:xfrm>
          <a:prstGeom prst="rect">
            <a:avLst/>
          </a:prstGeom>
          <a:noFill/>
        </p:spPr>
        <p:txBody>
          <a:bodyPr wrap="square" rtlCol="0">
            <a:spAutoFit/>
          </a:bodyPr>
          <a:lstStyle/>
          <a:p>
            <a:pPr algn="just"/>
            <a:r>
              <a:rPr lang="ru-RU" sz="1400" b="1" dirty="0">
                <a:latin typeface="Montserrat-Bold"/>
              </a:rPr>
              <a:t>Возможности </a:t>
            </a:r>
            <a:r>
              <a:rPr lang="ru-RU" sz="1400" b="1" dirty="0" err="1">
                <a:latin typeface="Montserrat-Bold"/>
              </a:rPr>
              <a:t>ретаргетинга</a:t>
            </a:r>
            <a:r>
              <a:rPr lang="ru-RU" sz="1400" b="1" dirty="0">
                <a:latin typeface="Montserrat-Bold"/>
              </a:rPr>
              <a:t>:</a:t>
            </a:r>
          </a:p>
          <a:p>
            <a:pPr algn="just"/>
            <a:r>
              <a:rPr lang="ru-RU" sz="1400" dirty="0">
                <a:latin typeface="Montserrat-Bold"/>
              </a:rPr>
              <a:t>- возвращает на сайт подготовленную, «тёплую» аудиторию;.</a:t>
            </a:r>
          </a:p>
          <a:p>
            <a:pPr algn="just"/>
            <a:r>
              <a:rPr lang="ru-RU" sz="1400" dirty="0">
                <a:latin typeface="Montserrat-Bold"/>
              </a:rPr>
              <a:t>- напоминает о незавершённом целевом действии (покупке, регистрации и т. д.);.</a:t>
            </a:r>
          </a:p>
          <a:p>
            <a:pPr algn="just"/>
            <a:r>
              <a:rPr lang="ru-RU" sz="1400" dirty="0">
                <a:latin typeface="Montserrat-Bold"/>
              </a:rPr>
              <a:t>- обращается к пользователям, в зависимости от их индивидуальных потребностей;</a:t>
            </a:r>
          </a:p>
          <a:p>
            <a:pPr algn="just"/>
            <a:r>
              <a:rPr lang="ru-RU" sz="1400" dirty="0">
                <a:latin typeface="Montserrat-Bold"/>
              </a:rPr>
              <a:t>- увеличивает объем трафика, конверсию и глубину просмотров;</a:t>
            </a:r>
          </a:p>
          <a:p>
            <a:pPr algn="just"/>
            <a:r>
              <a:rPr lang="ru-RU" sz="1400" dirty="0">
                <a:latin typeface="Montserrat-Bold"/>
              </a:rPr>
              <a:t>- выполняет </a:t>
            </a:r>
            <a:r>
              <a:rPr lang="ru-RU" sz="1400" dirty="0" err="1">
                <a:latin typeface="Montserrat-Bold"/>
              </a:rPr>
              <a:t>допродажу</a:t>
            </a:r>
            <a:r>
              <a:rPr lang="ru-RU" sz="1400" dirty="0">
                <a:latin typeface="Montserrat-Bold"/>
              </a:rPr>
              <a:t> аксессуаров или похожих товаров (</a:t>
            </a:r>
            <a:r>
              <a:rPr lang="ru-RU" sz="1400" dirty="0" err="1">
                <a:latin typeface="Montserrat-Bold"/>
              </a:rPr>
              <a:t>up-sale</a:t>
            </a:r>
            <a:r>
              <a:rPr lang="ru-RU" sz="1400" dirty="0">
                <a:latin typeface="Montserrat-Bold"/>
              </a:rPr>
              <a:t> или </a:t>
            </a:r>
            <a:r>
              <a:rPr lang="ru-RU" sz="1400" dirty="0" err="1">
                <a:latin typeface="Montserrat-Bold"/>
              </a:rPr>
              <a:t>cross-sale</a:t>
            </a:r>
            <a:r>
              <a:rPr lang="ru-RU" sz="1400" dirty="0">
                <a:latin typeface="Montserrat-Bold"/>
              </a:rPr>
              <a:t>);</a:t>
            </a:r>
          </a:p>
          <a:p>
            <a:pPr algn="just"/>
            <a:r>
              <a:rPr lang="ru-RU" sz="1400" dirty="0">
                <a:latin typeface="Montserrat-Bold"/>
              </a:rPr>
              <a:t>- повышает узнаваемость бренда в интернете.</a:t>
            </a:r>
          </a:p>
        </p:txBody>
      </p:sp>
      <p:pic>
        <p:nvPicPr>
          <p:cNvPr id="6" name="Рисунок 5">
            <a:extLst>
              <a:ext uri="{FF2B5EF4-FFF2-40B4-BE49-F238E27FC236}">
                <a16:creationId xmlns:a16="http://schemas.microsoft.com/office/drawing/2014/main" id="{6AFD25A4-FA8B-479C-9EA9-041038345B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2854" y="1593908"/>
            <a:ext cx="4280251" cy="2407641"/>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2E006140-24FC-4C63-9127-681625B692C7}"/>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24BB4FB6-1484-410D-9358-9D0C3E548DA5}"/>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A40A2D67-15B8-45C2-B619-BF6CC3FD3CA6}"/>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551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96D4B-E417-4139-9831-E27255A9A30B}"/>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АВТОТАРГЕТИНГ</a:t>
            </a:r>
            <a:endParaRPr lang="ru-RU" sz="2800" dirty="0"/>
          </a:p>
        </p:txBody>
      </p:sp>
      <p:pic>
        <p:nvPicPr>
          <p:cNvPr id="3" name="Рисунок 2">
            <a:extLst>
              <a:ext uri="{FF2B5EF4-FFF2-40B4-BE49-F238E27FC236}">
                <a16:creationId xmlns:a16="http://schemas.microsoft.com/office/drawing/2014/main" id="{A07ABC8B-51D9-4964-8977-DB9CE3A0C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0229" y="1675135"/>
            <a:ext cx="3560944" cy="3507730"/>
          </a:xfrm>
          <a:prstGeom prst="rect">
            <a:avLst/>
          </a:prstGeom>
        </p:spPr>
      </p:pic>
      <p:sp>
        <p:nvSpPr>
          <p:cNvPr id="5" name="TextBox 4">
            <a:extLst>
              <a:ext uri="{FF2B5EF4-FFF2-40B4-BE49-F238E27FC236}">
                <a16:creationId xmlns:a16="http://schemas.microsoft.com/office/drawing/2014/main" id="{8DBA6E7A-B704-4A9C-A8C2-57EB9534A429}"/>
              </a:ext>
            </a:extLst>
          </p:cNvPr>
          <p:cNvSpPr txBox="1"/>
          <p:nvPr/>
        </p:nvSpPr>
        <p:spPr>
          <a:xfrm>
            <a:off x="395384" y="1350620"/>
            <a:ext cx="6224077" cy="1169551"/>
          </a:xfrm>
          <a:prstGeom prst="rect">
            <a:avLst/>
          </a:prstGeom>
          <a:noFill/>
        </p:spPr>
        <p:txBody>
          <a:bodyPr wrap="square" rtlCol="0">
            <a:spAutoFit/>
          </a:bodyPr>
          <a:lstStyle/>
          <a:p>
            <a:pPr algn="just"/>
            <a:endParaRPr lang="ru-RU" sz="1400" dirty="0">
              <a:latin typeface="Montserrat-Bold"/>
            </a:endParaRPr>
          </a:p>
          <a:p>
            <a:pPr algn="just"/>
            <a:r>
              <a:rPr lang="ru-RU" sz="1400" b="1" dirty="0" err="1">
                <a:latin typeface="Montserrat-Bold"/>
              </a:rPr>
              <a:t>Autotargeting</a:t>
            </a:r>
            <a:r>
              <a:rPr lang="ru-RU" sz="1400" dirty="0">
                <a:latin typeface="Montserrat-Bold"/>
              </a:rPr>
              <a:t> — это один из сервисов автоматической помощи рекламодателям от «Яндекс.Директ». Он позволяет подбирать дополнительные ключевые слова, исходя из текста объявления и посадочной страницы, на которую оно ведет.</a:t>
            </a:r>
          </a:p>
        </p:txBody>
      </p:sp>
      <p:sp>
        <p:nvSpPr>
          <p:cNvPr id="6" name="TextBox 5">
            <a:extLst>
              <a:ext uri="{FF2B5EF4-FFF2-40B4-BE49-F238E27FC236}">
                <a16:creationId xmlns:a16="http://schemas.microsoft.com/office/drawing/2014/main" id="{7BDFE49B-FBD1-41B6-A7E3-7A471B0ADE76}"/>
              </a:ext>
            </a:extLst>
          </p:cNvPr>
          <p:cNvSpPr txBox="1"/>
          <p:nvPr/>
        </p:nvSpPr>
        <p:spPr>
          <a:xfrm>
            <a:off x="395384" y="3191483"/>
            <a:ext cx="6224077" cy="2462213"/>
          </a:xfrm>
          <a:prstGeom prst="rect">
            <a:avLst/>
          </a:prstGeom>
          <a:noFill/>
        </p:spPr>
        <p:txBody>
          <a:bodyPr wrap="square" rtlCol="0">
            <a:spAutoFit/>
          </a:bodyPr>
          <a:lstStyle/>
          <a:p>
            <a:pPr algn="just"/>
            <a:r>
              <a:rPr lang="ru-RU" sz="1400" b="1" dirty="0">
                <a:latin typeface="Montserrat-Bold"/>
              </a:rPr>
              <a:t>Плюсы технологии:</a:t>
            </a:r>
          </a:p>
          <a:p>
            <a:pPr algn="just"/>
            <a:r>
              <a:rPr lang="ru-RU" sz="1400" dirty="0">
                <a:latin typeface="Montserrat-Bold"/>
              </a:rPr>
              <a:t>- Возможность быстрой настройки и запуска кампаний в условиях ограниченного времени.</a:t>
            </a:r>
          </a:p>
          <a:p>
            <a:pPr algn="just"/>
            <a:r>
              <a:rPr lang="ru-RU" sz="1400" dirty="0">
                <a:latin typeface="Montserrat-Bold"/>
              </a:rPr>
              <a:t>- Поиск новых ключевых запросов и минус-слов, которые раньше просто не приходили в голову.</a:t>
            </a:r>
          </a:p>
          <a:p>
            <a:pPr algn="just"/>
            <a:r>
              <a:rPr lang="ru-RU" sz="1400" dirty="0">
                <a:latin typeface="Montserrat-Bold"/>
              </a:rPr>
              <a:t>- Возможность простой и удобной настройки с широкими параметрами.</a:t>
            </a:r>
          </a:p>
          <a:p>
            <a:pPr algn="just"/>
            <a:r>
              <a:rPr lang="ru-RU" sz="1400" dirty="0">
                <a:latin typeface="Montserrat-Bold"/>
              </a:rPr>
              <a:t>- </a:t>
            </a:r>
            <a:r>
              <a:rPr lang="ru-RU" sz="1400" dirty="0" err="1">
                <a:latin typeface="Montserrat-Bold"/>
              </a:rPr>
              <a:t>Автотаргет</a:t>
            </a:r>
            <a:r>
              <a:rPr lang="ru-RU" sz="1400" dirty="0">
                <a:latin typeface="Montserrat-Bold"/>
              </a:rPr>
              <a:t> можно использовать вместе с собранным Вами семантическим ядром – при показах приоритет все равно будет иметь связка «ключ-запрос»;</a:t>
            </a:r>
          </a:p>
          <a:p>
            <a:pPr algn="just"/>
            <a:r>
              <a:rPr lang="ru-RU" sz="1400" dirty="0">
                <a:latin typeface="Montserrat-Bold"/>
              </a:rPr>
              <a:t>- Может помочь в борьбе со статусом «Мало показов».</a:t>
            </a:r>
          </a:p>
        </p:txBody>
      </p:sp>
      <p:pic>
        <p:nvPicPr>
          <p:cNvPr id="7" name="Рисунок 6">
            <a:extLst>
              <a:ext uri="{FF2B5EF4-FFF2-40B4-BE49-F238E27FC236}">
                <a16:creationId xmlns:a16="http://schemas.microsoft.com/office/drawing/2014/main" id="{3580C339-1B0B-43D1-9496-71380D768D73}"/>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DE21B881-E9EF-45AC-83C4-CC128D366F13}"/>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721AC188-BD9E-4D22-B3AC-ECB333B2D840}"/>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05135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5207A5-FF05-4C9B-86DC-E61D98FA9B3E}"/>
              </a:ext>
            </a:extLst>
          </p:cNvPr>
          <p:cNvSpPr txBox="1"/>
          <p:nvPr/>
        </p:nvSpPr>
        <p:spPr>
          <a:xfrm>
            <a:off x="354554" y="1441105"/>
            <a:ext cx="5333045" cy="1815882"/>
          </a:xfrm>
          <a:prstGeom prst="rect">
            <a:avLst/>
          </a:prstGeom>
          <a:noFill/>
        </p:spPr>
        <p:txBody>
          <a:bodyPr wrap="square" rtlCol="0">
            <a:spAutoFit/>
          </a:bodyPr>
          <a:lstStyle/>
          <a:p>
            <a:pPr algn="just"/>
            <a:r>
              <a:rPr lang="ru-RU" sz="1400" b="1" i="0" dirty="0">
                <a:effectLst/>
                <a:latin typeface="Montserrat-Bold"/>
              </a:rPr>
              <a:t>Смарт-баннер</a:t>
            </a:r>
            <a:r>
              <a:rPr lang="ru-RU" sz="1400" b="0" i="0" dirty="0">
                <a:effectLst/>
                <a:latin typeface="Montserrat-Bold"/>
              </a:rPr>
              <a:t> – это в дословном переводе «умное» объявление, представляющее собой формат рекламы с динамическим контентом, который меняется в соответствии с интересами и ключевыми запросами пользователя. Простыми словами, такой баннер умеет анализировать историю посещений и на основе этой информации показывать посетителю релевантную рекламу.</a:t>
            </a:r>
            <a:endParaRPr lang="ru-RU" sz="1400" dirty="0">
              <a:latin typeface="Montserrat-Bold"/>
            </a:endParaRPr>
          </a:p>
        </p:txBody>
      </p:sp>
      <p:sp>
        <p:nvSpPr>
          <p:cNvPr id="8" name="TextBox 7">
            <a:extLst>
              <a:ext uri="{FF2B5EF4-FFF2-40B4-BE49-F238E27FC236}">
                <a16:creationId xmlns:a16="http://schemas.microsoft.com/office/drawing/2014/main" id="{F4976B4C-11B7-44EC-9050-DD28E7F53C6A}"/>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СМАРТ-БАННЕРЫ</a:t>
            </a:r>
            <a:endParaRPr lang="ru-RU" sz="2800" dirty="0"/>
          </a:p>
        </p:txBody>
      </p:sp>
      <p:pic>
        <p:nvPicPr>
          <p:cNvPr id="5" name="Рисунок 4">
            <a:extLst>
              <a:ext uri="{FF2B5EF4-FFF2-40B4-BE49-F238E27FC236}">
                <a16:creationId xmlns:a16="http://schemas.microsoft.com/office/drawing/2014/main" id="{D0299A0F-E588-45ED-8941-537EC5117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69093"/>
            <a:ext cx="4301852" cy="21599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2838A97-C52E-4FB5-A77E-32A043043FBC}"/>
              </a:ext>
            </a:extLst>
          </p:cNvPr>
          <p:cNvSpPr txBox="1"/>
          <p:nvPr/>
        </p:nvSpPr>
        <p:spPr>
          <a:xfrm>
            <a:off x="354554" y="3770327"/>
            <a:ext cx="10043297" cy="2677656"/>
          </a:xfrm>
          <a:prstGeom prst="rect">
            <a:avLst/>
          </a:prstGeom>
          <a:noFill/>
        </p:spPr>
        <p:txBody>
          <a:bodyPr wrap="square" rtlCol="0">
            <a:spAutoFit/>
          </a:bodyPr>
          <a:lstStyle/>
          <a:p>
            <a:pPr algn="just"/>
            <a:r>
              <a:rPr lang="ru-RU" sz="1400" b="1" i="0" dirty="0">
                <a:effectLst/>
                <a:latin typeface="Montserrat-Bold"/>
              </a:rPr>
              <a:t>Данный формат имеет свои преимущества:</a:t>
            </a:r>
          </a:p>
          <a:p>
            <a:pPr algn="just">
              <a:buFont typeface="Arial" panose="020B0604020202020204" pitchFamily="34" charset="0"/>
              <a:buChar char="•"/>
            </a:pPr>
            <a:r>
              <a:rPr lang="ru-RU" sz="1400" b="0" i="0" dirty="0">
                <a:solidFill>
                  <a:srgbClr val="000000"/>
                </a:solidFill>
                <a:effectLst/>
                <a:latin typeface="Montserrat-Bold"/>
              </a:rPr>
              <a:t> Индивидуальный подход. Содержание баннера подбирается под каждого пользователя индивидуально на основе его интересов.</a:t>
            </a:r>
          </a:p>
          <a:p>
            <a:pPr algn="just">
              <a:buFont typeface="Arial" panose="020B0604020202020204" pitchFamily="34" charset="0"/>
              <a:buChar char="•"/>
            </a:pPr>
            <a:r>
              <a:rPr lang="ru-RU" sz="1400" b="0" i="0" dirty="0">
                <a:solidFill>
                  <a:srgbClr val="000000"/>
                </a:solidFill>
                <a:effectLst/>
                <a:latin typeface="Montserrat-Bold"/>
              </a:rPr>
              <a:t> Упрощенная настройка. Вам не нужно составлять каждое объявление вручную, система сделает это за вас. Оформите и загрузите </a:t>
            </a:r>
            <a:r>
              <a:rPr lang="ru-RU" sz="1400" b="0" i="0" dirty="0" err="1">
                <a:solidFill>
                  <a:srgbClr val="000000"/>
                </a:solidFill>
                <a:effectLst/>
                <a:latin typeface="Montserrat-Bold"/>
              </a:rPr>
              <a:t>фид</a:t>
            </a:r>
            <a:r>
              <a:rPr lang="ru-RU" sz="1400" b="0" i="0" dirty="0">
                <a:solidFill>
                  <a:srgbClr val="000000"/>
                </a:solidFill>
                <a:effectLst/>
                <a:latin typeface="Montserrat-Bold"/>
              </a:rPr>
              <a:t>, настройте внешний вид и запускайте.</a:t>
            </a:r>
          </a:p>
          <a:p>
            <a:pPr algn="just">
              <a:buFont typeface="Arial" panose="020B0604020202020204" pitchFamily="34" charset="0"/>
              <a:buChar char="•"/>
            </a:pPr>
            <a:r>
              <a:rPr lang="ru-RU" sz="1400" b="0" i="0" dirty="0">
                <a:solidFill>
                  <a:srgbClr val="000000"/>
                </a:solidFill>
                <a:effectLst/>
                <a:latin typeface="Montserrat-Bold"/>
              </a:rPr>
              <a:t> Анимация позволит привлечь больше внимания. Кроме того, одному и тому же пользователю может быть показано несколько товарных предложений.</a:t>
            </a:r>
          </a:p>
          <a:p>
            <a:pPr algn="just">
              <a:buFont typeface="Arial" panose="020B0604020202020204" pitchFamily="34" charset="0"/>
              <a:buChar char="•"/>
            </a:pPr>
            <a:r>
              <a:rPr lang="ru-RU" sz="1400" b="0" i="0" dirty="0">
                <a:solidFill>
                  <a:srgbClr val="000000"/>
                </a:solidFill>
                <a:effectLst/>
                <a:latin typeface="Montserrat-Bold"/>
              </a:rPr>
              <a:t> Возможность настроить показы по условиям </a:t>
            </a:r>
            <a:r>
              <a:rPr lang="ru-RU" sz="1400" b="0" i="0" dirty="0" err="1">
                <a:solidFill>
                  <a:srgbClr val="000000"/>
                </a:solidFill>
                <a:effectLst/>
                <a:latin typeface="Montserrat-Bold"/>
              </a:rPr>
              <a:t>ретаргетинга</a:t>
            </a:r>
            <a:r>
              <a:rPr lang="ru-RU" sz="1400" b="0" i="0" dirty="0">
                <a:solidFill>
                  <a:srgbClr val="000000"/>
                </a:solidFill>
                <a:effectLst/>
                <a:latin typeface="Montserrat-Bold"/>
              </a:rPr>
              <a:t>, например если человек ранее посещал сайт.</a:t>
            </a:r>
          </a:p>
          <a:p>
            <a:pPr algn="just">
              <a:buFont typeface="Arial" panose="020B0604020202020204" pitchFamily="34" charset="0"/>
              <a:buChar char="•"/>
            </a:pPr>
            <a:r>
              <a:rPr lang="ru-RU" sz="1400" b="0" i="0" dirty="0">
                <a:solidFill>
                  <a:srgbClr val="000000"/>
                </a:solidFill>
                <a:effectLst/>
                <a:latin typeface="Montserrat-Bold"/>
              </a:rPr>
              <a:t> Возможность автоматического обновления списка товаров. Например, чтобы не составлять каждый раз новый </a:t>
            </a:r>
            <a:r>
              <a:rPr lang="ru-RU" sz="1400" b="0" i="0" dirty="0" err="1">
                <a:solidFill>
                  <a:srgbClr val="000000"/>
                </a:solidFill>
                <a:effectLst/>
                <a:latin typeface="Montserrat-Bold"/>
              </a:rPr>
              <a:t>фид</a:t>
            </a:r>
            <a:r>
              <a:rPr lang="ru-RU" sz="1400" b="0" i="0" dirty="0">
                <a:solidFill>
                  <a:srgbClr val="000000"/>
                </a:solidFill>
                <a:effectLst/>
                <a:latin typeface="Montserrat-Bold"/>
              </a:rPr>
              <a:t>, можно настроить его автоматическое обновление. Система сама будет анализировать изменение ассортимента на сайте и исправлять содержание </a:t>
            </a:r>
            <a:r>
              <a:rPr lang="ru-RU" sz="1400" b="0" i="0" dirty="0" err="1">
                <a:solidFill>
                  <a:srgbClr val="000000"/>
                </a:solidFill>
                <a:effectLst/>
                <a:latin typeface="Montserrat-Bold"/>
              </a:rPr>
              <a:t>фида</a:t>
            </a:r>
            <a:r>
              <a:rPr lang="ru-RU" sz="1400" b="0" i="0" dirty="0">
                <a:solidFill>
                  <a:srgbClr val="000000"/>
                </a:solidFill>
                <a:effectLst/>
                <a:latin typeface="Montserrat-Bold"/>
              </a:rPr>
              <a:t>.</a:t>
            </a:r>
          </a:p>
        </p:txBody>
      </p:sp>
      <p:pic>
        <p:nvPicPr>
          <p:cNvPr id="10" name="Рисунок 9">
            <a:extLst>
              <a:ext uri="{FF2B5EF4-FFF2-40B4-BE49-F238E27FC236}">
                <a16:creationId xmlns:a16="http://schemas.microsoft.com/office/drawing/2014/main" id="{72E32D6D-D946-4410-8F4B-D3C7D1A0F898}"/>
              </a:ext>
            </a:extLst>
          </p:cNvPr>
          <p:cNvPicPr>
            <a:picLocks noChangeAspect="1"/>
          </p:cNvPicPr>
          <p:nvPr/>
        </p:nvPicPr>
        <p:blipFill>
          <a:blip r:embed="rId3"/>
          <a:stretch>
            <a:fillRect/>
          </a:stretch>
        </p:blipFill>
        <p:spPr>
          <a:xfrm>
            <a:off x="11142672" y="0"/>
            <a:ext cx="1070962" cy="6858000"/>
          </a:xfrm>
          <a:prstGeom prst="rect">
            <a:avLst/>
          </a:prstGeom>
        </p:spPr>
      </p:pic>
      <p:pic>
        <p:nvPicPr>
          <p:cNvPr id="11"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D709DA2E-1F1B-4A4C-8F06-78823FA477F0}"/>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457ADB79-BD15-429D-812E-E9FC34A8F1F9}"/>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7851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32" descr="Demis digital белый">
            <a:extLst>
              <a:ext uri="{FF2B5EF4-FFF2-40B4-BE49-F238E27FC236}">
                <a16:creationId xmlns:a16="http://schemas.microsoft.com/office/drawing/2014/main" id="{6F2442E3-3268-488B-82BC-ADA90A1FB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5540" y="606743"/>
            <a:ext cx="2247900" cy="864870"/>
          </a:xfrm>
          <a:prstGeom prst="rect">
            <a:avLst/>
          </a:prstGeom>
        </p:spPr>
      </p:pic>
      <p:sp>
        <p:nvSpPr>
          <p:cNvPr id="13" name="Текстовое поле 1">
            <a:extLst>
              <a:ext uri="{FF2B5EF4-FFF2-40B4-BE49-F238E27FC236}">
                <a16:creationId xmlns:a16="http://schemas.microsoft.com/office/drawing/2014/main" id="{A0C29BBC-51EF-4781-B1BB-DC3C0AFC7EC7}"/>
              </a:ext>
            </a:extLst>
          </p:cNvPr>
          <p:cNvSpPr txBox="1"/>
          <p:nvPr/>
        </p:nvSpPr>
        <p:spPr>
          <a:xfrm>
            <a:off x="501264" y="1429098"/>
            <a:ext cx="6000203" cy="1938992"/>
          </a:xfrm>
          <a:prstGeom prst="rect">
            <a:avLst/>
          </a:prstGeom>
          <a:noFill/>
        </p:spPr>
        <p:txBody>
          <a:bodyPr wrap="square" rtlCol="0">
            <a:spAutoFit/>
          </a:bodyPr>
          <a:lstStyle/>
          <a:p>
            <a:pPr algn="just"/>
            <a:r>
              <a:rPr lang="ru-RU" altLang="en-US" sz="1200" dirty="0">
                <a:latin typeface="Montserrat-Bold"/>
              </a:rPr>
              <a:t>Мы провели анализ Вашей рекламной кампании. По результатам мониторинга сформировали рекомендации по повышению ее эффективности. Данные рекомендации позволят получить максимальный результат от контекстной рекламы.</a:t>
            </a:r>
          </a:p>
          <a:p>
            <a:pPr algn="just"/>
            <a:endParaRPr lang="ru-RU" altLang="en-US" sz="1200" dirty="0">
              <a:latin typeface="Montserrat-Bold"/>
            </a:endParaRPr>
          </a:p>
          <a:p>
            <a:pPr algn="just"/>
            <a:r>
              <a:rPr lang="ru-RU" altLang="en-US" sz="1200" dirty="0">
                <a:latin typeface="Montserrat-Bold"/>
              </a:rPr>
              <a:t>Цель аудита:	</a:t>
            </a:r>
          </a:p>
          <a:p>
            <a:pPr algn="just"/>
            <a:r>
              <a:rPr lang="ru-RU" altLang="en-US" sz="1200" dirty="0">
                <a:latin typeface="Montserrat-Bold"/>
              </a:rPr>
              <a:t>&gt; Анализ рекламного аккаунта, общие выводы, анализ статистики.</a:t>
            </a:r>
          </a:p>
          <a:p>
            <a:pPr algn="just"/>
            <a:r>
              <a:rPr lang="ru-RU" altLang="en-US" sz="1200" dirty="0">
                <a:latin typeface="Montserrat-Bold"/>
              </a:rPr>
              <a:t>&gt; Выявление критичных ошибок в рекламных материалах, настройках рекламных кампаний и системах аналитики.</a:t>
            </a:r>
          </a:p>
          <a:p>
            <a:pPr algn="just"/>
            <a:r>
              <a:rPr lang="ru-RU" altLang="en-US" sz="1200" dirty="0">
                <a:latin typeface="Montserrat-Bold"/>
              </a:rPr>
              <a:t>&gt; Поиск возможностей для оптимизации.</a:t>
            </a:r>
          </a:p>
        </p:txBody>
      </p:sp>
      <p:sp>
        <p:nvSpPr>
          <p:cNvPr id="14" name="Объект 2">
            <a:extLst>
              <a:ext uri="{FF2B5EF4-FFF2-40B4-BE49-F238E27FC236}">
                <a16:creationId xmlns:a16="http://schemas.microsoft.com/office/drawing/2014/main" id="{94B095B8-AC37-4F8B-89BB-1DC1D2864630}"/>
              </a:ext>
            </a:extLst>
          </p:cNvPr>
          <p:cNvSpPr>
            <a:spLocks noGrp="1"/>
          </p:cNvSpPr>
          <p:nvPr/>
        </p:nvSpPr>
        <p:spPr>
          <a:xfrm>
            <a:off x="8752840" y="4124325"/>
            <a:ext cx="2844165" cy="9226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20000"/>
              </a:spcBef>
              <a:buNone/>
            </a:pPr>
            <a:r>
              <a:rPr lang="en-US" b="1" dirty="0">
                <a:solidFill>
                  <a:schemeClr val="bg1"/>
                </a:solidFill>
                <a:latin typeface="Montserrat-Bold"/>
                <a:ea typeface="+mn-lt"/>
                <a:cs typeface="Arial" panose="020B0604020202020204" pitchFamily="34" charset="0"/>
              </a:rPr>
              <a:t>&gt; </a:t>
            </a:r>
            <a:r>
              <a:rPr lang="ru-RU" altLang="en-US" sz="3600" b="1" dirty="0">
                <a:solidFill>
                  <a:schemeClr val="bg1"/>
                </a:solidFill>
                <a:latin typeface="Montserrat-Bold"/>
                <a:ea typeface="+mn-lt"/>
                <a:cs typeface="Arial" panose="020B0604020202020204" pitchFamily="34" charset="0"/>
              </a:rPr>
              <a:t>500</a:t>
            </a:r>
            <a:r>
              <a:rPr lang="ru-RU" sz="2000" b="1" dirty="0">
                <a:solidFill>
                  <a:schemeClr val="bg1"/>
                </a:solidFill>
                <a:latin typeface="Montserrat-Bold"/>
                <a:ea typeface="+mn-lt"/>
                <a:cs typeface="Arial" panose="020B0604020202020204" pitchFamily="34" charset="0"/>
              </a:rPr>
              <a:t> </a:t>
            </a:r>
            <a:endParaRPr lang="en-US" sz="2000" b="1" dirty="0">
              <a:solidFill>
                <a:schemeClr val="bg1"/>
              </a:solidFill>
              <a:latin typeface="Montserrat-Bold"/>
              <a:ea typeface="+mn-lt"/>
              <a:cs typeface="Arial" panose="020B0604020202020204" pitchFamily="34" charset="0"/>
            </a:endParaRPr>
          </a:p>
          <a:p>
            <a:pPr marL="0" indent="0">
              <a:lnSpc>
                <a:spcPct val="100000"/>
              </a:lnSpc>
              <a:spcBef>
                <a:spcPct val="20000"/>
              </a:spcBef>
              <a:buNone/>
            </a:pPr>
            <a:r>
              <a:rPr lang="ru-RU" altLang="en-US" sz="1500" b="1" dirty="0">
                <a:solidFill>
                  <a:schemeClr val="bg1"/>
                </a:solidFill>
                <a:latin typeface="Montserrat-Bold"/>
                <a:ea typeface="+mn-lt"/>
                <a:cs typeface="+mn-lt"/>
              </a:rPr>
              <a:t>благодарственных писем</a:t>
            </a:r>
          </a:p>
          <a:p>
            <a:pPr marL="0" indent="0">
              <a:lnSpc>
                <a:spcPct val="100000"/>
              </a:lnSpc>
              <a:spcBef>
                <a:spcPct val="20000"/>
              </a:spcBef>
              <a:buNone/>
            </a:pPr>
            <a:endParaRPr lang="ru-RU" altLang="en-US" sz="1500" b="1" dirty="0">
              <a:solidFill>
                <a:schemeClr val="bg1"/>
              </a:solidFill>
              <a:latin typeface="Montserrat-Bold"/>
              <a:ea typeface="+mn-lt"/>
              <a:cs typeface="+mn-lt"/>
            </a:endParaRPr>
          </a:p>
        </p:txBody>
      </p:sp>
      <p:sp>
        <p:nvSpPr>
          <p:cNvPr id="16" name="Объект 2">
            <a:extLst>
              <a:ext uri="{FF2B5EF4-FFF2-40B4-BE49-F238E27FC236}">
                <a16:creationId xmlns:a16="http://schemas.microsoft.com/office/drawing/2014/main" id="{83F3851C-4882-4561-808D-17C5B6A16A65}"/>
              </a:ext>
            </a:extLst>
          </p:cNvPr>
          <p:cNvSpPr>
            <a:spLocks noGrp="1"/>
          </p:cNvSpPr>
          <p:nvPr/>
        </p:nvSpPr>
        <p:spPr>
          <a:xfrm>
            <a:off x="8752840" y="2952750"/>
            <a:ext cx="2235200" cy="7867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20000"/>
              </a:spcBef>
              <a:buNone/>
            </a:pPr>
            <a:r>
              <a:rPr lang="en-US" b="1" dirty="0">
                <a:solidFill>
                  <a:schemeClr val="bg1"/>
                </a:solidFill>
                <a:latin typeface="Montserrat-Bold"/>
                <a:ea typeface="+mn-lt"/>
                <a:cs typeface="Arial" panose="020B0604020202020204" pitchFamily="34" charset="0"/>
              </a:rPr>
              <a:t>&gt; </a:t>
            </a:r>
            <a:r>
              <a:rPr lang="en-US" sz="3600" b="1" dirty="0">
                <a:solidFill>
                  <a:schemeClr val="bg1"/>
                </a:solidFill>
                <a:latin typeface="Montserrat-Bold"/>
                <a:ea typeface="+mn-lt"/>
                <a:cs typeface="Arial" panose="020B0604020202020204" pitchFamily="34" charset="0"/>
              </a:rPr>
              <a:t>3 800</a:t>
            </a:r>
            <a:r>
              <a:rPr lang="ru-RU" sz="2000" b="1" dirty="0">
                <a:solidFill>
                  <a:schemeClr val="bg1"/>
                </a:solidFill>
                <a:latin typeface="Montserrat-Bold"/>
                <a:ea typeface="+mn-lt"/>
                <a:cs typeface="Arial" panose="020B0604020202020204" pitchFamily="34" charset="0"/>
              </a:rPr>
              <a:t> </a:t>
            </a:r>
            <a:endParaRPr lang="en-US" sz="2000" b="1" dirty="0">
              <a:solidFill>
                <a:schemeClr val="bg1"/>
              </a:solidFill>
              <a:latin typeface="Montserrat-Bold"/>
              <a:ea typeface="+mn-lt"/>
              <a:cs typeface="Arial" panose="020B0604020202020204" pitchFamily="34" charset="0"/>
            </a:endParaRPr>
          </a:p>
          <a:p>
            <a:pPr marL="0" indent="0">
              <a:lnSpc>
                <a:spcPct val="100000"/>
              </a:lnSpc>
              <a:spcBef>
                <a:spcPct val="20000"/>
              </a:spcBef>
              <a:buNone/>
            </a:pPr>
            <a:r>
              <a:rPr lang="ru-RU" altLang="ru-RU" sz="1500" b="1" dirty="0">
                <a:solidFill>
                  <a:schemeClr val="bg1"/>
                </a:solidFill>
                <a:latin typeface="Montserrat-Bold"/>
                <a:ea typeface="+mn-lt"/>
                <a:cs typeface="+mn-lt"/>
              </a:rPr>
              <a:t>довольных</a:t>
            </a:r>
            <a:r>
              <a:rPr lang="en-US" altLang="ru-RU" sz="1500" b="1" dirty="0">
                <a:solidFill>
                  <a:schemeClr val="bg1"/>
                </a:solidFill>
                <a:latin typeface="Montserrat-Bold"/>
                <a:ea typeface="+mn-lt"/>
                <a:cs typeface="+mn-lt"/>
              </a:rPr>
              <a:t> </a:t>
            </a:r>
            <a:r>
              <a:rPr lang="ru-RU" altLang="en-US" sz="1500" b="1" dirty="0">
                <a:solidFill>
                  <a:schemeClr val="bg1"/>
                </a:solidFill>
                <a:latin typeface="Montserrat-Bold"/>
                <a:ea typeface="+mn-lt"/>
                <a:cs typeface="+mn-lt"/>
              </a:rPr>
              <a:t>клиентов</a:t>
            </a:r>
          </a:p>
        </p:txBody>
      </p:sp>
      <p:sp>
        <p:nvSpPr>
          <p:cNvPr id="17" name="Объект 2">
            <a:extLst>
              <a:ext uri="{FF2B5EF4-FFF2-40B4-BE49-F238E27FC236}">
                <a16:creationId xmlns:a16="http://schemas.microsoft.com/office/drawing/2014/main" id="{17B12642-5E61-4F46-AFBE-1AE4C8DFF166}"/>
              </a:ext>
            </a:extLst>
          </p:cNvPr>
          <p:cNvSpPr>
            <a:spLocks noGrp="1"/>
          </p:cNvSpPr>
          <p:nvPr/>
        </p:nvSpPr>
        <p:spPr>
          <a:xfrm>
            <a:off x="8765540" y="1781175"/>
            <a:ext cx="2830830" cy="7867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20000"/>
              </a:spcBef>
              <a:buNone/>
            </a:pPr>
            <a:r>
              <a:rPr lang="ru-RU" altLang="en-US" sz="3600" b="1" dirty="0">
                <a:solidFill>
                  <a:schemeClr val="bg1"/>
                </a:solidFill>
                <a:latin typeface="Montserrat-Bold"/>
                <a:ea typeface="+mn-lt"/>
                <a:cs typeface="Arial" panose="020B0604020202020204" pitchFamily="34" charset="0"/>
              </a:rPr>
              <a:t>18</a:t>
            </a:r>
            <a:r>
              <a:rPr lang="ru-RU" altLang="en-US" b="1" dirty="0">
                <a:solidFill>
                  <a:schemeClr val="bg1"/>
                </a:solidFill>
                <a:latin typeface="Montserrat-Bold"/>
                <a:ea typeface="+mn-lt"/>
                <a:cs typeface="Arial" panose="020B0604020202020204" pitchFamily="34" charset="0"/>
              </a:rPr>
              <a:t> лет</a:t>
            </a:r>
            <a:r>
              <a:rPr lang="ru-RU" sz="2000" b="1" dirty="0">
                <a:solidFill>
                  <a:schemeClr val="bg1"/>
                </a:solidFill>
                <a:latin typeface="Montserrat-Bold"/>
                <a:ea typeface="+mn-lt"/>
                <a:cs typeface="Arial" panose="020B0604020202020204" pitchFamily="34" charset="0"/>
              </a:rPr>
              <a:t> </a:t>
            </a:r>
            <a:endParaRPr lang="en-US" sz="2000" b="1" dirty="0">
              <a:solidFill>
                <a:schemeClr val="bg1"/>
              </a:solidFill>
              <a:latin typeface="Montserrat-Bold"/>
              <a:ea typeface="+mn-lt"/>
              <a:cs typeface="Arial" panose="020B0604020202020204" pitchFamily="34" charset="0"/>
            </a:endParaRPr>
          </a:p>
          <a:p>
            <a:pPr marL="0" indent="0">
              <a:lnSpc>
                <a:spcPct val="100000"/>
              </a:lnSpc>
              <a:spcBef>
                <a:spcPct val="20000"/>
              </a:spcBef>
              <a:buNone/>
            </a:pPr>
            <a:r>
              <a:rPr sz="1500" b="1" dirty="0">
                <a:solidFill>
                  <a:schemeClr val="bg1"/>
                </a:solidFill>
                <a:latin typeface="Montserrat-Bold"/>
                <a:ea typeface="+mn-lt"/>
                <a:cs typeface="+mn-lt"/>
              </a:rPr>
              <a:t>успеха на российском рынке</a:t>
            </a:r>
          </a:p>
        </p:txBody>
      </p:sp>
      <p:sp>
        <p:nvSpPr>
          <p:cNvPr id="24" name="Объект 2">
            <a:extLst>
              <a:ext uri="{FF2B5EF4-FFF2-40B4-BE49-F238E27FC236}">
                <a16:creationId xmlns:a16="http://schemas.microsoft.com/office/drawing/2014/main" id="{32F15831-0F9F-4CF6-A54B-EC3F730E854F}"/>
              </a:ext>
            </a:extLst>
          </p:cNvPr>
          <p:cNvSpPr>
            <a:spLocks noGrp="1"/>
          </p:cNvSpPr>
          <p:nvPr/>
        </p:nvSpPr>
        <p:spPr>
          <a:xfrm>
            <a:off x="8752840" y="5431790"/>
            <a:ext cx="2844165" cy="9226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20000"/>
              </a:spcBef>
              <a:buNone/>
            </a:pPr>
            <a:r>
              <a:rPr lang="ru-RU" b="1" dirty="0">
                <a:solidFill>
                  <a:schemeClr val="bg1"/>
                </a:solidFill>
                <a:latin typeface="Montserrat-Bold"/>
                <a:ea typeface="+mn-lt"/>
                <a:cs typeface="Arial" panose="020B0604020202020204" pitchFamily="34" charset="0"/>
              </a:rPr>
              <a:t>Топ-12</a:t>
            </a:r>
            <a:r>
              <a:rPr lang="ru-RU" sz="2000" b="1" dirty="0">
                <a:solidFill>
                  <a:schemeClr val="bg1"/>
                </a:solidFill>
                <a:latin typeface="Montserrat-Bold"/>
                <a:ea typeface="+mn-lt"/>
                <a:cs typeface="Arial" panose="020B0604020202020204" pitchFamily="34" charset="0"/>
              </a:rPr>
              <a:t> </a:t>
            </a:r>
            <a:endParaRPr lang="en-US" sz="2000" b="1" dirty="0">
              <a:solidFill>
                <a:schemeClr val="bg1"/>
              </a:solidFill>
              <a:latin typeface="Montserrat-Bold"/>
              <a:ea typeface="+mn-lt"/>
              <a:cs typeface="Arial" panose="020B0604020202020204" pitchFamily="34" charset="0"/>
            </a:endParaRPr>
          </a:p>
          <a:p>
            <a:pPr marL="0" indent="0">
              <a:lnSpc>
                <a:spcPct val="100000"/>
              </a:lnSpc>
              <a:spcBef>
                <a:spcPct val="20000"/>
              </a:spcBef>
              <a:buNone/>
            </a:pPr>
            <a:r>
              <a:rPr lang="ru-RU" altLang="en-US" sz="1500" b="1" dirty="0">
                <a:solidFill>
                  <a:schemeClr val="bg1"/>
                </a:solidFill>
                <a:latin typeface="Montserrat-Bold"/>
                <a:ea typeface="+mn-lt"/>
                <a:cs typeface="+mn-lt"/>
              </a:rPr>
              <a:t>лучших работодателей России</a:t>
            </a:r>
          </a:p>
        </p:txBody>
      </p:sp>
      <p:sp>
        <p:nvSpPr>
          <p:cNvPr id="30" name="TextBox 29">
            <a:extLst>
              <a:ext uri="{FF2B5EF4-FFF2-40B4-BE49-F238E27FC236}">
                <a16:creationId xmlns:a16="http://schemas.microsoft.com/office/drawing/2014/main" id="{4706F76B-DFFC-46DE-9145-8B09C3006841}"/>
              </a:ext>
            </a:extLst>
          </p:cNvPr>
          <p:cNvSpPr txBox="1"/>
          <p:nvPr/>
        </p:nvSpPr>
        <p:spPr>
          <a:xfrm>
            <a:off x="241200" y="622800"/>
            <a:ext cx="6115574" cy="523220"/>
          </a:xfrm>
          <a:prstGeom prst="rect">
            <a:avLst/>
          </a:prstGeom>
          <a:noFill/>
        </p:spPr>
        <p:txBody>
          <a:bodyPr wrap="square">
            <a:spAutoFit/>
          </a:bodyPr>
          <a:lstStyle/>
          <a:p>
            <a:r>
              <a:rPr lang="ru-RU" sz="2800" b="1" i="0" dirty="0">
                <a:effectLst/>
                <a:latin typeface="Montserrat-Bold"/>
              </a:rPr>
              <a:t>ВВОДНЫЕ ДАННЫЕ</a:t>
            </a:r>
            <a:r>
              <a:rPr lang="ru-RU" sz="2800" dirty="0"/>
              <a:t> </a:t>
            </a:r>
            <a:endParaRPr lang="ru-RU" dirty="0"/>
          </a:p>
        </p:txBody>
      </p:sp>
      <p:sp>
        <p:nvSpPr>
          <p:cNvPr id="31" name="TextBox 30">
            <a:extLst>
              <a:ext uri="{FF2B5EF4-FFF2-40B4-BE49-F238E27FC236}">
                <a16:creationId xmlns:a16="http://schemas.microsoft.com/office/drawing/2014/main" id="{266E2BB2-69E7-4C09-BA5D-11AABA4DF292}"/>
              </a:ext>
            </a:extLst>
          </p:cNvPr>
          <p:cNvSpPr txBox="1"/>
          <p:nvPr/>
        </p:nvSpPr>
        <p:spPr>
          <a:xfrm>
            <a:off x="516710" y="3835834"/>
            <a:ext cx="4677218" cy="738664"/>
          </a:xfrm>
          <a:prstGeom prst="rect">
            <a:avLst/>
          </a:prstGeom>
          <a:noFill/>
        </p:spPr>
        <p:txBody>
          <a:bodyPr wrap="square" rtlCol="0">
            <a:spAutoFit/>
          </a:bodyPr>
          <a:lstStyle/>
          <a:p>
            <a:r>
              <a:rPr lang="ru-RU" sz="1400" b="1" i="0" dirty="0">
                <a:effectLst/>
                <a:latin typeface="Montserrat-Bold"/>
              </a:rPr>
              <a:t>Анализ рекламных кампаний за период</a:t>
            </a:r>
            <a:br>
              <a:rPr lang="ru-RU" sz="1400" b="0" i="0" dirty="0">
                <a:effectLst/>
                <a:latin typeface="Montserrat-Bold"/>
              </a:rPr>
            </a:br>
            <a:r>
              <a:rPr lang="ru-RU" sz="1400" b="0" i="0" dirty="0">
                <a:effectLst/>
                <a:latin typeface="Montserrat-Bold"/>
              </a:rPr>
              <a:t>02.08.2021 по 02.11.2021.</a:t>
            </a:r>
            <a:r>
              <a:rPr lang="ru-RU" sz="1400" dirty="0">
                <a:latin typeface="Montserrat-Bold"/>
              </a:rPr>
              <a:t> </a:t>
            </a:r>
            <a:br>
              <a:rPr lang="ru-RU" sz="1400" dirty="0">
                <a:latin typeface="Montserrat-Bold"/>
              </a:rPr>
            </a:br>
            <a:endParaRPr lang="ru-RU" sz="1400" dirty="0">
              <a:latin typeface="Montserrat-Bold"/>
            </a:endParaRPr>
          </a:p>
        </p:txBody>
      </p:sp>
      <p:sp>
        <p:nvSpPr>
          <p:cNvPr id="32" name="TextBox 31">
            <a:extLst>
              <a:ext uri="{FF2B5EF4-FFF2-40B4-BE49-F238E27FC236}">
                <a16:creationId xmlns:a16="http://schemas.microsoft.com/office/drawing/2014/main" id="{E9F12D49-C520-4964-9EEC-A295BAD7F879}"/>
              </a:ext>
            </a:extLst>
          </p:cNvPr>
          <p:cNvSpPr txBox="1"/>
          <p:nvPr/>
        </p:nvSpPr>
        <p:spPr>
          <a:xfrm>
            <a:off x="516710" y="4550294"/>
            <a:ext cx="5675508" cy="1169551"/>
          </a:xfrm>
          <a:prstGeom prst="rect">
            <a:avLst/>
          </a:prstGeom>
          <a:noFill/>
        </p:spPr>
        <p:txBody>
          <a:bodyPr wrap="square" rtlCol="0">
            <a:spAutoFit/>
          </a:bodyPr>
          <a:lstStyle/>
          <a:p>
            <a:r>
              <a:rPr lang="ru-RU" sz="1400" b="1" i="0" dirty="0">
                <a:effectLst/>
                <a:latin typeface="Montserrat-Bold"/>
              </a:rPr>
              <a:t>Используемые сервисы:</a:t>
            </a:r>
            <a:br>
              <a:rPr lang="ru-RU" sz="1400" b="1" i="0" dirty="0">
                <a:effectLst/>
                <a:latin typeface="Montserrat-Bold"/>
              </a:rPr>
            </a:br>
            <a:r>
              <a:rPr lang="ru-RU" sz="1400" b="0" i="0" dirty="0">
                <a:effectLst/>
                <a:latin typeface="Montserrat-Bold"/>
              </a:rPr>
              <a:t>Яндекс.Директ, Яндекс.Метрика</a:t>
            </a:r>
            <a:endParaRPr lang="ru-RU" sz="1400" dirty="0">
              <a:latin typeface="Montserrat-Bold"/>
            </a:endParaRPr>
          </a:p>
          <a:p>
            <a:br>
              <a:rPr lang="ru-RU" sz="1400" b="0" i="0" dirty="0">
                <a:solidFill>
                  <a:srgbClr val="081F4D"/>
                </a:solidFill>
                <a:effectLst/>
                <a:latin typeface="Montserrat-Bold"/>
              </a:rPr>
            </a:br>
            <a:r>
              <a:rPr lang="ru-RU" sz="1400" b="1" i="0" dirty="0">
                <a:effectLst/>
                <a:latin typeface="Montserrat-Bold"/>
              </a:rPr>
              <a:t>Цели, которые мы анализировали:</a:t>
            </a:r>
            <a:r>
              <a:rPr lang="ru-RU" sz="1400" b="1" dirty="0">
                <a:latin typeface="Montserrat-Bold"/>
              </a:rPr>
              <a:t> </a:t>
            </a:r>
            <a:r>
              <a:rPr lang="ru-RU" sz="1400" b="0" i="0" dirty="0">
                <a:effectLst/>
                <a:latin typeface="Montserrat-Bold"/>
              </a:rPr>
              <a:t>все</a:t>
            </a:r>
            <a:r>
              <a:rPr lang="ru-RU" sz="1400" dirty="0">
                <a:latin typeface="Montserrat-Bold"/>
              </a:rPr>
              <a:t> </a:t>
            </a:r>
            <a:br>
              <a:rPr lang="ru-RU" sz="1400" dirty="0">
                <a:latin typeface="Montserrat-Bold"/>
              </a:rPr>
            </a:br>
            <a:endParaRPr lang="ru-RU" sz="1400" dirty="0">
              <a:latin typeface="Montserrat-Bold"/>
            </a:endParaRPr>
          </a:p>
        </p:txBody>
      </p:sp>
      <p:pic>
        <p:nvPicPr>
          <p:cNvPr id="18" name="Рисунок 17">
            <a:extLst>
              <a:ext uri="{FF2B5EF4-FFF2-40B4-BE49-F238E27FC236}">
                <a16:creationId xmlns:a16="http://schemas.microsoft.com/office/drawing/2014/main" id="{5C4E88E0-E3A3-436B-AB8C-02C55332BFA4}"/>
              </a:ext>
            </a:extLst>
          </p:cNvPr>
          <p:cNvPicPr>
            <a:picLocks noChangeAspect="1"/>
          </p:cNvPicPr>
          <p:nvPr/>
        </p:nvPicPr>
        <p:blipFill>
          <a:blip r:embed="rId4"/>
          <a:stretch>
            <a:fillRect/>
          </a:stretch>
        </p:blipFill>
        <p:spPr>
          <a:xfrm>
            <a:off x="11142672" y="0"/>
            <a:ext cx="1070962" cy="6858000"/>
          </a:xfrm>
          <a:prstGeom prst="rect">
            <a:avLst/>
          </a:prstGeom>
        </p:spPr>
      </p:pic>
      <p:pic>
        <p:nvPicPr>
          <p:cNvPr id="1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B15FFDB1-01C4-4D48-AAE1-BD09CFBBB78F}"/>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26" name="Google Shape;124;g1146d9c2c56_0_248">
            <a:extLst>
              <a:ext uri="{FF2B5EF4-FFF2-40B4-BE49-F238E27FC236}">
                <a16:creationId xmlns:a16="http://schemas.microsoft.com/office/drawing/2014/main" id="{AE168CD3-855A-4688-A5CB-EF7D00C6B6FD}"/>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7" name="Рисунок 26">
            <a:extLst>
              <a:ext uri="{FF2B5EF4-FFF2-40B4-BE49-F238E27FC236}">
                <a16:creationId xmlns:a16="http://schemas.microsoft.com/office/drawing/2014/main" id="{5244ACC3-6688-4346-9A0D-76DDDB18758A}"/>
              </a:ext>
            </a:extLst>
          </p:cNvPr>
          <p:cNvPicPr>
            <a:picLocks noChangeAspect="1"/>
          </p:cNvPicPr>
          <p:nvPr/>
        </p:nvPicPr>
        <p:blipFill>
          <a:blip r:embed="rId6"/>
          <a:stretch>
            <a:fillRect/>
          </a:stretch>
        </p:blipFill>
        <p:spPr>
          <a:xfrm>
            <a:off x="8021033" y="0"/>
            <a:ext cx="3121639" cy="6858000"/>
          </a:xfrm>
          <a:prstGeom prst="rect">
            <a:avLst/>
          </a:prstGeom>
        </p:spPr>
      </p:pic>
    </p:spTree>
    <p:extLst>
      <p:ext uri="{BB962C8B-B14F-4D97-AF65-F5344CB8AC3E}">
        <p14:creationId xmlns:p14="http://schemas.microsoft.com/office/powerpoint/2010/main" val="222808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96D4B-E417-4139-9831-E27255A9A30B}"/>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ДИНАМИЧЕСКИЕ ОБЪЯВЛЕНИЯ</a:t>
            </a:r>
            <a:endParaRPr lang="en-US" sz="2800" b="1" dirty="0">
              <a:latin typeface="Montserrat-Bold"/>
            </a:endParaRPr>
          </a:p>
        </p:txBody>
      </p:sp>
      <p:sp>
        <p:nvSpPr>
          <p:cNvPr id="5" name="TextBox 4">
            <a:extLst>
              <a:ext uri="{FF2B5EF4-FFF2-40B4-BE49-F238E27FC236}">
                <a16:creationId xmlns:a16="http://schemas.microsoft.com/office/drawing/2014/main" id="{9B4CDA78-E2B2-4018-9005-AC832BE3EA87}"/>
              </a:ext>
            </a:extLst>
          </p:cNvPr>
          <p:cNvSpPr txBox="1"/>
          <p:nvPr/>
        </p:nvSpPr>
        <p:spPr>
          <a:xfrm>
            <a:off x="547289" y="1607334"/>
            <a:ext cx="8789658" cy="954107"/>
          </a:xfrm>
          <a:prstGeom prst="rect">
            <a:avLst/>
          </a:prstGeom>
          <a:noFill/>
        </p:spPr>
        <p:txBody>
          <a:bodyPr wrap="square" rtlCol="0">
            <a:spAutoFit/>
          </a:bodyPr>
          <a:lstStyle/>
          <a:p>
            <a:pPr algn="just"/>
            <a:r>
              <a:rPr lang="ru-RU" sz="1400" b="1" dirty="0">
                <a:latin typeface="Montserrat-Bold"/>
              </a:rPr>
              <a:t>Динамические объявления </a:t>
            </a:r>
            <a:r>
              <a:rPr lang="ru-RU" sz="1400" dirty="0">
                <a:latin typeface="Montserrat-Bold"/>
              </a:rPr>
              <a:t>— это инструмент для автоматизации рекламной кампании. От владельца требуется только загрузить </a:t>
            </a:r>
            <a:r>
              <a:rPr lang="ru-RU" sz="1400" dirty="0" err="1">
                <a:latin typeface="Montserrat-Bold"/>
              </a:rPr>
              <a:t>фид</a:t>
            </a:r>
            <a:r>
              <a:rPr lang="ru-RU" sz="1400" dirty="0">
                <a:latin typeface="Montserrat-Bold"/>
              </a:rPr>
              <a:t> и указать URL страниц. Это удобно для крупных интернет-магазинов, т.к. система автоматически создает объявления для тысячи товаров.</a:t>
            </a:r>
          </a:p>
        </p:txBody>
      </p:sp>
      <p:sp>
        <p:nvSpPr>
          <p:cNvPr id="2" name="TextBox 1">
            <a:extLst>
              <a:ext uri="{FF2B5EF4-FFF2-40B4-BE49-F238E27FC236}">
                <a16:creationId xmlns:a16="http://schemas.microsoft.com/office/drawing/2014/main" id="{44A8D15B-D08A-4257-82B4-AE6B7031792C}"/>
              </a:ext>
            </a:extLst>
          </p:cNvPr>
          <p:cNvSpPr txBox="1"/>
          <p:nvPr/>
        </p:nvSpPr>
        <p:spPr>
          <a:xfrm>
            <a:off x="547289" y="4296560"/>
            <a:ext cx="8865159" cy="1600438"/>
          </a:xfrm>
          <a:prstGeom prst="rect">
            <a:avLst/>
          </a:prstGeom>
          <a:noFill/>
        </p:spPr>
        <p:txBody>
          <a:bodyPr wrap="square" rtlCol="0">
            <a:spAutoFit/>
          </a:bodyPr>
          <a:lstStyle/>
          <a:p>
            <a:pPr algn="just"/>
            <a:r>
              <a:rPr lang="ru-RU" sz="1400" dirty="0">
                <a:latin typeface="Montserrat-Bold"/>
              </a:rPr>
              <a:t>Динамическая реклама имеет </a:t>
            </a:r>
            <a:r>
              <a:rPr lang="ru-RU" sz="1400" b="1" dirty="0">
                <a:latin typeface="Montserrat-Bold"/>
              </a:rPr>
              <a:t>следующие преимущества:</a:t>
            </a:r>
          </a:p>
          <a:p>
            <a:pPr algn="just"/>
            <a:endParaRPr lang="ru-RU" sz="1400" dirty="0">
              <a:latin typeface="Montserrat-Bold"/>
            </a:endParaRPr>
          </a:p>
          <a:p>
            <a:pPr algn="just"/>
            <a:r>
              <a:rPr lang="ru-RU" sz="1400" dirty="0">
                <a:latin typeface="Montserrat-Bold"/>
              </a:rPr>
              <a:t>Автоматизация. Не нужно контролировать процесс создания рекламы и собирать ключевые слова.</a:t>
            </a:r>
          </a:p>
          <a:p>
            <a:pPr algn="just"/>
            <a:r>
              <a:rPr lang="ru-RU" sz="1400" dirty="0">
                <a:latin typeface="Montserrat-Bold"/>
              </a:rPr>
              <a:t>Экономия времени. Система берет всю работу на себя.</a:t>
            </a:r>
          </a:p>
          <a:p>
            <a:pPr algn="just"/>
            <a:r>
              <a:rPr lang="ru-RU" sz="1400" dirty="0">
                <a:latin typeface="Montserrat-Bold"/>
              </a:rPr>
              <a:t>Точечный результат. Реклама создается под каждый товар.</a:t>
            </a:r>
          </a:p>
          <a:p>
            <a:pPr algn="just"/>
            <a:r>
              <a:rPr lang="ru-RU" sz="1400" dirty="0">
                <a:latin typeface="Montserrat-Bold"/>
              </a:rPr>
              <a:t>Низкая стоимость клика. Потому что подбираемые фразы низкочастотные.</a:t>
            </a:r>
          </a:p>
        </p:txBody>
      </p:sp>
      <p:pic>
        <p:nvPicPr>
          <p:cNvPr id="6" name="Рисунок 5">
            <a:extLst>
              <a:ext uri="{FF2B5EF4-FFF2-40B4-BE49-F238E27FC236}">
                <a16:creationId xmlns:a16="http://schemas.microsoft.com/office/drawing/2014/main" id="{6278C239-99A7-4BC3-8F2B-5457A3E84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605" y="2638385"/>
            <a:ext cx="4627025" cy="1479997"/>
          </a:xfrm>
          <a:prstGeom prst="rect">
            <a:avLst/>
          </a:prstGeom>
        </p:spPr>
      </p:pic>
      <p:pic>
        <p:nvPicPr>
          <p:cNvPr id="7" name="Рисунок 6">
            <a:extLst>
              <a:ext uri="{FF2B5EF4-FFF2-40B4-BE49-F238E27FC236}">
                <a16:creationId xmlns:a16="http://schemas.microsoft.com/office/drawing/2014/main" id="{49843F94-6DB6-4155-ABB2-51BFA8B5E746}"/>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C46AC047-6FCB-4F4E-92FD-B409954E6DC3}"/>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B292E8B5-572D-4AA1-A119-B7C6CBCC8B71}"/>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86012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D47F9D-B95E-4CD6-B5F7-CCFB9A026BBE}"/>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МАСТЕР КАМПАНИЙ</a:t>
            </a:r>
            <a:endParaRPr lang="ru-RU" sz="2800" dirty="0"/>
          </a:p>
        </p:txBody>
      </p:sp>
      <p:sp>
        <p:nvSpPr>
          <p:cNvPr id="7" name="TextBox 6">
            <a:extLst>
              <a:ext uri="{FF2B5EF4-FFF2-40B4-BE49-F238E27FC236}">
                <a16:creationId xmlns:a16="http://schemas.microsoft.com/office/drawing/2014/main" id="{1B91596C-07A7-423E-B36D-540349D408B7}"/>
              </a:ext>
            </a:extLst>
          </p:cNvPr>
          <p:cNvSpPr txBox="1"/>
          <p:nvPr/>
        </p:nvSpPr>
        <p:spPr>
          <a:xfrm>
            <a:off x="410976" y="1937490"/>
            <a:ext cx="4985576" cy="2062103"/>
          </a:xfrm>
          <a:prstGeom prst="rect">
            <a:avLst/>
          </a:prstGeom>
          <a:noFill/>
        </p:spPr>
        <p:txBody>
          <a:bodyPr wrap="square" rtlCol="0">
            <a:spAutoFit/>
          </a:bodyPr>
          <a:lstStyle/>
          <a:p>
            <a:pPr algn="just"/>
            <a:r>
              <a:rPr lang="ru-RU" sz="1400" b="1" dirty="0">
                <a:latin typeface="Montserrat-Bold"/>
              </a:rPr>
              <a:t>Мастер кампаний </a:t>
            </a:r>
            <a:r>
              <a:rPr lang="ru-RU" sz="1400" dirty="0">
                <a:latin typeface="Montserrat-Bold"/>
              </a:rPr>
              <a:t>— это простой и быстрый способ разместить рекламу в Директе. Достаточно указать ссылку на рекламируемую страницу сайта или мобильное приложение. На каждом шаге создания объявления Мастер подсказывает настройки, тематические слова, тексты и картинки.</a:t>
            </a:r>
          </a:p>
          <a:p>
            <a:pPr algn="just"/>
            <a:r>
              <a:rPr lang="ru-RU" sz="1400" dirty="0">
                <a:latin typeface="Montserrat-Bold"/>
              </a:rPr>
              <a:t>Пользователи увидят вашу рекламу на поиске, на площадках Рекламной сети и на Главной странице Яндекса</a:t>
            </a:r>
            <a:r>
              <a:rPr lang="ru-RU" sz="1600" dirty="0">
                <a:latin typeface="Montserrat-Bold"/>
              </a:rPr>
              <a:t>.</a:t>
            </a:r>
          </a:p>
        </p:txBody>
      </p:sp>
      <p:pic>
        <p:nvPicPr>
          <p:cNvPr id="8" name="Рисунок 7">
            <a:extLst>
              <a:ext uri="{FF2B5EF4-FFF2-40B4-BE49-F238E27FC236}">
                <a16:creationId xmlns:a16="http://schemas.microsoft.com/office/drawing/2014/main" id="{D86B6AD8-F31F-4E1C-964E-22642A546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352" y="1334603"/>
            <a:ext cx="4435193" cy="418879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CD7D7AC-4D7E-492E-8680-EA15328827EE}"/>
              </a:ext>
            </a:extLst>
          </p:cNvPr>
          <p:cNvSpPr txBox="1"/>
          <p:nvPr/>
        </p:nvSpPr>
        <p:spPr>
          <a:xfrm>
            <a:off x="455930" y="4605921"/>
            <a:ext cx="4940622" cy="523220"/>
          </a:xfrm>
          <a:prstGeom prst="rect">
            <a:avLst/>
          </a:prstGeom>
          <a:noFill/>
        </p:spPr>
        <p:txBody>
          <a:bodyPr wrap="square" rtlCol="0">
            <a:spAutoFit/>
          </a:bodyPr>
          <a:lstStyle/>
          <a:p>
            <a:r>
              <a:rPr lang="ru-RU" sz="1400" b="1" dirty="0">
                <a:latin typeface="Montserrat-Bold"/>
              </a:rPr>
              <a:t>Есть возможность запускать рекламные кампании с оплатой за </a:t>
            </a:r>
            <a:r>
              <a:rPr lang="en-US" sz="1400" b="1" dirty="0">
                <a:latin typeface="Montserrat-Bold"/>
              </a:rPr>
              <a:t>CPA</a:t>
            </a:r>
            <a:r>
              <a:rPr lang="ru-RU" sz="1400" b="1" dirty="0">
                <a:latin typeface="Montserrat-Bold"/>
              </a:rPr>
              <a:t>.</a:t>
            </a:r>
          </a:p>
        </p:txBody>
      </p:sp>
      <p:pic>
        <p:nvPicPr>
          <p:cNvPr id="9" name="Рисунок 8">
            <a:extLst>
              <a:ext uri="{FF2B5EF4-FFF2-40B4-BE49-F238E27FC236}">
                <a16:creationId xmlns:a16="http://schemas.microsoft.com/office/drawing/2014/main" id="{3F6AB3D4-9873-4725-83F1-207570960375}"/>
              </a:ext>
            </a:extLst>
          </p:cNvPr>
          <p:cNvPicPr>
            <a:picLocks noChangeAspect="1"/>
          </p:cNvPicPr>
          <p:nvPr/>
        </p:nvPicPr>
        <p:blipFill>
          <a:blip r:embed="rId3"/>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4AB21023-40EB-4B7F-B050-D54AB8BB5C93}"/>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767D6DAE-5017-4E6C-8C7A-BDA0490EFCE2}"/>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55073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CD4F6D-6EBA-411B-A35E-D328518CEF04}"/>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ТОВАРНЫЕ КАМПАНИИ </a:t>
            </a:r>
            <a:endParaRPr lang="ru-RU" sz="2800" dirty="0"/>
          </a:p>
        </p:txBody>
      </p:sp>
      <p:sp>
        <p:nvSpPr>
          <p:cNvPr id="7" name="TextBox 6">
            <a:extLst>
              <a:ext uri="{FF2B5EF4-FFF2-40B4-BE49-F238E27FC236}">
                <a16:creationId xmlns:a16="http://schemas.microsoft.com/office/drawing/2014/main" id="{89638820-C5D3-4800-A3AE-622D007CD45D}"/>
              </a:ext>
            </a:extLst>
          </p:cNvPr>
          <p:cNvSpPr txBox="1"/>
          <p:nvPr/>
        </p:nvSpPr>
        <p:spPr>
          <a:xfrm>
            <a:off x="419165" y="1561226"/>
            <a:ext cx="4664280" cy="4401205"/>
          </a:xfrm>
          <a:prstGeom prst="rect">
            <a:avLst/>
          </a:prstGeom>
          <a:noFill/>
        </p:spPr>
        <p:txBody>
          <a:bodyPr wrap="square" rtlCol="0">
            <a:spAutoFit/>
          </a:bodyPr>
          <a:lstStyle/>
          <a:p>
            <a:pPr algn="just"/>
            <a:r>
              <a:rPr lang="ru-RU" sz="1400" i="0" dirty="0">
                <a:effectLst/>
                <a:latin typeface="Montserrat-Bold"/>
              </a:rPr>
              <a:t>Товарная кампания — это автоматическое продвижение любых товаров (будь то квартиры, машины или телефоны) во всех рекламных форматах и для всех мест размещения в Яндексе.</a:t>
            </a:r>
          </a:p>
          <a:p>
            <a:pPr algn="just"/>
            <a:endParaRPr lang="ru-RU" sz="1400" i="0" dirty="0">
              <a:effectLst/>
              <a:latin typeface="Montserrat-Bold"/>
            </a:endParaRPr>
          </a:p>
          <a:p>
            <a:pPr algn="just"/>
            <a:r>
              <a:rPr lang="ru-RU" sz="1400" i="0" dirty="0">
                <a:effectLst/>
                <a:latin typeface="Montserrat-Bold"/>
              </a:rPr>
              <a:t>Индивидуальные объявления для каждого товара создает сам алгоритм. Для этого ему нужен источник данных — вы можете загрузить </a:t>
            </a:r>
            <a:r>
              <a:rPr lang="ru-RU" sz="1400" i="0" dirty="0" err="1">
                <a:effectLst/>
                <a:latin typeface="Montserrat-Bold"/>
              </a:rPr>
              <a:t>фид</a:t>
            </a:r>
            <a:r>
              <a:rPr lang="ru-RU" sz="1400" i="0" dirty="0">
                <a:effectLst/>
                <a:latin typeface="Montserrat-Bold"/>
              </a:rPr>
              <a:t> с товарами или указать ссылку на сайт.</a:t>
            </a:r>
          </a:p>
          <a:p>
            <a:pPr algn="just"/>
            <a:endParaRPr lang="ru-RU" sz="1400" i="0" dirty="0">
              <a:effectLst/>
              <a:latin typeface="Montserrat-Bold"/>
            </a:endParaRPr>
          </a:p>
          <a:p>
            <a:pPr algn="just"/>
            <a:endParaRPr lang="ru-RU" sz="1400" i="0" dirty="0">
              <a:effectLst/>
              <a:latin typeface="Montserrat-Bold"/>
            </a:endParaRPr>
          </a:p>
          <a:p>
            <a:pPr algn="just"/>
            <a:r>
              <a:rPr lang="ru-RU" sz="1400" i="0" dirty="0">
                <a:effectLst/>
                <a:latin typeface="Montserrat-Bold"/>
              </a:rPr>
              <a:t>Перед тем, как запускать товарную кампанию, проверьте:</a:t>
            </a:r>
          </a:p>
          <a:p>
            <a:pPr algn="just"/>
            <a:endParaRPr lang="ru-RU" sz="1400" i="0" dirty="0">
              <a:effectLst/>
              <a:latin typeface="Montserrat-Bold"/>
            </a:endParaRPr>
          </a:p>
          <a:p>
            <a:pPr algn="just"/>
            <a:r>
              <a:rPr lang="ru-RU" sz="1400" dirty="0">
                <a:latin typeface="Montserrat-Bold"/>
              </a:rPr>
              <a:t>- </a:t>
            </a:r>
            <a:r>
              <a:rPr lang="ru-RU" sz="1400" i="0" dirty="0">
                <a:effectLst/>
                <a:latin typeface="Montserrat-Bold"/>
              </a:rPr>
              <a:t>Установлен ли счетчик Яндекс Метрики и настроены ли цели.</a:t>
            </a:r>
          </a:p>
          <a:p>
            <a:pPr algn="just"/>
            <a:r>
              <a:rPr lang="ru-RU" sz="1400" i="0" dirty="0">
                <a:effectLst/>
                <a:latin typeface="Montserrat-Bold"/>
              </a:rPr>
              <a:t>- Разрешен ли доступ к аккаунту Директа в счетчике.</a:t>
            </a:r>
          </a:p>
          <a:p>
            <a:pPr algn="just"/>
            <a:r>
              <a:rPr lang="ru-RU" sz="1400" i="0" dirty="0">
                <a:effectLst/>
                <a:latin typeface="Montserrat-Bold"/>
              </a:rPr>
              <a:t>- Есть ли в наличии необходимые товары.</a:t>
            </a:r>
          </a:p>
        </p:txBody>
      </p:sp>
      <p:pic>
        <p:nvPicPr>
          <p:cNvPr id="10" name="Рисунок 9">
            <a:extLst>
              <a:ext uri="{FF2B5EF4-FFF2-40B4-BE49-F238E27FC236}">
                <a16:creationId xmlns:a16="http://schemas.microsoft.com/office/drawing/2014/main" id="{F98C3015-609B-4559-A7AD-B1F1A40F4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63" y="1433618"/>
            <a:ext cx="5118458" cy="2191846"/>
          </a:xfrm>
          <a:prstGeom prst="rect">
            <a:avLst/>
          </a:prstGeom>
        </p:spPr>
      </p:pic>
      <p:pic>
        <p:nvPicPr>
          <p:cNvPr id="12" name="Рисунок 11">
            <a:extLst>
              <a:ext uri="{FF2B5EF4-FFF2-40B4-BE49-F238E27FC236}">
                <a16:creationId xmlns:a16="http://schemas.microsoft.com/office/drawing/2014/main" id="{5DE0A0DC-1837-4945-A98B-04F26B20E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537" y="4002111"/>
            <a:ext cx="1888520" cy="2258714"/>
          </a:xfrm>
          <a:prstGeom prst="rect">
            <a:avLst/>
          </a:prstGeom>
        </p:spPr>
      </p:pic>
      <p:pic>
        <p:nvPicPr>
          <p:cNvPr id="15" name="Рисунок 14">
            <a:extLst>
              <a:ext uri="{FF2B5EF4-FFF2-40B4-BE49-F238E27FC236}">
                <a16:creationId xmlns:a16="http://schemas.microsoft.com/office/drawing/2014/main" id="{0C664E5A-4B55-47E3-B6BA-951ABD2FC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063" y="4041243"/>
            <a:ext cx="2845762" cy="2219582"/>
          </a:xfrm>
          <a:prstGeom prst="rect">
            <a:avLst/>
          </a:prstGeom>
        </p:spPr>
      </p:pic>
      <p:pic>
        <p:nvPicPr>
          <p:cNvPr id="8" name="Рисунок 7">
            <a:extLst>
              <a:ext uri="{FF2B5EF4-FFF2-40B4-BE49-F238E27FC236}">
                <a16:creationId xmlns:a16="http://schemas.microsoft.com/office/drawing/2014/main" id="{EC21F02F-DE71-43E7-BB61-68779B0C8339}"/>
              </a:ext>
            </a:extLst>
          </p:cNvPr>
          <p:cNvPicPr>
            <a:picLocks noChangeAspect="1"/>
          </p:cNvPicPr>
          <p:nvPr/>
        </p:nvPicPr>
        <p:blipFill>
          <a:blip r:embed="rId5"/>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F6941DEE-1D53-4181-AA48-C4C27AA287C5}"/>
              </a:ext>
            </a:extLst>
          </p:cNvPr>
          <p:cNvPicPr preferRelativeResize="0"/>
          <p:nvPr/>
        </p:nvPicPr>
        <p:blipFill rotWithShape="1">
          <a:blip r:embed="rId6">
            <a:alphaModFix/>
          </a:blip>
          <a:srcRect/>
          <a:stretch/>
        </p:blipFill>
        <p:spPr>
          <a:xfrm rot="16200000">
            <a:off x="11097089" y="668354"/>
            <a:ext cx="1162128" cy="464590"/>
          </a:xfrm>
          <a:prstGeom prst="rect">
            <a:avLst/>
          </a:prstGeom>
          <a:noFill/>
          <a:ln>
            <a:noFill/>
          </a:ln>
        </p:spPr>
      </p:pic>
      <p:sp>
        <p:nvSpPr>
          <p:cNvPr id="13" name="Google Shape;124;g1146d9c2c56_0_248">
            <a:extLst>
              <a:ext uri="{FF2B5EF4-FFF2-40B4-BE49-F238E27FC236}">
                <a16:creationId xmlns:a16="http://schemas.microsoft.com/office/drawing/2014/main" id="{79BDBA22-C663-4D5E-953E-CC7F4B9E3355}"/>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9523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CD4F6D-6EBA-411B-A35E-D328518CEF04}"/>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МЕДИЙНЫЕ КАМПАНИИ </a:t>
            </a:r>
            <a:endParaRPr lang="ru-RU" sz="2800" dirty="0"/>
          </a:p>
        </p:txBody>
      </p:sp>
      <p:sp>
        <p:nvSpPr>
          <p:cNvPr id="7" name="TextBox 6">
            <a:extLst>
              <a:ext uri="{FF2B5EF4-FFF2-40B4-BE49-F238E27FC236}">
                <a16:creationId xmlns:a16="http://schemas.microsoft.com/office/drawing/2014/main" id="{89638820-C5D3-4800-A3AE-622D007CD45D}"/>
              </a:ext>
            </a:extLst>
          </p:cNvPr>
          <p:cNvSpPr txBox="1"/>
          <p:nvPr/>
        </p:nvSpPr>
        <p:spPr>
          <a:xfrm>
            <a:off x="468001" y="1481713"/>
            <a:ext cx="10096434" cy="738664"/>
          </a:xfrm>
          <a:prstGeom prst="rect">
            <a:avLst/>
          </a:prstGeom>
          <a:noFill/>
        </p:spPr>
        <p:txBody>
          <a:bodyPr wrap="square" rtlCol="0">
            <a:spAutoFit/>
          </a:bodyPr>
          <a:lstStyle/>
          <a:p>
            <a:pPr algn="just"/>
            <a:r>
              <a:rPr lang="ru-RU" sz="1400" b="0" i="0" dirty="0">
                <a:effectLst/>
                <a:latin typeface="Montserrat-Bold"/>
              </a:rPr>
              <a:t>Медийные кампании — это имиджевая баннерная реклама, аукционный продукт в Директе с большим выбором настроек таргетинга для охвата нужной аудитории: с нацеливанием по ключевым фразам или профилю аудитории и оплатой за показы.</a:t>
            </a:r>
            <a:r>
              <a:rPr lang="ru-RU" sz="1400" i="0" dirty="0">
                <a:effectLst/>
                <a:latin typeface="Montserrat-Bold"/>
              </a:rPr>
              <a:t>.</a:t>
            </a:r>
          </a:p>
        </p:txBody>
      </p:sp>
      <p:pic>
        <p:nvPicPr>
          <p:cNvPr id="8" name="Рисунок 7">
            <a:extLst>
              <a:ext uri="{FF2B5EF4-FFF2-40B4-BE49-F238E27FC236}">
                <a16:creationId xmlns:a16="http://schemas.microsoft.com/office/drawing/2014/main" id="{EC21F02F-DE71-43E7-BB61-68779B0C8339}"/>
              </a:ext>
            </a:extLst>
          </p:cNvPr>
          <p:cNvPicPr>
            <a:picLocks noChangeAspect="1"/>
          </p:cNvPicPr>
          <p:nvPr/>
        </p:nvPicPr>
        <p:blipFill>
          <a:blip r:embed="rId2"/>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F6941DEE-1D53-4181-AA48-C4C27AA287C5}"/>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3" name="Google Shape;124;g1146d9c2c56_0_248">
            <a:extLst>
              <a:ext uri="{FF2B5EF4-FFF2-40B4-BE49-F238E27FC236}">
                <a16:creationId xmlns:a16="http://schemas.microsoft.com/office/drawing/2014/main" id="{79BDBA22-C663-4D5E-953E-CC7F4B9E3355}"/>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2CD0C8FE-34A6-4905-9C7B-EF96176826D2}"/>
              </a:ext>
            </a:extLst>
          </p:cNvPr>
          <p:cNvSpPr txBox="1"/>
          <p:nvPr/>
        </p:nvSpPr>
        <p:spPr>
          <a:xfrm>
            <a:off x="468001" y="2474893"/>
            <a:ext cx="10096434" cy="954107"/>
          </a:xfrm>
          <a:prstGeom prst="rect">
            <a:avLst/>
          </a:prstGeom>
          <a:noFill/>
        </p:spPr>
        <p:txBody>
          <a:bodyPr wrap="square">
            <a:spAutoFit/>
          </a:bodyPr>
          <a:lstStyle/>
          <a:p>
            <a:r>
              <a:rPr lang="ru-RU" sz="1400" b="0" i="0" dirty="0">
                <a:effectLst/>
                <a:latin typeface="Montserrat-Bold"/>
              </a:rPr>
              <a:t>Рассказать широкому кругу пользователей о новом товаре или услуге, познакомить с брендом или напомнить о нём вашим клиентам — основные задачи медийной рекламы. Привлекательные баннеры с интерактивными элементами обращают на себя внимание, помогают вызвать нужные ассоциации, создать эмоциональную связь с брендом или укрепить лояльность пользователей.</a:t>
            </a:r>
            <a:endParaRPr lang="ru-RU" sz="1400" dirty="0">
              <a:latin typeface="Montserrat-Bold"/>
            </a:endParaRPr>
          </a:p>
        </p:txBody>
      </p:sp>
      <p:pic>
        <p:nvPicPr>
          <p:cNvPr id="4" name="Рисунок 3">
            <a:extLst>
              <a:ext uri="{FF2B5EF4-FFF2-40B4-BE49-F238E27FC236}">
                <a16:creationId xmlns:a16="http://schemas.microsoft.com/office/drawing/2014/main" id="{59D12907-1A82-449A-83EB-3F3087BFB279}"/>
              </a:ext>
            </a:extLst>
          </p:cNvPr>
          <p:cNvPicPr>
            <a:picLocks noChangeAspect="1"/>
          </p:cNvPicPr>
          <p:nvPr/>
        </p:nvPicPr>
        <p:blipFill rotWithShape="1">
          <a:blip r:embed="rId4">
            <a:extLst>
              <a:ext uri="{28A0092B-C50C-407E-A947-70E740481C1C}">
                <a14:useLocalDpi xmlns:a14="http://schemas.microsoft.com/office/drawing/2010/main" val="0"/>
              </a:ext>
            </a:extLst>
          </a:blip>
          <a:srcRect l="175" t="3066" r="-175" b="-2593"/>
          <a:stretch/>
        </p:blipFill>
        <p:spPr>
          <a:xfrm>
            <a:off x="2731691" y="3622568"/>
            <a:ext cx="5986239" cy="28549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52329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F896C62-590E-4F3D-B4E9-299830776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3240"/>
          </a:xfrm>
          <a:prstGeom prst="rect">
            <a:avLst/>
          </a:prstGeom>
        </p:spPr>
      </p:pic>
      <p:sp>
        <p:nvSpPr>
          <p:cNvPr id="6" name="TextBox 5">
            <a:extLst>
              <a:ext uri="{FF2B5EF4-FFF2-40B4-BE49-F238E27FC236}">
                <a16:creationId xmlns:a16="http://schemas.microsoft.com/office/drawing/2014/main" id="{08B7263F-7F7C-416E-811D-2442C636C638}"/>
              </a:ext>
            </a:extLst>
          </p:cNvPr>
          <p:cNvSpPr txBox="1"/>
          <p:nvPr/>
        </p:nvSpPr>
        <p:spPr>
          <a:xfrm>
            <a:off x="638828" y="2767280"/>
            <a:ext cx="7281138" cy="1323439"/>
          </a:xfrm>
          <a:prstGeom prst="rect">
            <a:avLst/>
          </a:prstGeom>
          <a:noFill/>
        </p:spPr>
        <p:txBody>
          <a:bodyPr wrap="square" rtlCol="0">
            <a:spAutoFit/>
          </a:bodyPr>
          <a:lstStyle/>
          <a:p>
            <a:r>
              <a:rPr lang="ru-RU" sz="4000" b="1" dirty="0">
                <a:solidFill>
                  <a:schemeClr val="bg1"/>
                </a:solidFill>
                <a:effectLst/>
                <a:latin typeface="Montserrat-Bold"/>
                <a:ea typeface="Times New Roman" panose="02020603050405020304" pitchFamily="18" charset="0"/>
                <a:cs typeface="Times New Roman" panose="02020603050405020304" pitchFamily="18" charset="0"/>
              </a:rPr>
              <a:t>АНАЛИЗ МОБИЛЬНОГО ТРАФИКА</a:t>
            </a:r>
            <a:endParaRPr lang="ru-RU" sz="4000" dirty="0">
              <a:solidFill>
                <a:schemeClr val="bg1"/>
              </a:solidFill>
              <a:latin typeface="Montserrat-Bold"/>
            </a:endParaRPr>
          </a:p>
        </p:txBody>
      </p:sp>
      <p:cxnSp>
        <p:nvCxnSpPr>
          <p:cNvPr id="7" name="Прямое соединение 20">
            <a:extLst>
              <a:ext uri="{FF2B5EF4-FFF2-40B4-BE49-F238E27FC236}">
                <a16:creationId xmlns:a16="http://schemas.microsoft.com/office/drawing/2014/main" id="{6962E1BD-397A-455F-84E8-98173D7AACC6}"/>
              </a:ext>
            </a:extLst>
          </p:cNvPr>
          <p:cNvCxnSpPr>
            <a:cxnSpLocks/>
          </p:cNvCxnSpPr>
          <p:nvPr/>
        </p:nvCxnSpPr>
        <p:spPr>
          <a:xfrm>
            <a:off x="464159" y="2103037"/>
            <a:ext cx="0" cy="26519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73C3B9BD-B06F-49AE-AC49-50B7E90E88DB}"/>
              </a:ext>
            </a:extLst>
          </p:cNvPr>
          <p:cNvPicPr>
            <a:picLocks noChangeAspect="1"/>
          </p:cNvPicPr>
          <p:nvPr/>
        </p:nvPicPr>
        <p:blipFill>
          <a:blip r:embed="rId3"/>
          <a:stretch>
            <a:fillRect/>
          </a:stretch>
        </p:blipFill>
        <p:spPr>
          <a:xfrm>
            <a:off x="9070361" y="7620"/>
            <a:ext cx="3121639" cy="6858000"/>
          </a:xfrm>
          <a:prstGeom prst="rect">
            <a:avLst/>
          </a:prstGeom>
        </p:spPr>
      </p:pic>
      <p:pic>
        <p:nvPicPr>
          <p:cNvPr id="5" name="Изображение 32" descr="Demis digital белый">
            <a:extLst>
              <a:ext uri="{FF2B5EF4-FFF2-40B4-BE49-F238E27FC236}">
                <a16:creationId xmlns:a16="http://schemas.microsoft.com/office/drawing/2014/main" id="{2AA1A5FD-3788-4F27-892E-88778CBED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0225" y="135306"/>
            <a:ext cx="1901398" cy="731555"/>
          </a:xfrm>
          <a:prstGeom prst="rect">
            <a:avLst/>
          </a:prstGeom>
        </p:spPr>
      </p:pic>
    </p:spTree>
    <p:extLst>
      <p:ext uri="{BB962C8B-B14F-4D97-AF65-F5344CB8AC3E}">
        <p14:creationId xmlns:p14="http://schemas.microsoft.com/office/powerpoint/2010/main" val="840098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EE915E-55F3-4834-8398-59779553B8DD}"/>
              </a:ext>
            </a:extLst>
          </p:cNvPr>
          <p:cNvSpPr txBox="1"/>
          <p:nvPr/>
        </p:nvSpPr>
        <p:spPr>
          <a:xfrm>
            <a:off x="241200" y="622800"/>
            <a:ext cx="4820745" cy="523220"/>
          </a:xfrm>
          <a:prstGeom prst="rect">
            <a:avLst/>
          </a:prstGeom>
          <a:noFill/>
        </p:spPr>
        <p:txBody>
          <a:bodyPr wrap="square" rtlCol="0">
            <a:spAutoFit/>
          </a:bodyPr>
          <a:lstStyle/>
          <a:p>
            <a:r>
              <a:rPr lang="ru-RU" sz="2800" b="1" dirty="0">
                <a:latin typeface="Montserrat-Bold"/>
              </a:rPr>
              <a:t>АДАПТИВНАЯ ВЕРСИЯ</a:t>
            </a:r>
            <a:r>
              <a:rPr lang="ru-RU" sz="2800" dirty="0"/>
              <a:t> </a:t>
            </a:r>
          </a:p>
        </p:txBody>
      </p:sp>
      <p:sp>
        <p:nvSpPr>
          <p:cNvPr id="6" name="TextBox 5">
            <a:extLst>
              <a:ext uri="{FF2B5EF4-FFF2-40B4-BE49-F238E27FC236}">
                <a16:creationId xmlns:a16="http://schemas.microsoft.com/office/drawing/2014/main" id="{9ABF25A6-1F52-4052-A0D3-9FAAF2B0B8D9}"/>
              </a:ext>
            </a:extLst>
          </p:cNvPr>
          <p:cNvSpPr txBox="1"/>
          <p:nvPr/>
        </p:nvSpPr>
        <p:spPr>
          <a:xfrm>
            <a:off x="241200" y="3998076"/>
            <a:ext cx="5483476" cy="523220"/>
          </a:xfrm>
          <a:prstGeom prst="rect">
            <a:avLst/>
          </a:prstGeom>
          <a:noFill/>
        </p:spPr>
        <p:txBody>
          <a:bodyPr wrap="square" rtlCol="0">
            <a:spAutoFit/>
          </a:bodyPr>
          <a:lstStyle/>
          <a:p>
            <a:r>
              <a:rPr lang="ru-RU" sz="2800" b="1" dirty="0">
                <a:latin typeface="Montserrat-Bold"/>
              </a:rPr>
              <a:t>СКОРОСТЬ ЗАГРУЗКИ</a:t>
            </a:r>
            <a:r>
              <a:rPr lang="ru-RU" sz="2800" dirty="0"/>
              <a:t> </a:t>
            </a:r>
          </a:p>
        </p:txBody>
      </p:sp>
      <p:pic>
        <p:nvPicPr>
          <p:cNvPr id="2050" name="Рисунок 1">
            <a:extLst>
              <a:ext uri="{FF2B5EF4-FFF2-40B4-BE49-F238E27FC236}">
                <a16:creationId xmlns:a16="http://schemas.microsoft.com/office/drawing/2014/main" id="{D3600D04-F9A6-4240-9D75-518B8B2A50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629" b="10112"/>
          <a:stretch>
            <a:fillRect/>
          </a:stretch>
        </p:blipFill>
        <p:spPr bwMode="auto">
          <a:xfrm>
            <a:off x="6260610" y="1330003"/>
            <a:ext cx="4643063" cy="1934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A2EA5ED5-0E2C-45A0-A51F-1E74B3853D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610" y="3998076"/>
            <a:ext cx="4672347" cy="2164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BF593F-1F8A-439A-AFE5-05B41F2A7D45}"/>
              </a:ext>
            </a:extLst>
          </p:cNvPr>
          <p:cNvSpPr txBox="1"/>
          <p:nvPr/>
        </p:nvSpPr>
        <p:spPr>
          <a:xfrm>
            <a:off x="395204" y="4634762"/>
            <a:ext cx="5705616" cy="1600438"/>
          </a:xfrm>
          <a:prstGeom prst="rect">
            <a:avLst/>
          </a:prstGeom>
          <a:noFill/>
        </p:spPr>
        <p:txBody>
          <a:bodyPr wrap="square" rtlCol="0">
            <a:spAutoFit/>
          </a:bodyPr>
          <a:lstStyle/>
          <a:p>
            <a:r>
              <a:rPr lang="ru-RU" sz="1400" dirty="0">
                <a:effectLst/>
                <a:latin typeface="Montserrat-Bold"/>
                <a:ea typeface="Times New Roman" panose="02020603050405020304" pitchFamily="18" charset="0"/>
              </a:rPr>
              <a:t>Проверка сайта на скорость загрузки страниц на мобильных устройствах показала, что скорость загрузки сайта </a:t>
            </a:r>
            <a:r>
              <a:rPr lang="ru-RU" sz="1400" b="1" u="sng" dirty="0">
                <a:effectLst/>
                <a:latin typeface="Montserrat-Bold"/>
                <a:ea typeface="Times New Roman" panose="02020603050405020304" pitchFamily="18" charset="0"/>
              </a:rPr>
              <a:t>средняя 3,1 сек</a:t>
            </a:r>
            <a:r>
              <a:rPr lang="ru-RU" sz="1400" dirty="0">
                <a:effectLst/>
                <a:latin typeface="Montserrat-Bold"/>
                <a:ea typeface="Times New Roman" panose="02020603050405020304" pitchFamily="18" charset="0"/>
              </a:rPr>
              <a:t> на подключении к сети 4</a:t>
            </a:r>
            <a:r>
              <a:rPr lang="en-US" sz="1400" dirty="0">
                <a:effectLst/>
                <a:latin typeface="Montserrat-Bold"/>
                <a:ea typeface="Times New Roman" panose="02020603050405020304" pitchFamily="18" charset="0"/>
              </a:rPr>
              <a:t>G</a:t>
            </a:r>
            <a:r>
              <a:rPr lang="ru-RU" sz="1400" dirty="0">
                <a:effectLst/>
                <a:latin typeface="Montserrat-Bold"/>
                <a:ea typeface="Times New Roman" panose="02020603050405020304" pitchFamily="18" charset="0"/>
              </a:rPr>
              <a:t>.</a:t>
            </a:r>
          </a:p>
          <a:p>
            <a:endParaRPr lang="ru-RU" sz="1400" dirty="0">
              <a:effectLst/>
              <a:latin typeface="Montserrat-Bold"/>
              <a:ea typeface="Times New Roman" panose="02020603050405020304" pitchFamily="18" charset="0"/>
            </a:endParaRPr>
          </a:p>
          <a:p>
            <a:endParaRPr lang="ru-RU" sz="1400" dirty="0">
              <a:effectLst/>
              <a:latin typeface="Montserrat-Bold"/>
              <a:ea typeface="Times New Roman" panose="02020603050405020304" pitchFamily="18" charset="0"/>
            </a:endParaRPr>
          </a:p>
          <a:p>
            <a:r>
              <a:rPr lang="ru-RU" sz="1400" dirty="0">
                <a:effectLst/>
                <a:latin typeface="Montserrat-Bold"/>
                <a:ea typeface="Times New Roman" panose="02020603050405020304" pitchFamily="18" charset="0"/>
              </a:rPr>
              <a:t>Оптимальное время загрузки страниц должно составлять 2 секунды.</a:t>
            </a:r>
          </a:p>
        </p:txBody>
      </p:sp>
      <p:sp>
        <p:nvSpPr>
          <p:cNvPr id="5" name="TextBox 4">
            <a:extLst>
              <a:ext uri="{FF2B5EF4-FFF2-40B4-BE49-F238E27FC236}">
                <a16:creationId xmlns:a16="http://schemas.microsoft.com/office/drawing/2014/main" id="{1E1A5C18-DC74-4597-A0C1-1CA8998CA0CA}"/>
              </a:ext>
            </a:extLst>
          </p:cNvPr>
          <p:cNvSpPr txBox="1"/>
          <p:nvPr/>
        </p:nvSpPr>
        <p:spPr>
          <a:xfrm>
            <a:off x="384353" y="1259486"/>
            <a:ext cx="5547039" cy="2893100"/>
          </a:xfrm>
          <a:prstGeom prst="rect">
            <a:avLst/>
          </a:prstGeom>
          <a:noFill/>
        </p:spPr>
        <p:txBody>
          <a:bodyPr wrap="square" rtlCol="0">
            <a:spAutoFit/>
          </a:bodyPr>
          <a:lstStyle/>
          <a:p>
            <a:pPr algn="just"/>
            <a:r>
              <a:rPr lang="ru-RU" sz="1400" dirty="0">
                <a:latin typeface="Montserrat-Bold"/>
              </a:rPr>
              <a:t>Проверка сайта на наличие адаптированной версии для мобильных пользователей показала, что сайт </a:t>
            </a:r>
            <a:r>
              <a:rPr lang="ru-RU" sz="1400" b="1" dirty="0">
                <a:latin typeface="Montserrat-Bold"/>
              </a:rPr>
              <a:t>адаптирован</a:t>
            </a:r>
            <a:r>
              <a:rPr lang="ru-RU" sz="1400" dirty="0">
                <a:latin typeface="Montserrat-Bold"/>
              </a:rPr>
              <a:t> под мобильные устройства.</a:t>
            </a:r>
          </a:p>
          <a:p>
            <a:pPr algn="just"/>
            <a:endParaRPr lang="ru-RU" sz="1400" dirty="0">
              <a:latin typeface="Montserrat-Bold"/>
            </a:endParaRPr>
          </a:p>
          <a:p>
            <a:pPr algn="just"/>
            <a:r>
              <a:rPr lang="ru-RU" sz="1400" dirty="0">
                <a:effectLst/>
                <a:latin typeface="Montserrat-Bold"/>
                <a:ea typeface="Times New Roman" panose="02020603050405020304" pitchFamily="18" charset="0"/>
              </a:rPr>
              <a:t>Для повышения конверсии с мобильного трафика необходимо проработать адаптированную версию сайта, ускорить загрузку, и проработать мобильные тексты объявлений. При помощи адаптированного текста объявлений можно получить больше продаж из мобильного трафика. Рекомендуем сделать тексты отличными от объявлений для десктопа, добавить призыв позвонить/отправить заявку/сделать заказ.</a:t>
            </a:r>
          </a:p>
          <a:p>
            <a:endParaRPr lang="ru-RU" sz="1400" dirty="0">
              <a:latin typeface="Montserrat-Bold"/>
            </a:endParaRPr>
          </a:p>
        </p:txBody>
      </p:sp>
      <p:pic>
        <p:nvPicPr>
          <p:cNvPr id="9" name="Рисунок 8">
            <a:extLst>
              <a:ext uri="{FF2B5EF4-FFF2-40B4-BE49-F238E27FC236}">
                <a16:creationId xmlns:a16="http://schemas.microsoft.com/office/drawing/2014/main" id="{21D99A59-3ADE-47F9-B122-CA550786DB94}"/>
              </a:ext>
            </a:extLst>
          </p:cNvPr>
          <p:cNvPicPr>
            <a:picLocks noChangeAspect="1"/>
          </p:cNvPicPr>
          <p:nvPr/>
        </p:nvPicPr>
        <p:blipFill>
          <a:blip r:embed="rId4"/>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57D8987B-A218-4E10-97AA-2213987258D7}"/>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C72DC79E-7AAA-4EEC-9BFC-D3C31BB821FF}"/>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2609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BE0E60-CC55-4937-85F2-449B2F317606}"/>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СТАТИСТИКА ПО ТИПУ УСТРОЙСТВ</a:t>
            </a:r>
            <a:r>
              <a:rPr lang="ru-RU" sz="2800" dirty="0"/>
              <a:t> </a:t>
            </a:r>
          </a:p>
        </p:txBody>
      </p:sp>
      <p:sp>
        <p:nvSpPr>
          <p:cNvPr id="5" name="TextBox 4">
            <a:extLst>
              <a:ext uri="{FF2B5EF4-FFF2-40B4-BE49-F238E27FC236}">
                <a16:creationId xmlns:a16="http://schemas.microsoft.com/office/drawing/2014/main" id="{61F4AD76-B034-4141-9230-E53B7883DC8C}"/>
              </a:ext>
            </a:extLst>
          </p:cNvPr>
          <p:cNvSpPr txBox="1"/>
          <p:nvPr/>
        </p:nvSpPr>
        <p:spPr>
          <a:xfrm>
            <a:off x="489868" y="1491952"/>
            <a:ext cx="7600425" cy="1169551"/>
          </a:xfrm>
          <a:prstGeom prst="rect">
            <a:avLst/>
          </a:prstGeom>
          <a:noFill/>
        </p:spPr>
        <p:txBody>
          <a:bodyPr wrap="square">
            <a:spAutoFit/>
          </a:bodyPr>
          <a:lstStyle/>
          <a:p>
            <a:pPr lvl="0" algn="just">
              <a:buClr>
                <a:srgbClr val="800000"/>
              </a:buClr>
              <a:buSzPts val="800"/>
              <a:tabLst>
                <a:tab pos="180340" algn="l"/>
              </a:tabLst>
            </a:pPr>
            <a:r>
              <a:rPr lang="ru-RU" sz="1400" dirty="0">
                <a:effectLst/>
                <a:uFill>
                  <a:solidFill>
                    <a:srgbClr val="000000"/>
                  </a:solidFill>
                </a:uFill>
                <a:latin typeface="Montserrat-Bold"/>
                <a:ea typeface="Times New Roman" panose="02020603050405020304" pitchFamily="18" charset="0"/>
                <a:cs typeface="Times New Roman" panose="02020603050405020304" pitchFamily="18" charset="0"/>
              </a:rPr>
              <a:t>Трафик с мобильного поиска </a:t>
            </a:r>
            <a:r>
              <a:rPr lang="ru-RU" sz="1400" dirty="0" err="1">
                <a:effectLst/>
                <a:uFill>
                  <a:solidFill>
                    <a:srgbClr val="000000"/>
                  </a:solidFill>
                </a:uFill>
                <a:latin typeface="Montserrat-Bold"/>
                <a:ea typeface="Times New Roman" panose="02020603050405020304" pitchFamily="18" charset="0"/>
                <a:cs typeface="Times New Roman" panose="02020603050405020304" pitchFamily="18" charset="0"/>
              </a:rPr>
              <a:t>Яндекс.Директ</a:t>
            </a:r>
            <a:r>
              <a:rPr lang="ru-RU" sz="1400" dirty="0">
                <a:effectLst/>
                <a:uFill>
                  <a:solidFill>
                    <a:srgbClr val="000000"/>
                  </a:solidFill>
                </a:uFill>
                <a:latin typeface="Montserrat-Bold"/>
                <a:ea typeface="Times New Roman" panose="02020603050405020304" pitchFamily="18" charset="0"/>
                <a:cs typeface="Times New Roman" panose="02020603050405020304" pitchFamily="18" charset="0"/>
              </a:rPr>
              <a:t> </a:t>
            </a:r>
            <a:r>
              <a:rPr lang="ru-RU" sz="1400" b="1" dirty="0">
                <a:effectLst/>
                <a:uFill>
                  <a:solidFill>
                    <a:srgbClr val="000000"/>
                  </a:solidFill>
                </a:uFill>
                <a:latin typeface="Montserrat-Bold"/>
                <a:ea typeface="Times New Roman" panose="02020603050405020304" pitchFamily="18" charset="0"/>
                <a:cs typeface="Times New Roman" panose="02020603050405020304" pitchFamily="18" charset="0"/>
              </a:rPr>
              <a:t>составляет 59%</a:t>
            </a:r>
            <a:r>
              <a:rPr lang="ru-RU" sz="1400" dirty="0">
                <a:effectLst/>
                <a:uFill>
                  <a:solidFill>
                    <a:srgbClr val="000000"/>
                  </a:solidFill>
                </a:uFill>
                <a:latin typeface="Montserrat-Bold"/>
                <a:ea typeface="Times New Roman" panose="02020603050405020304" pitchFamily="18" charset="0"/>
                <a:cs typeface="Times New Roman" panose="02020603050405020304" pitchFamily="18" charset="0"/>
              </a:rPr>
              <a:t> от общего количества посетителей</a:t>
            </a:r>
            <a:r>
              <a:rPr lang="ru-RU" sz="1400" dirty="0">
                <a:uFill>
                  <a:solidFill>
                    <a:srgbClr val="000000"/>
                  </a:solidFill>
                </a:uFill>
                <a:latin typeface="Montserrat-Bold"/>
                <a:ea typeface="Times New Roman" panose="02020603050405020304" pitchFamily="18" charset="0"/>
                <a:cs typeface="Times New Roman" panose="02020603050405020304" pitchFamily="18" charset="0"/>
              </a:rPr>
              <a:t>, а расходы </a:t>
            </a:r>
            <a:r>
              <a:rPr lang="ru-RU" sz="1400" b="1" dirty="0">
                <a:uFill>
                  <a:solidFill>
                    <a:srgbClr val="000000"/>
                  </a:solidFill>
                </a:uFill>
                <a:latin typeface="Montserrat-Bold"/>
                <a:ea typeface="Times New Roman" panose="02020603050405020304" pitchFamily="18" charset="0"/>
                <a:cs typeface="Times New Roman" panose="02020603050405020304" pitchFamily="18" charset="0"/>
              </a:rPr>
              <a:t>составляют 57%</a:t>
            </a:r>
            <a:endParaRPr lang="ru-RU" sz="1400" b="1" dirty="0">
              <a:effectLst/>
              <a:uFill>
                <a:solidFill>
                  <a:srgbClr val="000000"/>
                </a:solidFill>
              </a:uFill>
              <a:latin typeface="Montserrat-Bold"/>
              <a:ea typeface="Times New Roman" panose="02020603050405020304" pitchFamily="18" charset="0"/>
              <a:cs typeface="Times New Roman" panose="02020603050405020304" pitchFamily="18" charset="0"/>
            </a:endParaRPr>
          </a:p>
          <a:p>
            <a:pPr lvl="0" algn="just">
              <a:buClr>
                <a:srgbClr val="800000"/>
              </a:buClr>
              <a:buSzPts val="800"/>
              <a:tabLst>
                <a:tab pos="180340" algn="l"/>
              </a:tabLst>
            </a:pPr>
            <a:endParaRPr lang="ru-RU" sz="1400" dirty="0">
              <a:uFill>
                <a:solidFill>
                  <a:srgbClr val="000000"/>
                </a:solidFill>
              </a:uFill>
              <a:latin typeface="Montserrat-Bold"/>
              <a:ea typeface="Times New Roman" panose="02020603050405020304" pitchFamily="18" charset="0"/>
              <a:cs typeface="Times New Roman" panose="02020603050405020304" pitchFamily="18" charset="0"/>
            </a:endParaRPr>
          </a:p>
          <a:p>
            <a:pPr lvl="0" algn="just">
              <a:buClr>
                <a:srgbClr val="800000"/>
              </a:buClr>
              <a:buSzPts val="800"/>
              <a:tabLst>
                <a:tab pos="180340" algn="l"/>
              </a:tabLst>
            </a:pPr>
            <a:endParaRPr lang="ru-RU" sz="1400" dirty="0">
              <a:uFill>
                <a:solidFill>
                  <a:srgbClr val="000000"/>
                </a:solidFill>
              </a:uFill>
              <a:latin typeface="Montserrat-Bold"/>
              <a:ea typeface="Times New Roman" panose="02020603050405020304" pitchFamily="18" charset="0"/>
              <a:cs typeface="Times New Roman" panose="02020603050405020304" pitchFamily="18" charset="0"/>
            </a:endParaRPr>
          </a:p>
          <a:p>
            <a:pPr lvl="0" algn="just">
              <a:buClr>
                <a:srgbClr val="800000"/>
              </a:buClr>
              <a:buSzPts val="800"/>
              <a:tabLst>
                <a:tab pos="180340" algn="l"/>
              </a:tabLst>
            </a:pPr>
            <a:r>
              <a:rPr lang="ru-RU" sz="1400" dirty="0">
                <a:uFill>
                  <a:solidFill>
                    <a:srgbClr val="000000"/>
                  </a:solidFill>
                </a:uFill>
                <a:latin typeface="Montserrat-Bold"/>
                <a:ea typeface="Times New Roman" panose="02020603050405020304" pitchFamily="18" charset="0"/>
                <a:cs typeface="Times New Roman" panose="02020603050405020304" pitchFamily="18" charset="0"/>
              </a:rPr>
              <a:t>При этом процент отказа с мобильных устройств незначительно выше.</a:t>
            </a:r>
          </a:p>
        </p:txBody>
      </p:sp>
      <p:pic>
        <p:nvPicPr>
          <p:cNvPr id="9" name="Рисунок 8">
            <a:extLst>
              <a:ext uri="{FF2B5EF4-FFF2-40B4-BE49-F238E27FC236}">
                <a16:creationId xmlns:a16="http://schemas.microsoft.com/office/drawing/2014/main" id="{FD906407-8C63-4298-8E3D-F250EFA3A6F6}"/>
              </a:ext>
            </a:extLst>
          </p:cNvPr>
          <p:cNvPicPr>
            <a:picLocks noChangeAspect="1"/>
          </p:cNvPicPr>
          <p:nvPr/>
        </p:nvPicPr>
        <p:blipFill>
          <a:blip r:embed="rId2"/>
          <a:stretch>
            <a:fillRect/>
          </a:stretch>
        </p:blipFill>
        <p:spPr>
          <a:xfrm>
            <a:off x="506263" y="3334432"/>
            <a:ext cx="9303049" cy="146333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E2AA597-3582-4E66-AA26-231B24A3AE1A}"/>
              </a:ext>
            </a:extLst>
          </p:cNvPr>
          <p:cNvSpPr txBox="1"/>
          <p:nvPr/>
        </p:nvSpPr>
        <p:spPr>
          <a:xfrm>
            <a:off x="492409" y="5354340"/>
            <a:ext cx="9316903" cy="523220"/>
          </a:xfrm>
          <a:prstGeom prst="rect">
            <a:avLst/>
          </a:prstGeom>
          <a:noFill/>
        </p:spPr>
        <p:txBody>
          <a:bodyPr wrap="square" rtlCol="0">
            <a:spAutoFit/>
          </a:bodyPr>
          <a:lstStyle/>
          <a:p>
            <a:pPr algn="just"/>
            <a:r>
              <a:rPr lang="ru-RU" sz="1400" dirty="0">
                <a:uFill>
                  <a:solidFill>
                    <a:srgbClr val="000000"/>
                  </a:solidFill>
                </a:uFill>
                <a:latin typeface="Montserrat-Bold"/>
                <a:ea typeface="Times New Roman" panose="02020603050405020304" pitchFamily="18" charset="0"/>
                <a:cs typeface="Times New Roman" panose="02020603050405020304" pitchFamily="18" charset="0"/>
              </a:rPr>
              <a:t>Показатель процента конверсий с мобильного трафика при </a:t>
            </a:r>
            <a:r>
              <a:rPr lang="ru-RU" sz="1400" dirty="0">
                <a:uFill>
                  <a:solidFill>
                    <a:srgbClr val="000000"/>
                  </a:solidFill>
                </a:uFill>
                <a:latin typeface="Montserrat-Bold"/>
                <a:cs typeface="Times New Roman" panose="02020603050405020304" pitchFamily="18" charset="0"/>
              </a:rPr>
              <a:t>этом ниже и цена цели выше. Необходимо использовать соответствующие корректировки ставок.</a:t>
            </a:r>
          </a:p>
        </p:txBody>
      </p:sp>
      <p:pic>
        <p:nvPicPr>
          <p:cNvPr id="7" name="Рисунок 6">
            <a:extLst>
              <a:ext uri="{FF2B5EF4-FFF2-40B4-BE49-F238E27FC236}">
                <a16:creationId xmlns:a16="http://schemas.microsoft.com/office/drawing/2014/main" id="{08105067-DA9F-4BB7-8B34-7B0C277D914D}"/>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CE37696-2420-48D1-9BA1-6FB59385E88C}"/>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1" name="Google Shape;124;g1146d9c2c56_0_248">
            <a:extLst>
              <a:ext uri="{FF2B5EF4-FFF2-40B4-BE49-F238E27FC236}">
                <a16:creationId xmlns:a16="http://schemas.microsoft.com/office/drawing/2014/main" id="{594C3B41-CAC5-4646-A83B-98DBE74F8A93}"/>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99989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3C5F8D-ECF3-489B-91AE-A204F2F8A809}"/>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КОРРЕКТИРОВКИ СТАВОК</a:t>
            </a:r>
            <a:r>
              <a:rPr lang="ru-RU" sz="2800" dirty="0"/>
              <a:t> </a:t>
            </a:r>
          </a:p>
        </p:txBody>
      </p:sp>
      <p:sp>
        <p:nvSpPr>
          <p:cNvPr id="6" name="TextBox 5">
            <a:extLst>
              <a:ext uri="{FF2B5EF4-FFF2-40B4-BE49-F238E27FC236}">
                <a16:creationId xmlns:a16="http://schemas.microsoft.com/office/drawing/2014/main" id="{BEF87E50-5A4C-4916-B4FB-16850D7B1CBE}"/>
              </a:ext>
            </a:extLst>
          </p:cNvPr>
          <p:cNvSpPr txBox="1"/>
          <p:nvPr/>
        </p:nvSpPr>
        <p:spPr>
          <a:xfrm>
            <a:off x="241200" y="3804407"/>
            <a:ext cx="7600425" cy="523220"/>
          </a:xfrm>
          <a:prstGeom prst="rect">
            <a:avLst/>
          </a:prstGeom>
          <a:noFill/>
        </p:spPr>
        <p:txBody>
          <a:bodyPr wrap="square" rtlCol="0">
            <a:spAutoFit/>
          </a:bodyPr>
          <a:lstStyle/>
          <a:p>
            <a:r>
              <a:rPr lang="ru-RU" sz="2800" b="1" i="0" dirty="0">
                <a:effectLst/>
                <a:latin typeface="Montserrat-Bold"/>
              </a:rPr>
              <a:t>МОБИЛЬНЫЕ ОБЪЯВЛЕНИЯ</a:t>
            </a:r>
            <a:r>
              <a:rPr lang="ru-RU" sz="2800" dirty="0"/>
              <a:t> </a:t>
            </a:r>
          </a:p>
        </p:txBody>
      </p:sp>
      <p:sp>
        <p:nvSpPr>
          <p:cNvPr id="3" name="TextBox 2">
            <a:extLst>
              <a:ext uri="{FF2B5EF4-FFF2-40B4-BE49-F238E27FC236}">
                <a16:creationId xmlns:a16="http://schemas.microsoft.com/office/drawing/2014/main" id="{DBEAAD44-23F7-48F3-B4A6-0F78D6FC7C18}"/>
              </a:ext>
            </a:extLst>
          </p:cNvPr>
          <p:cNvSpPr txBox="1"/>
          <p:nvPr/>
        </p:nvSpPr>
        <p:spPr>
          <a:xfrm>
            <a:off x="409226" y="1618069"/>
            <a:ext cx="5270826" cy="1169551"/>
          </a:xfrm>
          <a:prstGeom prst="rect">
            <a:avLst/>
          </a:prstGeom>
          <a:noFill/>
        </p:spPr>
        <p:txBody>
          <a:bodyPr wrap="square" rtlCol="0">
            <a:spAutoFit/>
          </a:bodyPr>
          <a:lstStyle/>
          <a:p>
            <a:pPr algn="just"/>
            <a:r>
              <a:rPr lang="ru-RU" sz="1400" dirty="0">
                <a:effectLst/>
                <a:latin typeface="Montserrat-Bold"/>
                <a:ea typeface="Times New Roman" panose="02020603050405020304" pitchFamily="18" charset="0"/>
                <a:cs typeface="Times New Roman" panose="02020603050405020304" pitchFamily="18" charset="0"/>
              </a:rPr>
              <a:t>Мы рекомендуем провести тестирование и настроить не только понижающие, но и повышающие корректировки для мобильных устройств на поиске, так как данный канал имеет самый высокий процент конверсии.</a:t>
            </a:r>
            <a:endParaRPr lang="ru-RU" sz="1400" dirty="0">
              <a:effectLst/>
              <a:latin typeface="Montserrat-Bold"/>
              <a:ea typeface="Times New Roman" panose="02020603050405020304" pitchFamily="18" charset="0"/>
            </a:endParaRPr>
          </a:p>
        </p:txBody>
      </p:sp>
      <p:pic>
        <p:nvPicPr>
          <p:cNvPr id="7" name="Рисунок 6">
            <a:extLst>
              <a:ext uri="{FF2B5EF4-FFF2-40B4-BE49-F238E27FC236}">
                <a16:creationId xmlns:a16="http://schemas.microsoft.com/office/drawing/2014/main" id="{B7FE8ED8-F0F1-47F5-AF1B-993478C52F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5831" y="3804407"/>
            <a:ext cx="4181660" cy="261401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A4D2002-40A2-4198-8A72-4ABC8EF287FC}"/>
              </a:ext>
            </a:extLst>
          </p:cNvPr>
          <p:cNvSpPr txBox="1"/>
          <p:nvPr/>
        </p:nvSpPr>
        <p:spPr>
          <a:xfrm>
            <a:off x="409226" y="4651916"/>
            <a:ext cx="5327079" cy="1384995"/>
          </a:xfrm>
          <a:prstGeom prst="rect">
            <a:avLst/>
          </a:prstGeom>
          <a:noFill/>
        </p:spPr>
        <p:txBody>
          <a:bodyPr wrap="square" rtlCol="0">
            <a:spAutoFit/>
          </a:bodyPr>
          <a:lstStyle/>
          <a:p>
            <a:pPr algn="just"/>
            <a:r>
              <a:rPr lang="ru-RU" sz="1400" dirty="0">
                <a:effectLst/>
                <a:latin typeface="Montserrat-Bold"/>
                <a:ea typeface="Times New Roman" panose="02020603050405020304" pitchFamily="18" charset="0"/>
              </a:rPr>
              <a:t>Эффективное мобильное объявление содержит короткий и ясный текст, удобный для чтения с экрана телефона. Вы можете добавить до восьми быстрых ссылок, ведущих на страницы рекламируемого сайта. Если тексты быстрых ссылок не умещаются в строку, они отображаются с горизонтальной прокруткой.</a:t>
            </a:r>
          </a:p>
        </p:txBody>
      </p:sp>
      <p:pic>
        <p:nvPicPr>
          <p:cNvPr id="1026" name="Picture 2">
            <a:extLst>
              <a:ext uri="{FF2B5EF4-FFF2-40B4-BE49-F238E27FC236}">
                <a16:creationId xmlns:a16="http://schemas.microsoft.com/office/drawing/2014/main" id="{F491E810-6389-4261-BF6F-FD7FBEE28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831" y="1418764"/>
            <a:ext cx="4181660" cy="1837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2C4767ED-4157-4BCA-AD05-87D6358AAFCF}"/>
              </a:ext>
            </a:extLst>
          </p:cNvPr>
          <p:cNvPicPr>
            <a:picLocks noChangeAspect="1"/>
          </p:cNvPicPr>
          <p:nvPr/>
        </p:nvPicPr>
        <p:blipFill>
          <a:blip r:embed="rId4"/>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8A5ABF9-FF48-4489-8238-F9F048A09FC8}"/>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89C7DCED-D4A0-4BEA-92A4-2A66DB53156D}"/>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3090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C488521-10EE-4147-9CF2-1A1E942A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0917"/>
          </a:xfrm>
          <a:prstGeom prst="rect">
            <a:avLst/>
          </a:prstGeom>
        </p:spPr>
      </p:pic>
      <p:sp>
        <p:nvSpPr>
          <p:cNvPr id="7" name="TextBox 6">
            <a:extLst>
              <a:ext uri="{FF2B5EF4-FFF2-40B4-BE49-F238E27FC236}">
                <a16:creationId xmlns:a16="http://schemas.microsoft.com/office/drawing/2014/main" id="{48D6D1AD-F7E4-4B92-A6A2-34CB85D25349}"/>
              </a:ext>
            </a:extLst>
          </p:cNvPr>
          <p:cNvSpPr txBox="1"/>
          <p:nvPr/>
        </p:nvSpPr>
        <p:spPr>
          <a:xfrm>
            <a:off x="583698" y="2624806"/>
            <a:ext cx="7393451" cy="1938992"/>
          </a:xfrm>
          <a:prstGeom prst="rect">
            <a:avLst/>
          </a:prstGeom>
          <a:noFill/>
        </p:spPr>
        <p:txBody>
          <a:bodyPr wrap="square" rtlCol="0">
            <a:spAutoFit/>
          </a:bodyPr>
          <a:lstStyle/>
          <a:p>
            <a:r>
              <a:rPr lang="ru-RU" sz="4000" b="1" dirty="0">
                <a:solidFill>
                  <a:schemeClr val="bg1"/>
                </a:solidFill>
                <a:latin typeface="Montserrat-Bold"/>
                <a:cs typeface="Times New Roman" panose="02020603050405020304" pitchFamily="18" charset="0"/>
              </a:rPr>
              <a:t>СТАТИСТИКА ОСНОВНЫХ ПАРАМЕТРОВ РЕКЛАМНОЙ КАМПАНИИ</a:t>
            </a:r>
            <a:endParaRPr lang="ru-RU" sz="4000" dirty="0">
              <a:solidFill>
                <a:schemeClr val="bg1"/>
              </a:solidFill>
              <a:latin typeface="Montserrat-Bold"/>
            </a:endParaRPr>
          </a:p>
        </p:txBody>
      </p:sp>
      <p:cxnSp>
        <p:nvCxnSpPr>
          <p:cNvPr id="8" name="Прямое соединение 20">
            <a:extLst>
              <a:ext uri="{FF2B5EF4-FFF2-40B4-BE49-F238E27FC236}">
                <a16:creationId xmlns:a16="http://schemas.microsoft.com/office/drawing/2014/main" id="{2A29F4C2-CAA7-40C6-BE47-4B431F4B08D3}"/>
              </a:ext>
            </a:extLst>
          </p:cNvPr>
          <p:cNvCxnSpPr>
            <a:cxnSpLocks/>
          </p:cNvCxnSpPr>
          <p:nvPr/>
        </p:nvCxnSpPr>
        <p:spPr>
          <a:xfrm>
            <a:off x="451633" y="2103037"/>
            <a:ext cx="0" cy="298253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536C1A5E-9B0D-4392-917C-B7C71103B592}"/>
              </a:ext>
            </a:extLst>
          </p:cNvPr>
          <p:cNvPicPr>
            <a:picLocks noChangeAspect="1"/>
          </p:cNvPicPr>
          <p:nvPr/>
        </p:nvPicPr>
        <p:blipFill>
          <a:blip r:embed="rId3"/>
          <a:stretch>
            <a:fillRect/>
          </a:stretch>
        </p:blipFill>
        <p:spPr>
          <a:xfrm>
            <a:off x="9070361" y="0"/>
            <a:ext cx="3121639" cy="6920916"/>
          </a:xfrm>
          <a:prstGeom prst="rect">
            <a:avLst/>
          </a:prstGeom>
        </p:spPr>
      </p:pic>
      <p:pic>
        <p:nvPicPr>
          <p:cNvPr id="6" name="Изображение 32" descr="Demis digital белый">
            <a:extLst>
              <a:ext uri="{FF2B5EF4-FFF2-40B4-BE49-F238E27FC236}">
                <a16:creationId xmlns:a16="http://schemas.microsoft.com/office/drawing/2014/main" id="{3947FFA8-0F9E-4F4B-8E99-27BEF94543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7160" y="362806"/>
            <a:ext cx="1901398" cy="731555"/>
          </a:xfrm>
          <a:prstGeom prst="rect">
            <a:avLst/>
          </a:prstGeom>
        </p:spPr>
      </p:pic>
    </p:spTree>
    <p:extLst>
      <p:ext uri="{BB962C8B-B14F-4D97-AF65-F5344CB8AC3E}">
        <p14:creationId xmlns:p14="http://schemas.microsoft.com/office/powerpoint/2010/main" val="3440310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D14AAB-B130-44BD-B59B-B1611C833743}"/>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РАЗДЕЛЕНИЕ НА СЕТИ И ПОИСК</a:t>
            </a:r>
            <a:endParaRPr lang="ru-RU" sz="2800" dirty="0"/>
          </a:p>
        </p:txBody>
      </p:sp>
      <p:sp>
        <p:nvSpPr>
          <p:cNvPr id="9" name="TextBox 8">
            <a:extLst>
              <a:ext uri="{FF2B5EF4-FFF2-40B4-BE49-F238E27FC236}">
                <a16:creationId xmlns:a16="http://schemas.microsoft.com/office/drawing/2014/main" id="{E3EB6D52-95FA-4234-AAA7-B34C302A6636}"/>
              </a:ext>
            </a:extLst>
          </p:cNvPr>
          <p:cNvSpPr txBox="1"/>
          <p:nvPr/>
        </p:nvSpPr>
        <p:spPr>
          <a:xfrm>
            <a:off x="488787" y="1306715"/>
            <a:ext cx="8948828" cy="523220"/>
          </a:xfrm>
          <a:prstGeom prst="rect">
            <a:avLst/>
          </a:prstGeom>
          <a:noFill/>
        </p:spPr>
        <p:txBody>
          <a:bodyPr wrap="square" rtlCol="0">
            <a:spAutoFit/>
          </a:bodyPr>
          <a:lstStyle/>
          <a:p>
            <a:pPr algn="just"/>
            <a:r>
              <a:rPr lang="ru-RU" sz="1400" dirty="0">
                <a:latin typeface="Montserrat-Bold"/>
              </a:rPr>
              <a:t>Для удобства контроля распределения средств между площадками, рекомендуем разделять рекламные кампании на сети и поиск.</a:t>
            </a:r>
          </a:p>
        </p:txBody>
      </p:sp>
      <p:pic>
        <p:nvPicPr>
          <p:cNvPr id="11" name="Рисунок 10">
            <a:extLst>
              <a:ext uri="{FF2B5EF4-FFF2-40B4-BE49-F238E27FC236}">
                <a16:creationId xmlns:a16="http://schemas.microsoft.com/office/drawing/2014/main" id="{46267ED5-1D0C-4EA0-80A7-3A6E70EA7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164" y="2301209"/>
            <a:ext cx="7470073" cy="3518512"/>
          </a:xfrm>
          <a:prstGeom prst="rect">
            <a:avLst/>
          </a:prstGeom>
        </p:spPr>
      </p:pic>
      <p:pic>
        <p:nvPicPr>
          <p:cNvPr id="6" name="Рисунок 5">
            <a:extLst>
              <a:ext uri="{FF2B5EF4-FFF2-40B4-BE49-F238E27FC236}">
                <a16:creationId xmlns:a16="http://schemas.microsoft.com/office/drawing/2014/main" id="{B7578C8A-AF5B-473F-AF31-B2A0D5B0997F}"/>
              </a:ext>
            </a:extLst>
          </p:cNvPr>
          <p:cNvPicPr>
            <a:picLocks noChangeAspect="1"/>
          </p:cNvPicPr>
          <p:nvPr/>
        </p:nvPicPr>
        <p:blipFill>
          <a:blip r:embed="rId3"/>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911793CE-5ED6-4996-8B62-8444D6D593A1}"/>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3" name="Google Shape;124;g1146d9c2c56_0_248">
            <a:extLst>
              <a:ext uri="{FF2B5EF4-FFF2-40B4-BE49-F238E27FC236}">
                <a16:creationId xmlns:a16="http://schemas.microsoft.com/office/drawing/2014/main" id="{89DA7DE4-08D3-4500-8AAC-814F52782C8E}"/>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097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ADEF9E3-3A9D-4F99-96C0-C5C88A14E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36383F7-80CF-4C87-9F17-4662D1E960C0}"/>
              </a:ext>
            </a:extLst>
          </p:cNvPr>
          <p:cNvSpPr txBox="1"/>
          <p:nvPr/>
        </p:nvSpPr>
        <p:spPr>
          <a:xfrm>
            <a:off x="570594" y="2767280"/>
            <a:ext cx="7402882" cy="1323439"/>
          </a:xfrm>
          <a:prstGeom prst="rect">
            <a:avLst/>
          </a:prstGeom>
          <a:noFill/>
        </p:spPr>
        <p:txBody>
          <a:bodyPr wrap="square" rtlCol="0">
            <a:spAutoFit/>
          </a:bodyPr>
          <a:lstStyle/>
          <a:p>
            <a:r>
              <a:rPr lang="ru-RU" sz="4000" b="1" dirty="0">
                <a:solidFill>
                  <a:schemeClr val="bg1"/>
                </a:solidFill>
                <a:latin typeface="Montserrat-Bold"/>
                <a:cs typeface="Times New Roman" panose="02020603050405020304" pitchFamily="18" charset="0"/>
              </a:rPr>
              <a:t>НАСТРОЙКА СИСТЕМ ВЕБ-АНАЛИТИКИ</a:t>
            </a:r>
            <a:endParaRPr lang="ru-RU" sz="4000" dirty="0">
              <a:solidFill>
                <a:schemeClr val="bg1"/>
              </a:solidFill>
              <a:latin typeface="Montserrat-Bold"/>
            </a:endParaRPr>
          </a:p>
        </p:txBody>
      </p:sp>
      <p:pic>
        <p:nvPicPr>
          <p:cNvPr id="9" name="Рисунок 8">
            <a:extLst>
              <a:ext uri="{FF2B5EF4-FFF2-40B4-BE49-F238E27FC236}">
                <a16:creationId xmlns:a16="http://schemas.microsoft.com/office/drawing/2014/main" id="{D4D437B2-8037-4075-84B1-D79866D2562D}"/>
              </a:ext>
            </a:extLst>
          </p:cNvPr>
          <p:cNvPicPr>
            <a:picLocks noChangeAspect="1"/>
          </p:cNvPicPr>
          <p:nvPr/>
        </p:nvPicPr>
        <p:blipFill>
          <a:blip r:embed="rId3"/>
          <a:stretch>
            <a:fillRect/>
          </a:stretch>
        </p:blipFill>
        <p:spPr>
          <a:xfrm>
            <a:off x="9070361" y="-1"/>
            <a:ext cx="3121639" cy="6858000"/>
          </a:xfrm>
          <a:prstGeom prst="rect">
            <a:avLst/>
          </a:prstGeom>
        </p:spPr>
      </p:pic>
      <p:pic>
        <p:nvPicPr>
          <p:cNvPr id="6" name="Изображение 32" descr="Demis digital белый">
            <a:extLst>
              <a:ext uri="{FF2B5EF4-FFF2-40B4-BE49-F238E27FC236}">
                <a16:creationId xmlns:a16="http://schemas.microsoft.com/office/drawing/2014/main" id="{FF637DB9-44B3-4807-BB48-9959AC154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7362" y="186637"/>
            <a:ext cx="1901398" cy="731555"/>
          </a:xfrm>
          <a:prstGeom prst="rect">
            <a:avLst/>
          </a:prstGeom>
        </p:spPr>
      </p:pic>
      <p:cxnSp>
        <p:nvCxnSpPr>
          <p:cNvPr id="10" name="Прямое соединение 20">
            <a:extLst>
              <a:ext uri="{FF2B5EF4-FFF2-40B4-BE49-F238E27FC236}">
                <a16:creationId xmlns:a16="http://schemas.microsoft.com/office/drawing/2014/main" id="{4981B194-7299-4AF2-9C7D-4F547DCFC79E}"/>
              </a:ext>
            </a:extLst>
          </p:cNvPr>
          <p:cNvCxnSpPr>
            <a:cxnSpLocks/>
          </p:cNvCxnSpPr>
          <p:nvPr/>
        </p:nvCxnSpPr>
        <p:spPr>
          <a:xfrm>
            <a:off x="464159" y="2103037"/>
            <a:ext cx="0" cy="26519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689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A8740-2B20-4504-A01A-BDBAEBB7E861}"/>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МОНИТОРИНГ САЙТА</a:t>
            </a:r>
            <a:r>
              <a:rPr lang="ru-RU" sz="2800" dirty="0"/>
              <a:t> </a:t>
            </a:r>
          </a:p>
        </p:txBody>
      </p:sp>
      <p:sp>
        <p:nvSpPr>
          <p:cNvPr id="2" name="TextBox 1">
            <a:extLst>
              <a:ext uri="{FF2B5EF4-FFF2-40B4-BE49-F238E27FC236}">
                <a16:creationId xmlns:a16="http://schemas.microsoft.com/office/drawing/2014/main" id="{53F729CE-D3E8-4C64-9F7D-0849858977DC}"/>
              </a:ext>
            </a:extLst>
          </p:cNvPr>
          <p:cNvSpPr txBox="1"/>
          <p:nvPr/>
        </p:nvSpPr>
        <p:spPr>
          <a:xfrm>
            <a:off x="572024" y="4723000"/>
            <a:ext cx="8420974" cy="523220"/>
          </a:xfrm>
          <a:prstGeom prst="rect">
            <a:avLst/>
          </a:prstGeom>
          <a:noFill/>
        </p:spPr>
        <p:txBody>
          <a:bodyPr wrap="square" rtlCol="0">
            <a:spAutoFit/>
          </a:bodyPr>
          <a:lstStyle/>
          <a:p>
            <a:pPr algn="just"/>
            <a:r>
              <a:rPr lang="ru-RU" sz="1400" b="1" dirty="0">
                <a:effectLst/>
                <a:latin typeface="Montserrat-Bold"/>
                <a:ea typeface="Arial" panose="020B0604020202020204" pitchFamily="34" charset="0"/>
              </a:rPr>
              <a:t>Рекомендуется</a:t>
            </a:r>
            <a:r>
              <a:rPr lang="ru-RU" sz="1400" dirty="0">
                <a:effectLst/>
                <a:latin typeface="Montserrat-Bold"/>
                <a:ea typeface="Arial" panose="020B0604020202020204" pitchFamily="34" charset="0"/>
              </a:rPr>
              <a:t> проверять данную функцию, чтобы не сливать бюджет если сайт не работает или проводятся какие-то работы</a:t>
            </a:r>
            <a:endParaRPr lang="ru-RU" sz="1400" dirty="0">
              <a:latin typeface="Montserrat-Bold"/>
            </a:endParaRPr>
          </a:p>
        </p:txBody>
      </p:sp>
      <p:sp>
        <p:nvSpPr>
          <p:cNvPr id="3" name="TextBox 2">
            <a:extLst>
              <a:ext uri="{FF2B5EF4-FFF2-40B4-BE49-F238E27FC236}">
                <a16:creationId xmlns:a16="http://schemas.microsoft.com/office/drawing/2014/main" id="{5F486B21-374D-45CA-A55F-8C0A7E284690}"/>
              </a:ext>
            </a:extLst>
          </p:cNvPr>
          <p:cNvSpPr txBox="1"/>
          <p:nvPr/>
        </p:nvSpPr>
        <p:spPr>
          <a:xfrm>
            <a:off x="487015" y="1806823"/>
            <a:ext cx="8420974" cy="523220"/>
          </a:xfrm>
          <a:prstGeom prst="rect">
            <a:avLst/>
          </a:prstGeom>
          <a:noFill/>
        </p:spPr>
        <p:txBody>
          <a:bodyPr wrap="square" rtlCol="0">
            <a:spAutoFit/>
          </a:bodyPr>
          <a:lstStyle/>
          <a:p>
            <a:pPr algn="just"/>
            <a:r>
              <a:rPr lang="ru-RU" sz="1400" dirty="0">
                <a:effectLst/>
                <a:latin typeface="Montserrat-Bold"/>
                <a:ea typeface="Arial" panose="020B0604020202020204" pitchFamily="34" charset="0"/>
              </a:rPr>
              <a:t>Настройка по отключению рекламы при неработающем сайте </a:t>
            </a:r>
            <a:r>
              <a:rPr lang="ru-RU" sz="1400" b="1" dirty="0">
                <a:effectLst/>
                <a:latin typeface="Montserrat-Bold"/>
                <a:ea typeface="Arial" panose="020B0604020202020204" pitchFamily="34" charset="0"/>
              </a:rPr>
              <a:t>включена</a:t>
            </a:r>
            <a:r>
              <a:rPr lang="ru-RU" sz="1400" dirty="0">
                <a:effectLst/>
                <a:latin typeface="Montserrat-Bold"/>
                <a:ea typeface="Arial" panose="020B0604020202020204" pitchFamily="34" charset="0"/>
              </a:rPr>
              <a:t>, что является корректным</a:t>
            </a:r>
            <a:endParaRPr lang="ru-RU" sz="1400" dirty="0">
              <a:latin typeface="Montserrat-Bold"/>
            </a:endParaRPr>
          </a:p>
        </p:txBody>
      </p:sp>
      <p:pic>
        <p:nvPicPr>
          <p:cNvPr id="6" name="image52.png">
            <a:extLst>
              <a:ext uri="{FF2B5EF4-FFF2-40B4-BE49-F238E27FC236}">
                <a16:creationId xmlns:a16="http://schemas.microsoft.com/office/drawing/2014/main" id="{D04A330D-6454-4107-BA91-197070B5E47F}"/>
              </a:ext>
            </a:extLst>
          </p:cNvPr>
          <p:cNvPicPr/>
          <p:nvPr/>
        </p:nvPicPr>
        <p:blipFill>
          <a:blip r:embed="rId2"/>
          <a:srcRect/>
          <a:stretch>
            <a:fillRect/>
          </a:stretch>
        </p:blipFill>
        <p:spPr>
          <a:xfrm>
            <a:off x="2115599" y="2676088"/>
            <a:ext cx="5730875" cy="1371600"/>
          </a:xfrm>
          <a:prstGeom prst="rect">
            <a:avLst/>
          </a:prstGeom>
          <a:ln/>
        </p:spPr>
      </p:pic>
      <p:pic>
        <p:nvPicPr>
          <p:cNvPr id="7" name="Рисунок 6">
            <a:extLst>
              <a:ext uri="{FF2B5EF4-FFF2-40B4-BE49-F238E27FC236}">
                <a16:creationId xmlns:a16="http://schemas.microsoft.com/office/drawing/2014/main" id="{748952AF-D702-44DA-B3AD-F68D24BDC979}"/>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0DB40F69-D340-4A13-9F22-F8E981BBD169}"/>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89FBF538-7A42-4E62-AA77-CF4583A81A30}"/>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9027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60616-B152-470A-9C8E-AAC2779A40B0}"/>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НЕЦЕЛЕВЫЕ ПЛОЩАДКИ</a:t>
            </a:r>
            <a:r>
              <a:rPr lang="ru-RU" sz="2800" dirty="0"/>
              <a:t> </a:t>
            </a:r>
          </a:p>
        </p:txBody>
      </p:sp>
      <p:pic>
        <p:nvPicPr>
          <p:cNvPr id="10" name="Рисунок 9">
            <a:extLst>
              <a:ext uri="{FF2B5EF4-FFF2-40B4-BE49-F238E27FC236}">
                <a16:creationId xmlns:a16="http://schemas.microsoft.com/office/drawing/2014/main" id="{34D8993D-8BC8-47FF-A150-D9424FF42ABA}"/>
              </a:ext>
            </a:extLst>
          </p:cNvPr>
          <p:cNvPicPr>
            <a:picLocks noChangeAspect="1"/>
          </p:cNvPicPr>
          <p:nvPr/>
        </p:nvPicPr>
        <p:blipFill>
          <a:blip r:embed="rId2"/>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27E8924-1D15-4E51-8019-833A753F61C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7BF1FB24-385C-4F12-A4DD-0ABEF63382E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Рисунок 5">
            <a:extLst>
              <a:ext uri="{FF2B5EF4-FFF2-40B4-BE49-F238E27FC236}">
                <a16:creationId xmlns:a16="http://schemas.microsoft.com/office/drawing/2014/main" id="{9B5EBE81-AA06-467B-BE7F-00759443E6FF}"/>
              </a:ext>
            </a:extLst>
          </p:cNvPr>
          <p:cNvPicPr>
            <a:picLocks noChangeAspect="1"/>
          </p:cNvPicPr>
          <p:nvPr/>
        </p:nvPicPr>
        <p:blipFill>
          <a:blip r:embed="rId4"/>
          <a:stretch>
            <a:fillRect/>
          </a:stretch>
        </p:blipFill>
        <p:spPr>
          <a:xfrm>
            <a:off x="2493737" y="2762637"/>
            <a:ext cx="5490672" cy="2260463"/>
          </a:xfrm>
          <a:prstGeom prst="rect">
            <a:avLst/>
          </a:prstGeom>
        </p:spPr>
      </p:pic>
      <p:sp>
        <p:nvSpPr>
          <p:cNvPr id="18" name="TextBox 17">
            <a:extLst>
              <a:ext uri="{FF2B5EF4-FFF2-40B4-BE49-F238E27FC236}">
                <a16:creationId xmlns:a16="http://schemas.microsoft.com/office/drawing/2014/main" id="{F255B43A-11C4-4112-8583-158E8806E2AF}"/>
              </a:ext>
            </a:extLst>
          </p:cNvPr>
          <p:cNvSpPr txBox="1"/>
          <p:nvPr/>
        </p:nvSpPr>
        <p:spPr>
          <a:xfrm>
            <a:off x="468000" y="1350620"/>
            <a:ext cx="9709670" cy="1103764"/>
          </a:xfrm>
          <a:prstGeom prst="rect">
            <a:avLst/>
          </a:prstGeom>
          <a:noFill/>
        </p:spPr>
        <p:txBody>
          <a:bodyPr wrap="square">
            <a:spAutoFit/>
          </a:bodyPr>
          <a:lstStyle/>
          <a:p>
            <a:pPr algn="just">
              <a:lnSpc>
                <a:spcPct val="107000"/>
              </a:lnSpc>
              <a:spcAft>
                <a:spcPts val="800"/>
              </a:spcAft>
            </a:pPr>
            <a:r>
              <a:rPr lang="ru-RU" sz="1400" dirty="0">
                <a:effectLst/>
                <a:latin typeface="Montserrat-Bold"/>
                <a:ea typeface="Calibri" panose="020F0502020204030204" pitchFamily="34" charset="0"/>
                <a:cs typeface="Times New Roman" panose="02020603050405020304" pitchFamily="18" charset="0"/>
              </a:rPr>
              <a:t>В параметрах рекламной кампании не исключены показы на неэффективных площадках рекламной сети. </a:t>
            </a:r>
          </a:p>
          <a:p>
            <a:pPr algn="just">
              <a:lnSpc>
                <a:spcPct val="107000"/>
              </a:lnSpc>
              <a:spcAft>
                <a:spcPts val="800"/>
              </a:spcAft>
            </a:pPr>
            <a:r>
              <a:rPr lang="ru-RU" sz="1400" dirty="0">
                <a:effectLst/>
                <a:latin typeface="Montserrat-Bold"/>
                <a:ea typeface="Calibri" panose="020F0502020204030204" pitchFamily="34" charset="0"/>
                <a:cs typeface="Times New Roman" panose="02020603050405020304" pitchFamily="18" charset="0"/>
              </a:rPr>
              <a:t>Рекомендуем провести анализ показов на площадках и добавить неэффективные в список запрещенных.</a:t>
            </a:r>
          </a:p>
        </p:txBody>
      </p:sp>
      <p:sp>
        <p:nvSpPr>
          <p:cNvPr id="20" name="TextBox 19">
            <a:extLst>
              <a:ext uri="{FF2B5EF4-FFF2-40B4-BE49-F238E27FC236}">
                <a16:creationId xmlns:a16="http://schemas.microsoft.com/office/drawing/2014/main" id="{06EFBD65-D324-46D7-8D4C-A75B42CAC653}"/>
              </a:ext>
            </a:extLst>
          </p:cNvPr>
          <p:cNvSpPr txBox="1"/>
          <p:nvPr/>
        </p:nvSpPr>
        <p:spPr>
          <a:xfrm>
            <a:off x="468000" y="5331353"/>
            <a:ext cx="9709670" cy="540148"/>
          </a:xfrm>
          <a:prstGeom prst="rect">
            <a:avLst/>
          </a:prstGeom>
          <a:noFill/>
        </p:spPr>
        <p:txBody>
          <a:bodyPr wrap="square">
            <a:spAutoFit/>
          </a:bodyPr>
          <a:lstStyle/>
          <a:p>
            <a:pPr algn="just">
              <a:lnSpc>
                <a:spcPct val="107000"/>
              </a:lnSpc>
              <a:spcAft>
                <a:spcPts val="800"/>
              </a:spcAft>
            </a:pPr>
            <a:r>
              <a:rPr lang="ru-RU" sz="1400" dirty="0">
                <a:effectLst/>
                <a:latin typeface="Montserrat-Bold"/>
                <a:ea typeface="Calibri" panose="020F0502020204030204" pitchFamily="34" charset="0"/>
                <a:cs typeface="Times New Roman" panose="02020603050405020304" pitchFamily="18" charset="0"/>
              </a:rPr>
              <a:t>Что будет: вы сможете сократить долю нецелевого трафика на ваш сайт и увеличить бюджет на наиболее конверсионные объявления.</a:t>
            </a:r>
          </a:p>
        </p:txBody>
      </p:sp>
    </p:spTree>
    <p:extLst>
      <p:ext uri="{BB962C8B-B14F-4D97-AF65-F5344CB8AC3E}">
        <p14:creationId xmlns:p14="http://schemas.microsoft.com/office/powerpoint/2010/main" val="2952509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A23820-E32B-4C25-98BE-74C5E1DB4D19}"/>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КАРТОЧКА ОРГАНИЗАЦИИ</a:t>
            </a:r>
            <a:r>
              <a:rPr lang="ru-RU" sz="2800" dirty="0"/>
              <a:t> </a:t>
            </a:r>
          </a:p>
        </p:txBody>
      </p:sp>
      <p:sp>
        <p:nvSpPr>
          <p:cNvPr id="2" name="TextBox 1">
            <a:extLst>
              <a:ext uri="{FF2B5EF4-FFF2-40B4-BE49-F238E27FC236}">
                <a16:creationId xmlns:a16="http://schemas.microsoft.com/office/drawing/2014/main" id="{137EC987-C684-4584-AAC8-685CD723D858}"/>
              </a:ext>
            </a:extLst>
          </p:cNvPr>
          <p:cNvSpPr txBox="1"/>
          <p:nvPr/>
        </p:nvSpPr>
        <p:spPr>
          <a:xfrm>
            <a:off x="467236" y="1214212"/>
            <a:ext cx="10328706" cy="2031325"/>
          </a:xfrm>
          <a:prstGeom prst="rect">
            <a:avLst/>
          </a:prstGeom>
          <a:noFill/>
        </p:spPr>
        <p:txBody>
          <a:bodyPr wrap="square" rtlCol="0">
            <a:spAutoFit/>
          </a:bodyPr>
          <a:lstStyle/>
          <a:p>
            <a:pPr algn="just"/>
            <a:r>
              <a:rPr lang="ru-RU" sz="1400" b="0" i="0" dirty="0">
                <a:effectLst/>
                <a:latin typeface="Montserrat-Bold"/>
              </a:rPr>
              <a:t>Карточка организации в объявлении — удобная и визуально красивая альтернатива визитке. Все данные об организации на карточке систематизированы, и пользователь легко может найти нужную ему информацию о компании, позвонить или построить маршрут по клику на карте, а также посмотреть фотографии и отзывы. И ещё один плюс: если ваша организация уже есть в Справочнике, то подтянуть всю информацию о ней в Директ можно в пару кликов, и заполнять визитку уже не нужно.</a:t>
            </a:r>
          </a:p>
          <a:p>
            <a:pPr algn="just"/>
            <a:r>
              <a:rPr lang="ru-RU" sz="1400" b="0" i="0" dirty="0">
                <a:effectLst/>
                <a:latin typeface="Montserrat-Bold"/>
              </a:rPr>
              <a:t>Объявления с карточкой организации могут показываться</a:t>
            </a:r>
            <a:r>
              <a:rPr lang="ru-RU" sz="1400" b="1" i="0" dirty="0">
                <a:effectLst/>
                <a:latin typeface="Montserrat-Bold"/>
              </a:rPr>
              <a:t> </a:t>
            </a:r>
            <a:r>
              <a:rPr lang="ru-RU" sz="1400" b="0" i="0" dirty="0">
                <a:effectLst/>
                <a:latin typeface="Montserrat-Bold"/>
              </a:rPr>
              <a:t>вместо визитки на поиске Яндекса и Яндекс.Картах. </a:t>
            </a:r>
          </a:p>
          <a:p>
            <a:pPr algn="l"/>
            <a:endParaRPr lang="ru-RU" sz="1400" dirty="0">
              <a:latin typeface="Montserrat-Bold"/>
            </a:endParaRPr>
          </a:p>
          <a:p>
            <a:pPr algn="l"/>
            <a:r>
              <a:rPr lang="ru-RU" sz="1400" b="0" i="0" dirty="0">
                <a:effectLst/>
                <a:latin typeface="Montserrat-Bold"/>
              </a:rPr>
              <a:t>Вот так выглядит </a:t>
            </a:r>
            <a:r>
              <a:rPr lang="ru-RU" sz="1400" b="1" i="0" dirty="0">
                <a:effectLst/>
                <a:latin typeface="Montserrat-Bold"/>
              </a:rPr>
              <a:t>визитка</a:t>
            </a:r>
            <a:r>
              <a:rPr lang="ru-RU" sz="1400" b="0" i="0" dirty="0">
                <a:effectLst/>
                <a:latin typeface="Montserrat-Bold"/>
              </a:rPr>
              <a:t> одного из клиентов:</a:t>
            </a:r>
          </a:p>
        </p:txBody>
      </p:sp>
      <p:sp>
        <p:nvSpPr>
          <p:cNvPr id="3" name="TextBox 2">
            <a:extLst>
              <a:ext uri="{FF2B5EF4-FFF2-40B4-BE49-F238E27FC236}">
                <a16:creationId xmlns:a16="http://schemas.microsoft.com/office/drawing/2014/main" id="{E79BA9EC-B272-4F03-B321-BB8DC91FE118}"/>
              </a:ext>
            </a:extLst>
          </p:cNvPr>
          <p:cNvSpPr txBox="1"/>
          <p:nvPr/>
        </p:nvSpPr>
        <p:spPr>
          <a:xfrm>
            <a:off x="5486401" y="2937760"/>
            <a:ext cx="5656272" cy="307777"/>
          </a:xfrm>
          <a:prstGeom prst="rect">
            <a:avLst/>
          </a:prstGeom>
          <a:noFill/>
        </p:spPr>
        <p:txBody>
          <a:bodyPr wrap="square" rtlCol="0">
            <a:spAutoFit/>
          </a:bodyPr>
          <a:lstStyle/>
          <a:p>
            <a:r>
              <a:rPr lang="ru-RU" sz="1400" b="0" i="0" dirty="0">
                <a:effectLst/>
                <a:latin typeface="Montserrat-Bold"/>
              </a:rPr>
              <a:t>А так выглядит </a:t>
            </a:r>
            <a:r>
              <a:rPr lang="ru-RU" sz="1400" b="1" i="0" dirty="0">
                <a:effectLst/>
                <a:latin typeface="Montserrat-Bold"/>
              </a:rPr>
              <a:t>карточка организации</a:t>
            </a:r>
            <a:r>
              <a:rPr lang="ru-RU" sz="1400" b="0" i="0" dirty="0">
                <a:effectLst/>
                <a:latin typeface="Montserrat-Bold"/>
              </a:rPr>
              <a:t> в объявлении:</a:t>
            </a:r>
            <a:endParaRPr lang="ru-RU" sz="1400" dirty="0">
              <a:latin typeface="Montserrat-Bold"/>
            </a:endParaRPr>
          </a:p>
        </p:txBody>
      </p:sp>
      <p:sp>
        <p:nvSpPr>
          <p:cNvPr id="4" name="TextBox 3">
            <a:extLst>
              <a:ext uri="{FF2B5EF4-FFF2-40B4-BE49-F238E27FC236}">
                <a16:creationId xmlns:a16="http://schemas.microsoft.com/office/drawing/2014/main" id="{593054E2-C39E-4142-84A4-163DEB5D71AD}"/>
              </a:ext>
            </a:extLst>
          </p:cNvPr>
          <p:cNvSpPr txBox="1"/>
          <p:nvPr/>
        </p:nvSpPr>
        <p:spPr>
          <a:xfrm>
            <a:off x="522093" y="5262458"/>
            <a:ext cx="5019165" cy="1169551"/>
          </a:xfrm>
          <a:prstGeom prst="rect">
            <a:avLst/>
          </a:prstGeom>
          <a:noFill/>
        </p:spPr>
        <p:txBody>
          <a:bodyPr wrap="square" rtlCol="0">
            <a:spAutoFit/>
          </a:bodyPr>
          <a:lstStyle/>
          <a:p>
            <a:pPr algn="just"/>
            <a:r>
              <a:rPr lang="ru-RU" sz="1400" b="1" i="0" dirty="0">
                <a:effectLst/>
                <a:latin typeface="Montserrat-Bold"/>
              </a:rPr>
              <a:t>Таким образом, по сравнению с визиткой карточка организации может быть значительно информативнее, что особенно полезно, если у вас нет сайта и из объявления вы ведёте на неё.</a:t>
            </a:r>
            <a:endParaRPr lang="ru-RU" sz="1400" b="1" dirty="0">
              <a:latin typeface="Montserrat-Bold"/>
            </a:endParaRPr>
          </a:p>
        </p:txBody>
      </p:sp>
      <p:pic>
        <p:nvPicPr>
          <p:cNvPr id="9" name="Рисунок 8">
            <a:extLst>
              <a:ext uri="{FF2B5EF4-FFF2-40B4-BE49-F238E27FC236}">
                <a16:creationId xmlns:a16="http://schemas.microsoft.com/office/drawing/2014/main" id="{25828C65-E6B6-49A4-A97C-E6D1019AC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318" y="3428999"/>
            <a:ext cx="4283680" cy="3143242"/>
          </a:xfrm>
          <a:prstGeom prst="rect">
            <a:avLst/>
          </a:prstGeom>
        </p:spPr>
      </p:pic>
      <p:pic>
        <p:nvPicPr>
          <p:cNvPr id="12" name="Рисунок 11">
            <a:extLst>
              <a:ext uri="{FF2B5EF4-FFF2-40B4-BE49-F238E27FC236}">
                <a16:creationId xmlns:a16="http://schemas.microsoft.com/office/drawing/2014/main" id="{B87F020A-1530-4DDB-9197-7BAB78E67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92" y="3428999"/>
            <a:ext cx="4393053" cy="1649997"/>
          </a:xfrm>
          <a:prstGeom prst="rect">
            <a:avLst/>
          </a:prstGeom>
        </p:spPr>
      </p:pic>
      <p:pic>
        <p:nvPicPr>
          <p:cNvPr id="11" name="Рисунок 10">
            <a:extLst>
              <a:ext uri="{FF2B5EF4-FFF2-40B4-BE49-F238E27FC236}">
                <a16:creationId xmlns:a16="http://schemas.microsoft.com/office/drawing/2014/main" id="{18F7E0BF-A3CD-4E15-AD4B-AC4583ADB110}"/>
              </a:ext>
            </a:extLst>
          </p:cNvPr>
          <p:cNvPicPr>
            <a:picLocks noChangeAspect="1"/>
          </p:cNvPicPr>
          <p:nvPr/>
        </p:nvPicPr>
        <p:blipFill>
          <a:blip r:embed="rId4"/>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70A93B06-B553-4C3C-B4A4-732EB3F78320}"/>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A1B55CD3-2BF6-4445-921E-F36B036EDD8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6079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0F233C-8C97-4161-947A-1F5644480DC9}"/>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КЛЮЧЕВЫЕ ЦЕЛИ В ЯНДЕК.ДИРЕКТ</a:t>
            </a:r>
            <a:endParaRPr lang="ru-RU" sz="2800" dirty="0"/>
          </a:p>
        </p:txBody>
      </p:sp>
      <p:sp>
        <p:nvSpPr>
          <p:cNvPr id="2" name="TextBox 1">
            <a:extLst>
              <a:ext uri="{FF2B5EF4-FFF2-40B4-BE49-F238E27FC236}">
                <a16:creationId xmlns:a16="http://schemas.microsoft.com/office/drawing/2014/main" id="{F744A5F9-4081-498E-AFCD-BA3ED97D4B0A}"/>
              </a:ext>
            </a:extLst>
          </p:cNvPr>
          <p:cNvSpPr txBox="1"/>
          <p:nvPr/>
        </p:nvSpPr>
        <p:spPr>
          <a:xfrm>
            <a:off x="424609" y="1615027"/>
            <a:ext cx="9756846" cy="954107"/>
          </a:xfrm>
          <a:prstGeom prst="rect">
            <a:avLst/>
          </a:prstGeom>
          <a:noFill/>
        </p:spPr>
        <p:txBody>
          <a:bodyPr wrap="square" rtlCol="0">
            <a:spAutoFit/>
          </a:bodyPr>
          <a:lstStyle/>
          <a:p>
            <a:pPr algn="just"/>
            <a:r>
              <a:rPr lang="ru-RU" sz="1400" b="1" i="0" dirty="0">
                <a:effectLst/>
                <a:latin typeface="Montserrat-Bold"/>
              </a:rPr>
              <a:t>Ключевые цели</a:t>
            </a:r>
            <a:r>
              <a:rPr lang="ru-RU" sz="1400" b="0" i="0" dirty="0">
                <a:effectLst/>
                <a:latin typeface="Montserrat-Bold"/>
              </a:rPr>
              <a:t> – это наиболее важные для бизнеса </a:t>
            </a:r>
            <a:r>
              <a:rPr lang="ru-RU" sz="1400" b="1" i="0" dirty="0">
                <a:effectLst/>
                <a:latin typeface="Montserrat-Bold"/>
              </a:rPr>
              <a:t>цели</a:t>
            </a:r>
            <a:r>
              <a:rPr lang="ru-RU" sz="1400" b="0" i="0" dirty="0">
                <a:effectLst/>
                <a:latin typeface="Montserrat-Bold"/>
              </a:rPr>
              <a:t> на сайте. В интерфейсе </a:t>
            </a:r>
            <a:r>
              <a:rPr lang="ru-RU" sz="1400" b="1" i="0" dirty="0">
                <a:effectLst/>
                <a:latin typeface="Montserrat-Bold"/>
              </a:rPr>
              <a:t>Директа</a:t>
            </a:r>
            <a:r>
              <a:rPr lang="ru-RU" sz="1400" b="0" i="0" dirty="0">
                <a:effectLst/>
                <a:latin typeface="Montserrat-Bold"/>
              </a:rPr>
              <a:t> им можно назначить ценность, и в дальнейшем алгоритмы Яндекса будут оптимизировать показы в соответствии с этими </a:t>
            </a:r>
            <a:r>
              <a:rPr lang="ru-RU" sz="1400" b="1" i="0" dirty="0">
                <a:effectLst/>
                <a:latin typeface="Montserrat-Bold"/>
              </a:rPr>
              <a:t>целями</a:t>
            </a:r>
            <a:r>
              <a:rPr lang="ru-RU" sz="1400" b="0" i="0" dirty="0">
                <a:effectLst/>
                <a:latin typeface="Montserrat-Bold"/>
              </a:rPr>
              <a:t>. Чаще всего ключевая </a:t>
            </a:r>
            <a:r>
              <a:rPr lang="ru-RU" sz="1400" b="1" i="0" dirty="0">
                <a:effectLst/>
                <a:latin typeface="Montserrat-Bold"/>
              </a:rPr>
              <a:t>цель</a:t>
            </a:r>
            <a:r>
              <a:rPr lang="ru-RU" sz="1400" b="0" i="0" dirty="0">
                <a:effectLst/>
                <a:latin typeface="Montserrat-Bold"/>
              </a:rPr>
              <a:t> для интернет-магазина – это оформление заказа.</a:t>
            </a:r>
            <a:endParaRPr lang="ru-RU" sz="1400" dirty="0">
              <a:latin typeface="Montserrat-Bold"/>
            </a:endParaRPr>
          </a:p>
        </p:txBody>
      </p:sp>
      <p:sp>
        <p:nvSpPr>
          <p:cNvPr id="3" name="TextBox 2">
            <a:extLst>
              <a:ext uri="{FF2B5EF4-FFF2-40B4-BE49-F238E27FC236}">
                <a16:creationId xmlns:a16="http://schemas.microsoft.com/office/drawing/2014/main" id="{4FA1FA23-8F92-4D24-A23A-334C8A512B93}"/>
              </a:ext>
            </a:extLst>
          </p:cNvPr>
          <p:cNvSpPr txBox="1"/>
          <p:nvPr/>
        </p:nvSpPr>
        <p:spPr>
          <a:xfrm>
            <a:off x="468000" y="5162668"/>
            <a:ext cx="10012339" cy="954107"/>
          </a:xfrm>
          <a:prstGeom prst="rect">
            <a:avLst/>
          </a:prstGeom>
          <a:noFill/>
        </p:spPr>
        <p:txBody>
          <a:bodyPr wrap="square" rtlCol="0">
            <a:spAutoFit/>
          </a:bodyPr>
          <a:lstStyle/>
          <a:p>
            <a:pPr algn="just"/>
            <a:r>
              <a:rPr lang="ru-RU" sz="1400" b="1" i="0" dirty="0">
                <a:effectLst/>
                <a:latin typeface="Montserrat-Bold"/>
              </a:rPr>
              <a:t>Важные уточнения: </a:t>
            </a:r>
            <a:r>
              <a:rPr lang="ru-RU" sz="1400" b="0" i="0" dirty="0">
                <a:effectLst/>
                <a:latin typeface="Montserrat-Bold"/>
              </a:rPr>
              <a:t>Ценность цели для разных категорий товаров будет разной;</a:t>
            </a:r>
          </a:p>
          <a:p>
            <a:pPr algn="just"/>
            <a:r>
              <a:rPr lang="ru-RU" sz="1400" b="0" i="0" dirty="0">
                <a:effectLst/>
                <a:latin typeface="Montserrat-Bold"/>
              </a:rPr>
              <a:t>Если у вас много однотипных товаров с разной маржинальностью, то для расчета ценности цели можно выбрать один из вариантов маржи: средняя, максимальная и минимальная. Яндекс не дает здесь универсальных рекомендаций.</a:t>
            </a:r>
          </a:p>
        </p:txBody>
      </p:sp>
      <p:pic>
        <p:nvPicPr>
          <p:cNvPr id="6" name="Рисунок 5">
            <a:extLst>
              <a:ext uri="{FF2B5EF4-FFF2-40B4-BE49-F238E27FC236}">
                <a16:creationId xmlns:a16="http://schemas.microsoft.com/office/drawing/2014/main" id="{EB7313BC-22F0-4284-B54B-76329F71E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630" y="2468515"/>
            <a:ext cx="4994870" cy="2317719"/>
          </a:xfrm>
          <a:prstGeom prst="rect">
            <a:avLst/>
          </a:prstGeom>
        </p:spPr>
      </p:pic>
      <p:pic>
        <p:nvPicPr>
          <p:cNvPr id="7" name="Рисунок 6">
            <a:extLst>
              <a:ext uri="{FF2B5EF4-FFF2-40B4-BE49-F238E27FC236}">
                <a16:creationId xmlns:a16="http://schemas.microsoft.com/office/drawing/2014/main" id="{8C0C2F27-34FE-4429-A5C8-0FDE42B03CFD}"/>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06D8F3C6-F71E-4E08-9B31-0DF72826E53A}"/>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5D3BA389-8FA9-406A-8068-2D64A317B033}"/>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00676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0F233C-8C97-4161-947A-1F5644480DC9}"/>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ПРОМОАКЦИЯ</a:t>
            </a:r>
            <a:endParaRPr lang="ru-RU" sz="2800" dirty="0"/>
          </a:p>
        </p:txBody>
      </p:sp>
      <p:sp>
        <p:nvSpPr>
          <p:cNvPr id="2" name="TextBox 1">
            <a:extLst>
              <a:ext uri="{FF2B5EF4-FFF2-40B4-BE49-F238E27FC236}">
                <a16:creationId xmlns:a16="http://schemas.microsoft.com/office/drawing/2014/main" id="{F744A5F9-4081-498E-AFCD-BA3ED97D4B0A}"/>
              </a:ext>
            </a:extLst>
          </p:cNvPr>
          <p:cNvSpPr txBox="1"/>
          <p:nvPr/>
        </p:nvSpPr>
        <p:spPr>
          <a:xfrm>
            <a:off x="382665" y="1370870"/>
            <a:ext cx="9756846" cy="1169551"/>
          </a:xfrm>
          <a:prstGeom prst="rect">
            <a:avLst/>
          </a:prstGeom>
          <a:noFill/>
        </p:spPr>
        <p:txBody>
          <a:bodyPr wrap="square" rtlCol="0">
            <a:spAutoFit/>
          </a:bodyPr>
          <a:lstStyle/>
          <a:p>
            <a:pPr algn="just"/>
            <a:r>
              <a:rPr lang="ru-RU" sz="1400" i="0" dirty="0">
                <a:effectLst/>
                <a:latin typeface="Montserrat-Bold"/>
              </a:rPr>
              <a:t>Промоакция — новое дополнение для объявлений на Поиске, которое содержит краткое описание акции и выделяется специальной меткой. По данным Яндек</a:t>
            </a:r>
            <a:r>
              <a:rPr lang="ru-RU" sz="1400" dirty="0">
                <a:latin typeface="Montserrat-Bold"/>
              </a:rPr>
              <a:t>с</a:t>
            </a:r>
            <a:r>
              <a:rPr lang="ru-RU" sz="1400" i="0" dirty="0">
                <a:effectLst/>
                <a:latin typeface="Montserrat-Bold"/>
              </a:rPr>
              <a:t>, это заметно повышает привлекательность всего объявления: в ходе экспериментов CTR объявлений с акциями был выше на 30%, чем без них, что способствовало росту конверсий в целом и снижению стоимости целевого действия (CPA). </a:t>
            </a:r>
            <a:endParaRPr lang="ru-RU" sz="1400" dirty="0">
              <a:latin typeface="Montserrat-Bold"/>
            </a:endParaRPr>
          </a:p>
        </p:txBody>
      </p:sp>
      <p:sp>
        <p:nvSpPr>
          <p:cNvPr id="3" name="TextBox 2">
            <a:extLst>
              <a:ext uri="{FF2B5EF4-FFF2-40B4-BE49-F238E27FC236}">
                <a16:creationId xmlns:a16="http://schemas.microsoft.com/office/drawing/2014/main" id="{4FA1FA23-8F92-4D24-A23A-334C8A512B93}"/>
              </a:ext>
            </a:extLst>
          </p:cNvPr>
          <p:cNvSpPr txBox="1"/>
          <p:nvPr/>
        </p:nvSpPr>
        <p:spPr>
          <a:xfrm>
            <a:off x="468000" y="5162668"/>
            <a:ext cx="9671511" cy="738664"/>
          </a:xfrm>
          <a:prstGeom prst="rect">
            <a:avLst/>
          </a:prstGeom>
          <a:noFill/>
        </p:spPr>
        <p:txBody>
          <a:bodyPr wrap="square" rtlCol="0">
            <a:spAutoFit/>
          </a:bodyPr>
          <a:lstStyle/>
          <a:p>
            <a:pPr algn="just"/>
            <a:r>
              <a:rPr lang="ru-RU" sz="1400" i="0" dirty="0">
                <a:effectLst/>
                <a:latin typeface="Montserrat-Bold"/>
              </a:rPr>
              <a:t>Дополнение с промоакцией добавляется к объявлению, если оно показывается на первом месте, как на десктопах, так и на мобильных устройствах. Такой вариант отображения показал наибольшую эффективность для рекламодателей и вызвал лучший отклик у пользователей. </a:t>
            </a:r>
          </a:p>
        </p:txBody>
      </p:sp>
      <p:pic>
        <p:nvPicPr>
          <p:cNvPr id="7" name="Рисунок 6">
            <a:extLst>
              <a:ext uri="{FF2B5EF4-FFF2-40B4-BE49-F238E27FC236}">
                <a16:creationId xmlns:a16="http://schemas.microsoft.com/office/drawing/2014/main" id="{8C0C2F27-34FE-4429-A5C8-0FDE42B03CFD}"/>
              </a:ext>
            </a:extLst>
          </p:cNvPr>
          <p:cNvPicPr>
            <a:picLocks noChangeAspect="1"/>
          </p:cNvPicPr>
          <p:nvPr/>
        </p:nvPicPr>
        <p:blipFill>
          <a:blip r:embed="rId2"/>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06D8F3C6-F71E-4E08-9B31-0DF72826E53A}"/>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5D3BA389-8FA9-406A-8068-2D64A317B033}"/>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9" name="Рисунок 8">
            <a:extLst>
              <a:ext uri="{FF2B5EF4-FFF2-40B4-BE49-F238E27FC236}">
                <a16:creationId xmlns:a16="http://schemas.microsoft.com/office/drawing/2014/main" id="{79B04EFC-01CB-4986-9ABE-428A48F00670}"/>
              </a:ext>
            </a:extLst>
          </p:cNvPr>
          <p:cNvPicPr>
            <a:picLocks noChangeAspect="1"/>
          </p:cNvPicPr>
          <p:nvPr/>
        </p:nvPicPr>
        <p:blipFill>
          <a:blip r:embed="rId4"/>
          <a:stretch>
            <a:fillRect/>
          </a:stretch>
        </p:blipFill>
        <p:spPr>
          <a:xfrm>
            <a:off x="1663577" y="2860134"/>
            <a:ext cx="7828571" cy="2419048"/>
          </a:xfrm>
          <a:prstGeom prst="rect">
            <a:avLst/>
          </a:prstGeom>
        </p:spPr>
      </p:pic>
    </p:spTree>
    <p:extLst>
      <p:ext uri="{BB962C8B-B14F-4D97-AF65-F5344CB8AC3E}">
        <p14:creationId xmlns:p14="http://schemas.microsoft.com/office/powerpoint/2010/main" val="2723553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972F13-7A29-48AF-963B-1D91ACD56A99}"/>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КОРРЕКТИРОВКИ СТАВОК</a:t>
            </a:r>
            <a:r>
              <a:rPr lang="ru-RU" sz="2800" dirty="0"/>
              <a:t> </a:t>
            </a:r>
          </a:p>
        </p:txBody>
      </p:sp>
      <p:sp>
        <p:nvSpPr>
          <p:cNvPr id="2" name="TextBox 1">
            <a:extLst>
              <a:ext uri="{FF2B5EF4-FFF2-40B4-BE49-F238E27FC236}">
                <a16:creationId xmlns:a16="http://schemas.microsoft.com/office/drawing/2014/main" id="{C468A665-9831-47C8-BB7C-AACDB9D26E32}"/>
              </a:ext>
            </a:extLst>
          </p:cNvPr>
          <p:cNvSpPr txBox="1"/>
          <p:nvPr/>
        </p:nvSpPr>
        <p:spPr>
          <a:xfrm>
            <a:off x="411718" y="1726885"/>
            <a:ext cx="4538312" cy="738664"/>
          </a:xfrm>
          <a:prstGeom prst="rect">
            <a:avLst/>
          </a:prstGeom>
          <a:noFill/>
        </p:spPr>
        <p:txBody>
          <a:bodyPr wrap="square" rtlCol="0">
            <a:spAutoFit/>
          </a:bodyPr>
          <a:lstStyle/>
          <a:p>
            <a:pPr algn="just"/>
            <a:r>
              <a:rPr lang="ru-RU" sz="1400" dirty="0">
                <a:latin typeface="Montserrat-Bold"/>
              </a:rPr>
              <a:t>Вы можете задать корректировки для определенных условий </a:t>
            </a:r>
            <a:r>
              <a:rPr lang="ru-RU" sz="1400" b="1" dirty="0" err="1">
                <a:latin typeface="Montserrat-Bold"/>
              </a:rPr>
              <a:t>ретаргетинга</a:t>
            </a:r>
            <a:r>
              <a:rPr lang="ru-RU" sz="1400" b="1" dirty="0">
                <a:latin typeface="Montserrat-Bold"/>
              </a:rPr>
              <a:t> и подбора аудитории.</a:t>
            </a:r>
          </a:p>
        </p:txBody>
      </p:sp>
      <p:sp>
        <p:nvSpPr>
          <p:cNvPr id="5" name="TextBox 4">
            <a:extLst>
              <a:ext uri="{FF2B5EF4-FFF2-40B4-BE49-F238E27FC236}">
                <a16:creationId xmlns:a16="http://schemas.microsoft.com/office/drawing/2014/main" id="{E8AAA276-989F-48AB-ACA9-40FFA8B3BD70}"/>
              </a:ext>
            </a:extLst>
          </p:cNvPr>
          <p:cNvSpPr txBox="1"/>
          <p:nvPr/>
        </p:nvSpPr>
        <p:spPr>
          <a:xfrm>
            <a:off x="389733" y="2723901"/>
            <a:ext cx="4538311" cy="1815882"/>
          </a:xfrm>
          <a:prstGeom prst="rect">
            <a:avLst/>
          </a:prstGeom>
          <a:noFill/>
        </p:spPr>
        <p:txBody>
          <a:bodyPr wrap="square" rtlCol="0">
            <a:spAutoFit/>
          </a:bodyPr>
          <a:lstStyle/>
          <a:p>
            <a:pPr algn="just"/>
            <a:r>
              <a:rPr lang="ru-RU" sz="1400" b="0" i="0" dirty="0">
                <a:effectLst/>
                <a:latin typeface="Montserrat-Bold"/>
              </a:rPr>
              <a:t>Если ваша целевая аудитория — пользователи определенного </a:t>
            </a:r>
            <a:r>
              <a:rPr lang="ru-RU" sz="1400" b="1" i="0" dirty="0">
                <a:effectLst/>
                <a:latin typeface="Montserrat-Bold"/>
              </a:rPr>
              <a:t>пола и возраста</a:t>
            </a:r>
            <a:r>
              <a:rPr lang="ru-RU" sz="1400" b="0" i="0" dirty="0">
                <a:effectLst/>
                <a:latin typeface="Montserrat-Bold"/>
              </a:rPr>
              <a:t>, используйте корректировки ставок по этим параметрам. Правильно оценить состав аудитории помогут срезы статистики по полу и возрасту в </a:t>
            </a:r>
            <a:r>
              <a:rPr lang="ru-RU" sz="1400" b="0" i="0" u="none" strike="noStrike" dirty="0">
                <a:effectLst/>
                <a:latin typeface="Montserrat-Bold"/>
              </a:rPr>
              <a:t>Мастере отчетов</a:t>
            </a:r>
            <a:r>
              <a:rPr lang="ru-RU" sz="1400" b="0" i="0" dirty="0">
                <a:effectLst/>
                <a:latin typeface="Montserrat-Bold"/>
              </a:rPr>
              <a:t>, а также </a:t>
            </a:r>
            <a:r>
              <a:rPr lang="ru-RU" sz="1400" b="0" i="0" u="none" strike="noStrike" dirty="0">
                <a:effectLst/>
                <a:latin typeface="Montserrat-Bold"/>
              </a:rPr>
              <a:t>отчеты по демографии</a:t>
            </a:r>
            <a:r>
              <a:rPr lang="ru-RU" sz="1400" b="0" i="0" dirty="0">
                <a:effectLst/>
                <a:latin typeface="Montserrat-Bold"/>
              </a:rPr>
              <a:t> в </a:t>
            </a:r>
            <a:r>
              <a:rPr lang="ru-RU" sz="1400" b="0" i="0" dirty="0" err="1">
                <a:effectLst/>
                <a:latin typeface="Montserrat-Bold"/>
              </a:rPr>
              <a:t>Яндекс.Метрике</a:t>
            </a:r>
            <a:r>
              <a:rPr lang="ru-RU" sz="1400" b="0" i="0" dirty="0">
                <a:effectLst/>
                <a:latin typeface="Montserrat-Bold"/>
              </a:rPr>
              <a:t>.</a:t>
            </a:r>
            <a:endParaRPr lang="ru-RU" sz="1400" dirty="0">
              <a:latin typeface="Montserrat-Bold"/>
            </a:endParaRPr>
          </a:p>
        </p:txBody>
      </p:sp>
      <p:sp>
        <p:nvSpPr>
          <p:cNvPr id="6" name="TextBox 5">
            <a:extLst>
              <a:ext uri="{FF2B5EF4-FFF2-40B4-BE49-F238E27FC236}">
                <a16:creationId xmlns:a16="http://schemas.microsoft.com/office/drawing/2014/main" id="{885A6745-77D5-46BC-BF5B-9C09E4F5A0A4}"/>
              </a:ext>
            </a:extLst>
          </p:cNvPr>
          <p:cNvSpPr txBox="1"/>
          <p:nvPr/>
        </p:nvSpPr>
        <p:spPr>
          <a:xfrm>
            <a:off x="395433" y="4798135"/>
            <a:ext cx="4538311" cy="1384995"/>
          </a:xfrm>
          <a:prstGeom prst="rect">
            <a:avLst/>
          </a:prstGeom>
          <a:noFill/>
        </p:spPr>
        <p:txBody>
          <a:bodyPr wrap="square" rtlCol="0">
            <a:spAutoFit/>
          </a:bodyPr>
          <a:lstStyle/>
          <a:p>
            <a:pPr algn="just"/>
            <a:r>
              <a:rPr lang="ru-RU" sz="1400" b="0" i="0" dirty="0">
                <a:effectLst/>
                <a:latin typeface="Montserrat-Bold"/>
              </a:rPr>
              <a:t>Вариант оформления объявления в результатах поиска определяется с помощью </a:t>
            </a:r>
            <a:r>
              <a:rPr lang="ru-RU" sz="1400" b="0" i="0" u="none" strike="noStrike" dirty="0">
                <a:effectLst/>
                <a:latin typeface="Montserrat-Bold"/>
              </a:rPr>
              <a:t>технологии трафаретов</a:t>
            </a:r>
            <a:r>
              <a:rPr lang="ru-RU" sz="1400" b="0" i="0" dirty="0">
                <a:effectLst/>
                <a:latin typeface="Montserrat-Bold"/>
              </a:rPr>
              <a:t>. Вы можете настроить корректировки ставок для </a:t>
            </a:r>
            <a:r>
              <a:rPr lang="ru-RU" sz="1400" b="1" i="0" dirty="0">
                <a:effectLst/>
                <a:latin typeface="Montserrat-Bold"/>
              </a:rPr>
              <a:t>эксклюзивного размещения </a:t>
            </a:r>
            <a:r>
              <a:rPr lang="ru-RU" sz="1400" b="0" i="0" dirty="0">
                <a:effectLst/>
                <a:latin typeface="Montserrat-Bold"/>
              </a:rPr>
              <a:t>или для размещения рекламы в </a:t>
            </a:r>
            <a:r>
              <a:rPr lang="ru-RU" sz="1400" b="1" i="0" dirty="0" err="1">
                <a:effectLst/>
                <a:latin typeface="Montserrat-Bold"/>
              </a:rPr>
              <a:t>саджесте</a:t>
            </a:r>
            <a:r>
              <a:rPr lang="ru-RU" sz="1400" b="1" i="0" dirty="0">
                <a:effectLst/>
                <a:latin typeface="Montserrat-Bold"/>
              </a:rPr>
              <a:t>.</a:t>
            </a:r>
            <a:endParaRPr lang="ru-RU" sz="1400" dirty="0">
              <a:latin typeface="Montserrat-Bold"/>
            </a:endParaRPr>
          </a:p>
        </p:txBody>
      </p:sp>
      <p:sp>
        <p:nvSpPr>
          <p:cNvPr id="7" name="TextBox 6">
            <a:extLst>
              <a:ext uri="{FF2B5EF4-FFF2-40B4-BE49-F238E27FC236}">
                <a16:creationId xmlns:a16="http://schemas.microsoft.com/office/drawing/2014/main" id="{EA05AC1F-C8CE-4845-A8A2-30554FA9D045}"/>
              </a:ext>
            </a:extLst>
          </p:cNvPr>
          <p:cNvSpPr txBox="1"/>
          <p:nvPr/>
        </p:nvSpPr>
        <p:spPr>
          <a:xfrm>
            <a:off x="5757992" y="3909669"/>
            <a:ext cx="4757608" cy="954107"/>
          </a:xfrm>
          <a:prstGeom prst="rect">
            <a:avLst/>
          </a:prstGeom>
          <a:noFill/>
        </p:spPr>
        <p:txBody>
          <a:bodyPr wrap="square" rtlCol="0">
            <a:spAutoFit/>
          </a:bodyPr>
          <a:lstStyle/>
          <a:p>
            <a:pPr algn="just"/>
            <a:r>
              <a:rPr lang="ru-RU" sz="1400" dirty="0">
                <a:latin typeface="Montserrat-Bold"/>
              </a:rPr>
              <a:t>Корректировка ставок по </a:t>
            </a:r>
            <a:r>
              <a:rPr lang="ru-RU" sz="1400" b="1" dirty="0">
                <a:latin typeface="Montserrat-Bold"/>
              </a:rPr>
              <a:t>региону</a:t>
            </a:r>
            <a:r>
              <a:rPr lang="ru-RU" sz="1400" dirty="0">
                <a:latin typeface="Montserrat-Bold"/>
              </a:rPr>
              <a:t> показа позволяет рекламодателям повысить или понизить ставку при показе объявления пользователям в определенных регионах.</a:t>
            </a:r>
          </a:p>
        </p:txBody>
      </p:sp>
      <p:sp>
        <p:nvSpPr>
          <p:cNvPr id="8" name="TextBox 7">
            <a:extLst>
              <a:ext uri="{FF2B5EF4-FFF2-40B4-BE49-F238E27FC236}">
                <a16:creationId xmlns:a16="http://schemas.microsoft.com/office/drawing/2014/main" id="{D17F8B42-8FF2-4446-BF95-1BEA70A3F5B5}"/>
              </a:ext>
            </a:extLst>
          </p:cNvPr>
          <p:cNvSpPr txBox="1"/>
          <p:nvPr/>
        </p:nvSpPr>
        <p:spPr>
          <a:xfrm>
            <a:off x="5757993" y="5013579"/>
            <a:ext cx="4757608" cy="1169551"/>
          </a:xfrm>
          <a:prstGeom prst="rect">
            <a:avLst/>
          </a:prstGeom>
          <a:noFill/>
        </p:spPr>
        <p:txBody>
          <a:bodyPr wrap="square" rtlCol="0">
            <a:spAutoFit/>
          </a:bodyPr>
          <a:lstStyle/>
          <a:p>
            <a:pPr algn="just"/>
            <a:r>
              <a:rPr lang="ru-RU" sz="1400" dirty="0">
                <a:latin typeface="Montserrat-Bold"/>
              </a:rPr>
              <a:t>Корректировки по </a:t>
            </a:r>
            <a:r>
              <a:rPr lang="ru-RU" sz="1400" b="1" dirty="0">
                <a:latin typeface="Montserrat-Bold"/>
              </a:rPr>
              <a:t>платежеспособности</a:t>
            </a:r>
            <a:r>
              <a:rPr lang="ru-RU" sz="1400" dirty="0">
                <a:latin typeface="Montserrat-Bold"/>
              </a:rPr>
              <a:t> подойдут бизнесам, стоимость товаров или услуг которых превышает среднерыночную. А также компаниям, продающим товары премиум-сегмента.</a:t>
            </a:r>
          </a:p>
        </p:txBody>
      </p:sp>
      <p:pic>
        <p:nvPicPr>
          <p:cNvPr id="11" name="Рисунок 10">
            <a:extLst>
              <a:ext uri="{FF2B5EF4-FFF2-40B4-BE49-F238E27FC236}">
                <a16:creationId xmlns:a16="http://schemas.microsoft.com/office/drawing/2014/main" id="{A1D469FC-C20C-4988-8173-48D1D12D5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384" y="1059633"/>
            <a:ext cx="4476340" cy="2286764"/>
          </a:xfrm>
          <a:prstGeom prst="rect">
            <a:avLst/>
          </a:prstGeom>
          <a:ln>
            <a:no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id="{46202E76-121A-42A2-A2E4-E497AF829ED8}"/>
              </a:ext>
            </a:extLst>
          </p:cNvPr>
          <p:cNvPicPr>
            <a:picLocks noChangeAspect="1"/>
          </p:cNvPicPr>
          <p:nvPr/>
        </p:nvPicPr>
        <p:blipFill>
          <a:blip r:embed="rId3"/>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A9C7B4AB-080E-4ACE-A9DC-332314D79595}"/>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9EAD0672-2454-42B2-B8A7-CA92E22F8844}"/>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53152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972F13-7A29-48AF-963B-1D91ACD56A99}"/>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СЕГМЕНТЫ И АУДИТОРИИ ЯНДЕКСА</a:t>
            </a:r>
            <a:r>
              <a:rPr lang="ru-RU" sz="2800" dirty="0"/>
              <a:t> </a:t>
            </a:r>
          </a:p>
        </p:txBody>
      </p:sp>
      <p:sp>
        <p:nvSpPr>
          <p:cNvPr id="5" name="TextBox 4">
            <a:extLst>
              <a:ext uri="{FF2B5EF4-FFF2-40B4-BE49-F238E27FC236}">
                <a16:creationId xmlns:a16="http://schemas.microsoft.com/office/drawing/2014/main" id="{B4390BA4-0986-4C1B-88AE-AA4ACA1FA22A}"/>
              </a:ext>
            </a:extLst>
          </p:cNvPr>
          <p:cNvSpPr txBox="1"/>
          <p:nvPr/>
        </p:nvSpPr>
        <p:spPr>
          <a:xfrm>
            <a:off x="361570" y="1565408"/>
            <a:ext cx="7291560" cy="738664"/>
          </a:xfrm>
          <a:prstGeom prst="rect">
            <a:avLst/>
          </a:prstGeom>
          <a:noFill/>
        </p:spPr>
        <p:txBody>
          <a:bodyPr wrap="square">
            <a:spAutoFit/>
          </a:bodyPr>
          <a:lstStyle/>
          <a:p>
            <a:pPr algn="just"/>
            <a:r>
              <a:rPr lang="ru-RU" sz="1400" dirty="0">
                <a:latin typeface="Montserrat-Bold"/>
              </a:rPr>
              <a:t>Сегменты </a:t>
            </a:r>
            <a:r>
              <a:rPr lang="ru-RU" sz="1400" dirty="0" err="1">
                <a:latin typeface="Montserrat-Bold"/>
              </a:rPr>
              <a:t>Яндекс.Метрики</a:t>
            </a:r>
            <a:r>
              <a:rPr lang="ru-RU" sz="1400" dirty="0">
                <a:latin typeface="Montserrat-Bold"/>
              </a:rPr>
              <a:t> и аудитории </a:t>
            </a:r>
            <a:r>
              <a:rPr lang="ru-RU" sz="1400" dirty="0" err="1">
                <a:latin typeface="Montserrat-Bold"/>
              </a:rPr>
              <a:t>Яндекс.Аудитории</a:t>
            </a:r>
            <a:r>
              <a:rPr lang="ru-RU" sz="1400" dirty="0">
                <a:latin typeface="Montserrat-Bold"/>
              </a:rPr>
              <a:t> позволят вам использовать собственные данные о </a:t>
            </a:r>
            <a:r>
              <a:rPr lang="ru-RU" sz="1400" b="1" dirty="0">
                <a:latin typeface="Montserrat-Bold"/>
              </a:rPr>
              <a:t>целевой аудитории</a:t>
            </a:r>
            <a:r>
              <a:rPr lang="ru-RU" sz="1400" dirty="0">
                <a:latin typeface="Montserrat-Bold"/>
              </a:rPr>
              <a:t>, а также данные Яндекса и провайдеров для настройки рекламных кампаний</a:t>
            </a:r>
          </a:p>
        </p:txBody>
      </p:sp>
      <p:sp>
        <p:nvSpPr>
          <p:cNvPr id="6" name="TextBox 5">
            <a:extLst>
              <a:ext uri="{FF2B5EF4-FFF2-40B4-BE49-F238E27FC236}">
                <a16:creationId xmlns:a16="http://schemas.microsoft.com/office/drawing/2014/main" id="{87F12B41-0242-4ED3-BED6-8763CBF2BCE7}"/>
              </a:ext>
            </a:extLst>
          </p:cNvPr>
          <p:cNvSpPr txBox="1"/>
          <p:nvPr/>
        </p:nvSpPr>
        <p:spPr>
          <a:xfrm>
            <a:off x="361570" y="2736502"/>
            <a:ext cx="7291560" cy="1384995"/>
          </a:xfrm>
          <a:prstGeom prst="rect">
            <a:avLst/>
          </a:prstGeom>
          <a:noFill/>
        </p:spPr>
        <p:txBody>
          <a:bodyPr wrap="square">
            <a:spAutoFit/>
          </a:bodyPr>
          <a:lstStyle/>
          <a:p>
            <a:pPr algn="just"/>
            <a:r>
              <a:rPr lang="ru-RU" sz="1400" dirty="0">
                <a:latin typeface="Montserrat-Bold"/>
              </a:rPr>
              <a:t>Сегменты и аудитории Яндекс можно использовать как для корректировок ставок, так и для подбора условий нацеливания в сетях. Также можно использовать как и сами сегменты и аудитории, так и </a:t>
            </a:r>
            <a:r>
              <a:rPr lang="en-US" sz="1400" dirty="0" err="1">
                <a:latin typeface="Montserrat-Bold"/>
              </a:rPr>
              <a:t>LaL</a:t>
            </a:r>
            <a:r>
              <a:rPr lang="en-US" sz="1400" dirty="0">
                <a:latin typeface="Montserrat-Bold"/>
              </a:rPr>
              <a:t> (</a:t>
            </a:r>
            <a:r>
              <a:rPr lang="ru-RU" sz="1400" dirty="0">
                <a:latin typeface="Montserrat-Bold"/>
              </a:rPr>
              <a:t>похожие аудитории, которые по совокупности своих характеристик максимально похожи на целевую аудиторию. Сегмент формируется с помощью машинного обучения)</a:t>
            </a:r>
          </a:p>
        </p:txBody>
      </p:sp>
      <p:pic>
        <p:nvPicPr>
          <p:cNvPr id="7" name="Рисунок 6">
            <a:extLst>
              <a:ext uri="{FF2B5EF4-FFF2-40B4-BE49-F238E27FC236}">
                <a16:creationId xmlns:a16="http://schemas.microsoft.com/office/drawing/2014/main" id="{577EEAD3-CF74-479C-979A-12BAD45C5EE0}"/>
              </a:ext>
            </a:extLst>
          </p:cNvPr>
          <p:cNvPicPr>
            <a:picLocks noChangeAspect="1"/>
          </p:cNvPicPr>
          <p:nvPr/>
        </p:nvPicPr>
        <p:blipFill>
          <a:blip r:embed="rId2"/>
          <a:stretch>
            <a:fillRect/>
          </a:stretch>
        </p:blipFill>
        <p:spPr>
          <a:xfrm>
            <a:off x="8147409" y="1319699"/>
            <a:ext cx="2323191" cy="497513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0D371DF-717A-4933-9A90-FC443BF8748C}"/>
              </a:ext>
            </a:extLst>
          </p:cNvPr>
          <p:cNvSpPr txBox="1"/>
          <p:nvPr/>
        </p:nvSpPr>
        <p:spPr>
          <a:xfrm>
            <a:off x="361570" y="4473005"/>
            <a:ext cx="7291560" cy="1600438"/>
          </a:xfrm>
          <a:prstGeom prst="rect">
            <a:avLst/>
          </a:prstGeom>
          <a:noFill/>
        </p:spPr>
        <p:txBody>
          <a:bodyPr wrap="square">
            <a:spAutoFit/>
          </a:bodyPr>
          <a:lstStyle/>
          <a:p>
            <a:pPr algn="just"/>
            <a:r>
              <a:rPr lang="ru-RU" sz="1400" dirty="0">
                <a:latin typeface="Montserrat-Bold"/>
              </a:rPr>
              <a:t>Можно использовать </a:t>
            </a:r>
            <a:r>
              <a:rPr lang="ru-RU" sz="1400" b="1" dirty="0">
                <a:latin typeface="Montserrat-Bold"/>
              </a:rPr>
              <a:t>несколько типов данных</a:t>
            </a:r>
            <a:r>
              <a:rPr lang="ru-RU" sz="1400" dirty="0">
                <a:latin typeface="Montserrat-Bold"/>
              </a:rPr>
              <a:t>:</a:t>
            </a:r>
          </a:p>
          <a:p>
            <a:pPr marL="285750" indent="-285750" algn="just">
              <a:buFont typeface="Arial" panose="020B0604020202020204" pitchFamily="34" charset="0"/>
              <a:buChar char="•"/>
            </a:pPr>
            <a:r>
              <a:rPr lang="ru-RU" sz="1400" dirty="0">
                <a:latin typeface="Montserrat-Bold"/>
              </a:rPr>
              <a:t>Геолокации: для сужения географического таргетинга рекламных кампаний</a:t>
            </a:r>
          </a:p>
          <a:p>
            <a:pPr marL="285750" indent="-285750" algn="just">
              <a:buFont typeface="Arial" panose="020B0604020202020204" pitchFamily="34" charset="0"/>
              <a:buChar char="•"/>
            </a:pPr>
            <a:r>
              <a:rPr lang="ru-RU" sz="1400" dirty="0">
                <a:latin typeface="Montserrat-Bold"/>
              </a:rPr>
              <a:t>Данные </a:t>
            </a:r>
            <a:r>
              <a:rPr lang="en-US" sz="1400" dirty="0">
                <a:latin typeface="Montserrat-Bold"/>
              </a:rPr>
              <a:t>CRM</a:t>
            </a:r>
            <a:r>
              <a:rPr lang="ru-RU" sz="1400" dirty="0">
                <a:latin typeface="Montserrat-Bold"/>
              </a:rPr>
              <a:t>: позволят напоминать о себе старым клиентам или найти новых, похожих поведением на базу данных клиента</a:t>
            </a:r>
          </a:p>
          <a:p>
            <a:pPr marL="285750" indent="-285750" algn="just">
              <a:buFont typeface="Arial" panose="020B0604020202020204" pitchFamily="34" charset="0"/>
              <a:buChar char="•"/>
            </a:pPr>
            <a:r>
              <a:rPr lang="ru-RU" sz="1400" dirty="0">
                <a:latin typeface="Montserrat-Bold"/>
              </a:rPr>
              <a:t>Сегменты Метрики: могут скомбинировать многие параметры, собираемые системой аналитики, формируя портрет пользователя </a:t>
            </a:r>
          </a:p>
        </p:txBody>
      </p:sp>
      <p:pic>
        <p:nvPicPr>
          <p:cNvPr id="8" name="Рисунок 7">
            <a:extLst>
              <a:ext uri="{FF2B5EF4-FFF2-40B4-BE49-F238E27FC236}">
                <a16:creationId xmlns:a16="http://schemas.microsoft.com/office/drawing/2014/main" id="{82D9B4D5-BDC9-44C6-8503-C2591FB602FF}"/>
              </a:ext>
            </a:extLst>
          </p:cNvPr>
          <p:cNvPicPr>
            <a:picLocks noChangeAspect="1"/>
          </p:cNvPicPr>
          <p:nvPr/>
        </p:nvPicPr>
        <p:blipFill>
          <a:blip r:embed="rId3"/>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CD09407-C951-41F1-8F4D-1E2A99464501}"/>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D77D5704-29FF-4961-958B-0C86D74C9145}"/>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66425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1C91D49-039A-41CD-BAA6-395B72503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650"/>
            <a:ext cx="12192000" cy="6926649"/>
          </a:xfrm>
          <a:prstGeom prst="rect">
            <a:avLst/>
          </a:prstGeom>
        </p:spPr>
      </p:pic>
      <p:sp>
        <p:nvSpPr>
          <p:cNvPr id="6" name="TextBox 5">
            <a:extLst>
              <a:ext uri="{FF2B5EF4-FFF2-40B4-BE49-F238E27FC236}">
                <a16:creationId xmlns:a16="http://schemas.microsoft.com/office/drawing/2014/main" id="{951BE33F-E64B-4801-8BB0-B01DE3730CA5}"/>
              </a:ext>
            </a:extLst>
          </p:cNvPr>
          <p:cNvSpPr txBox="1"/>
          <p:nvPr/>
        </p:nvSpPr>
        <p:spPr>
          <a:xfrm>
            <a:off x="631466" y="2767280"/>
            <a:ext cx="7281138" cy="1323439"/>
          </a:xfrm>
          <a:prstGeom prst="rect">
            <a:avLst/>
          </a:prstGeom>
          <a:noFill/>
        </p:spPr>
        <p:txBody>
          <a:bodyPr wrap="square" rtlCol="0">
            <a:spAutoFit/>
          </a:bodyPr>
          <a:lstStyle/>
          <a:p>
            <a:r>
              <a:rPr lang="ru-RU" sz="4000" b="1" dirty="0">
                <a:solidFill>
                  <a:schemeClr val="bg1"/>
                </a:solidFill>
                <a:latin typeface="Montserrat-Bold"/>
                <a:cs typeface="Times New Roman" panose="02020603050405020304" pitchFamily="18" charset="0"/>
              </a:rPr>
              <a:t>АНАЛИЗ СЕМАНТИЧЕСКОГО ЯДРА</a:t>
            </a:r>
            <a:endParaRPr lang="ru-RU" sz="4000" dirty="0">
              <a:solidFill>
                <a:schemeClr val="bg1"/>
              </a:solidFill>
              <a:latin typeface="Montserrat-Bold"/>
            </a:endParaRPr>
          </a:p>
        </p:txBody>
      </p:sp>
      <p:cxnSp>
        <p:nvCxnSpPr>
          <p:cNvPr id="7" name="Прямое соединение 20">
            <a:extLst>
              <a:ext uri="{FF2B5EF4-FFF2-40B4-BE49-F238E27FC236}">
                <a16:creationId xmlns:a16="http://schemas.microsoft.com/office/drawing/2014/main" id="{7C5F230F-2209-45FD-8811-762FE2A30091}"/>
              </a:ext>
            </a:extLst>
          </p:cNvPr>
          <p:cNvCxnSpPr>
            <a:cxnSpLocks/>
          </p:cNvCxnSpPr>
          <p:nvPr/>
        </p:nvCxnSpPr>
        <p:spPr>
          <a:xfrm>
            <a:off x="464159" y="2103037"/>
            <a:ext cx="0" cy="26519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F1D8F530-717C-494B-99C0-9A1D62ED721B}"/>
              </a:ext>
            </a:extLst>
          </p:cNvPr>
          <p:cNvPicPr>
            <a:picLocks noChangeAspect="1"/>
          </p:cNvPicPr>
          <p:nvPr/>
        </p:nvPicPr>
        <p:blipFill>
          <a:blip r:embed="rId3"/>
          <a:stretch>
            <a:fillRect/>
          </a:stretch>
        </p:blipFill>
        <p:spPr>
          <a:xfrm>
            <a:off x="9051529" y="-68650"/>
            <a:ext cx="3140472" cy="6926648"/>
          </a:xfrm>
          <a:prstGeom prst="rect">
            <a:avLst/>
          </a:prstGeom>
        </p:spPr>
      </p:pic>
      <p:pic>
        <p:nvPicPr>
          <p:cNvPr id="5" name="Изображение 32" descr="Demis digital белый">
            <a:extLst>
              <a:ext uri="{FF2B5EF4-FFF2-40B4-BE49-F238E27FC236}">
                <a16:creationId xmlns:a16="http://schemas.microsoft.com/office/drawing/2014/main" id="{DC3E440B-85FA-4376-A646-7A5FAD6683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3939" y="100981"/>
            <a:ext cx="1901398" cy="731555"/>
          </a:xfrm>
          <a:prstGeom prst="rect">
            <a:avLst/>
          </a:prstGeom>
        </p:spPr>
      </p:pic>
    </p:spTree>
    <p:extLst>
      <p:ext uri="{BB962C8B-B14F-4D97-AF65-F5344CB8AC3E}">
        <p14:creationId xmlns:p14="http://schemas.microsoft.com/office/powerpoint/2010/main" val="374891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60616-B152-470A-9C8E-AAC2779A40B0}"/>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СЕМАНТИЧЕСКОЕ ЯДРО</a:t>
            </a:r>
            <a:r>
              <a:rPr lang="ru-RU" sz="2800" dirty="0"/>
              <a:t> </a:t>
            </a:r>
          </a:p>
        </p:txBody>
      </p:sp>
      <p:pic>
        <p:nvPicPr>
          <p:cNvPr id="10" name="Рисунок 9">
            <a:extLst>
              <a:ext uri="{FF2B5EF4-FFF2-40B4-BE49-F238E27FC236}">
                <a16:creationId xmlns:a16="http://schemas.microsoft.com/office/drawing/2014/main" id="{34D8993D-8BC8-47FF-A150-D9424FF42ABA}"/>
              </a:ext>
            </a:extLst>
          </p:cNvPr>
          <p:cNvPicPr>
            <a:picLocks noChangeAspect="1"/>
          </p:cNvPicPr>
          <p:nvPr/>
        </p:nvPicPr>
        <p:blipFill>
          <a:blip r:embed="rId2"/>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27E8924-1D15-4E51-8019-833A753F61C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7BF1FB24-385C-4F12-A4DD-0ABEF63382E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68A586EF-BBEB-4AB6-91A0-BA4FBCA59C38}"/>
              </a:ext>
            </a:extLst>
          </p:cNvPr>
          <p:cNvSpPr txBox="1"/>
          <p:nvPr/>
        </p:nvSpPr>
        <p:spPr>
          <a:xfrm>
            <a:off x="507757" y="1233518"/>
            <a:ext cx="9003568" cy="523220"/>
          </a:xfrm>
          <a:prstGeom prst="rect">
            <a:avLst/>
          </a:prstGeom>
          <a:noFill/>
        </p:spPr>
        <p:txBody>
          <a:bodyPr wrap="square" rtlCol="0">
            <a:spAutoFit/>
          </a:bodyPr>
          <a:lstStyle/>
          <a:p>
            <a:pPr algn="just"/>
            <a:r>
              <a:rPr lang="ru-RU" sz="1400" dirty="0">
                <a:latin typeface="Montserrat-Bold"/>
              </a:rPr>
              <a:t>На период проведения аудита присутствуют </a:t>
            </a:r>
            <a:r>
              <a:rPr lang="ru-RU" sz="1400" b="1" dirty="0">
                <a:latin typeface="Montserrat-Bold"/>
              </a:rPr>
              <a:t>все категории запросов </a:t>
            </a:r>
            <a:r>
              <a:rPr lang="ru-RU" sz="1400" dirty="0">
                <a:latin typeface="Montserrat-Bold"/>
              </a:rPr>
              <a:t>по тематики и частоте. Данные таблицы помогут вам сориентироваться при создании новых кампаний.</a:t>
            </a:r>
          </a:p>
        </p:txBody>
      </p:sp>
      <p:sp>
        <p:nvSpPr>
          <p:cNvPr id="7" name="TextBox 6">
            <a:extLst>
              <a:ext uri="{FF2B5EF4-FFF2-40B4-BE49-F238E27FC236}">
                <a16:creationId xmlns:a16="http://schemas.microsoft.com/office/drawing/2014/main" id="{2295CD34-DCDD-4D5D-B0AB-E58E635DDAF5}"/>
              </a:ext>
            </a:extLst>
          </p:cNvPr>
          <p:cNvSpPr txBox="1"/>
          <p:nvPr/>
        </p:nvSpPr>
        <p:spPr>
          <a:xfrm>
            <a:off x="468000" y="6069720"/>
            <a:ext cx="9003568" cy="523220"/>
          </a:xfrm>
          <a:prstGeom prst="rect">
            <a:avLst/>
          </a:prstGeom>
          <a:noFill/>
        </p:spPr>
        <p:txBody>
          <a:bodyPr wrap="square" rtlCol="0">
            <a:spAutoFit/>
          </a:bodyPr>
          <a:lstStyle/>
          <a:p>
            <a:pPr algn="just"/>
            <a:r>
              <a:rPr lang="ru-RU" sz="1400" b="1" dirty="0">
                <a:latin typeface="Montserrat-Bold"/>
              </a:rPr>
              <a:t>Рекомендуется</a:t>
            </a:r>
            <a:r>
              <a:rPr lang="ru-RU" sz="1400" dirty="0">
                <a:latin typeface="Montserrat-Bold"/>
              </a:rPr>
              <a:t> добавить в семантику конкурентные запросы и провести тесты с уникальным УТП для привлечения пользователей, которые ищут услугу конкурентов.</a:t>
            </a:r>
          </a:p>
        </p:txBody>
      </p:sp>
      <p:graphicFrame>
        <p:nvGraphicFramePr>
          <p:cNvPr id="3" name="Таблица 2">
            <a:extLst>
              <a:ext uri="{FF2B5EF4-FFF2-40B4-BE49-F238E27FC236}">
                <a16:creationId xmlns:a16="http://schemas.microsoft.com/office/drawing/2014/main" id="{3D1D808C-E5B2-4C6B-A366-09F1F2DFAAA5}"/>
              </a:ext>
            </a:extLst>
          </p:cNvPr>
          <p:cNvGraphicFramePr>
            <a:graphicFrameLocks noGrp="1"/>
          </p:cNvGraphicFramePr>
          <p:nvPr>
            <p:extLst>
              <p:ext uri="{D42A27DB-BD31-4B8C-83A1-F6EECF244321}">
                <p14:modId xmlns:p14="http://schemas.microsoft.com/office/powerpoint/2010/main" val="3887812427"/>
              </p:ext>
            </p:extLst>
          </p:nvPr>
        </p:nvGraphicFramePr>
        <p:xfrm>
          <a:off x="576470" y="1916627"/>
          <a:ext cx="10058400" cy="3976825"/>
        </p:xfrm>
        <a:graphic>
          <a:graphicData uri="http://schemas.openxmlformats.org/drawingml/2006/table">
            <a:tbl>
              <a:tblPr>
                <a:tableStyleId>{5C22544A-7EE6-4342-B048-85BDC9FD1C3A}</a:tableStyleId>
              </a:tblPr>
              <a:tblGrid>
                <a:gridCol w="5198165">
                  <a:extLst>
                    <a:ext uri="{9D8B030D-6E8A-4147-A177-3AD203B41FA5}">
                      <a16:colId xmlns:a16="http://schemas.microsoft.com/office/drawing/2014/main" val="1135241875"/>
                    </a:ext>
                  </a:extLst>
                </a:gridCol>
                <a:gridCol w="2957295">
                  <a:extLst>
                    <a:ext uri="{9D8B030D-6E8A-4147-A177-3AD203B41FA5}">
                      <a16:colId xmlns:a16="http://schemas.microsoft.com/office/drawing/2014/main" val="3591907525"/>
                    </a:ext>
                  </a:extLst>
                </a:gridCol>
                <a:gridCol w="1902940">
                  <a:extLst>
                    <a:ext uri="{9D8B030D-6E8A-4147-A177-3AD203B41FA5}">
                      <a16:colId xmlns:a16="http://schemas.microsoft.com/office/drawing/2014/main" val="310085803"/>
                    </a:ext>
                  </a:extLst>
                </a:gridCol>
              </a:tblGrid>
              <a:tr h="301139">
                <a:tc>
                  <a:txBody>
                    <a:bodyPr/>
                    <a:lstStyle/>
                    <a:p>
                      <a:pPr algn="ctr">
                        <a:lnSpc>
                          <a:spcPct val="150000"/>
                        </a:lnSpc>
                      </a:pPr>
                      <a:r>
                        <a:rPr lang="ru-RU" sz="1100" b="1" dirty="0">
                          <a:effectLst/>
                        </a:rPr>
                        <a:t>Тематика запросов</a:t>
                      </a:r>
                      <a:endParaRPr lang="ru-RU" sz="1100" b="1"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50000"/>
                        </a:lnSpc>
                      </a:pPr>
                      <a:r>
                        <a:rPr lang="ru-RU" sz="1100" b="1" dirty="0">
                          <a:effectLst/>
                        </a:rPr>
                        <a:t>Пример</a:t>
                      </a:r>
                      <a:endParaRPr lang="ru-RU" sz="1100" b="1"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50000"/>
                        </a:lnSpc>
                      </a:pPr>
                      <a:r>
                        <a:rPr lang="ru-RU" sz="1100" b="1" dirty="0">
                          <a:effectLst/>
                        </a:rPr>
                        <a:t>Яндекс Директ</a:t>
                      </a:r>
                      <a:endParaRPr lang="ru-RU" sz="1100" b="1"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extLst>
                  <a:ext uri="{0D108BD9-81ED-4DB2-BD59-A6C34878D82A}">
                    <a16:rowId xmlns:a16="http://schemas.microsoft.com/office/drawing/2014/main" val="2288086094"/>
                  </a:ext>
                </a:extLst>
              </a:tr>
              <a:tr h="626887">
                <a:tc>
                  <a:txBody>
                    <a:bodyPr/>
                    <a:lstStyle/>
                    <a:p>
                      <a:pPr>
                        <a:lnSpc>
                          <a:spcPct val="150000"/>
                        </a:lnSpc>
                      </a:pPr>
                      <a:r>
                        <a:rPr lang="ru-RU" sz="1100" dirty="0">
                          <a:effectLst/>
                        </a:rPr>
                        <a:t>Общие запросы</a:t>
                      </a:r>
                    </a:p>
                    <a:p>
                      <a:pPr>
                        <a:lnSpc>
                          <a:spcPct val="150000"/>
                        </a:lnSpc>
                      </a:pPr>
                      <a:r>
                        <a:rPr lang="ru-RU" sz="1100" dirty="0">
                          <a:effectLst/>
                        </a:rPr>
                        <a:t>(широкие категории, связанные с бизнесом/ вопросительные фразы “как”)</a:t>
                      </a:r>
                      <a:endParaRPr lang="ru-RU" sz="1100"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15000"/>
                        </a:lnSpc>
                      </a:pPr>
                      <a:r>
                        <a:rPr lang="ru-RU" sz="1100" dirty="0">
                          <a:effectLst/>
                        </a:rPr>
                        <a:t>дешевые диваны выдвижные</a:t>
                      </a:r>
                      <a:endParaRPr lang="ru-RU" sz="1100" dirty="0">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tc>
                  <a:txBody>
                    <a:bodyPr/>
                    <a:lstStyle/>
                    <a:p>
                      <a:pPr algn="ctr">
                        <a:lnSpc>
                          <a:spcPct val="150000"/>
                        </a:lnSpc>
                      </a:pPr>
                      <a:r>
                        <a:rPr lang="ru-RU" sz="1100" dirty="0">
                          <a:solidFill>
                            <a:srgbClr val="00B050"/>
                          </a:solidFill>
                          <a:effectLst/>
                        </a:rPr>
                        <a:t>√</a:t>
                      </a:r>
                      <a:endParaRPr lang="ru-RU" sz="1100" dirty="0">
                        <a:solidFill>
                          <a:srgbClr val="00B050"/>
                        </a:solidFill>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extLst>
                  <a:ext uri="{0D108BD9-81ED-4DB2-BD59-A6C34878D82A}">
                    <a16:rowId xmlns:a16="http://schemas.microsoft.com/office/drawing/2014/main" val="3753604378"/>
                  </a:ext>
                </a:extLst>
              </a:tr>
              <a:tr h="375507">
                <a:tc>
                  <a:txBody>
                    <a:bodyPr/>
                    <a:lstStyle/>
                    <a:p>
                      <a:pPr>
                        <a:lnSpc>
                          <a:spcPct val="150000"/>
                        </a:lnSpc>
                      </a:pPr>
                      <a:r>
                        <a:rPr lang="ru-RU" sz="1100" dirty="0">
                          <a:effectLst/>
                        </a:rPr>
                        <a:t>Имидж</a:t>
                      </a:r>
                    </a:p>
                    <a:p>
                      <a:pPr>
                        <a:lnSpc>
                          <a:spcPct val="150000"/>
                        </a:lnSpc>
                      </a:pPr>
                      <a:r>
                        <a:rPr lang="ru-RU" sz="1100" dirty="0">
                          <a:effectLst/>
                        </a:rPr>
                        <a:t>(с указанием названия или адреса компании)</a:t>
                      </a:r>
                      <a:endParaRPr lang="ru-RU" sz="1100"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15000"/>
                        </a:lnSpc>
                      </a:pPr>
                      <a:r>
                        <a:rPr lang="ru-RU" sz="1100" dirty="0" err="1">
                          <a:effectLst/>
                        </a:rPr>
                        <a:t>русдиван</a:t>
                      </a:r>
                      <a:r>
                        <a:rPr lang="ru-RU" sz="1100" dirty="0">
                          <a:effectLst/>
                        </a:rPr>
                        <a:t> </a:t>
                      </a:r>
                      <a:r>
                        <a:rPr lang="ru-RU" sz="1100" dirty="0" err="1">
                          <a:effectLst/>
                        </a:rPr>
                        <a:t>ру</a:t>
                      </a:r>
                      <a:endParaRPr lang="ru-RU" sz="1100" dirty="0">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tc>
                  <a:txBody>
                    <a:bodyPr/>
                    <a:lstStyle/>
                    <a:p>
                      <a:pPr algn="ctr">
                        <a:lnSpc>
                          <a:spcPct val="150000"/>
                        </a:lnSpc>
                      </a:pPr>
                      <a:r>
                        <a:rPr lang="ru-RU" sz="1100" dirty="0">
                          <a:solidFill>
                            <a:srgbClr val="00B050"/>
                          </a:solidFill>
                          <a:effectLst/>
                        </a:rPr>
                        <a:t>√</a:t>
                      </a:r>
                      <a:endParaRPr lang="ru-RU" sz="1100" dirty="0">
                        <a:solidFill>
                          <a:srgbClr val="00B050"/>
                        </a:solidFill>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extLst>
                  <a:ext uri="{0D108BD9-81ED-4DB2-BD59-A6C34878D82A}">
                    <a16:rowId xmlns:a16="http://schemas.microsoft.com/office/drawing/2014/main" val="3309434205"/>
                  </a:ext>
                </a:extLst>
              </a:tr>
              <a:tr h="435142">
                <a:tc>
                  <a:txBody>
                    <a:bodyPr/>
                    <a:lstStyle/>
                    <a:p>
                      <a:pPr>
                        <a:lnSpc>
                          <a:spcPct val="150000"/>
                        </a:lnSpc>
                      </a:pPr>
                      <a:r>
                        <a:rPr lang="ru-RU" sz="1100" dirty="0">
                          <a:effectLst/>
                        </a:rPr>
                        <a:t>Продукты</a:t>
                      </a:r>
                    </a:p>
                    <a:p>
                      <a:pPr>
                        <a:lnSpc>
                          <a:spcPct val="150000"/>
                        </a:lnSpc>
                      </a:pPr>
                      <a:r>
                        <a:rPr lang="ru-RU" sz="1100" dirty="0">
                          <a:effectLst/>
                        </a:rPr>
                        <a:t>(названия и модели товаров)</a:t>
                      </a:r>
                      <a:endParaRPr lang="ru-RU" sz="1100"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15000"/>
                        </a:lnSpc>
                      </a:pPr>
                      <a:r>
                        <a:rPr lang="ru-RU" sz="1100" dirty="0">
                          <a:effectLst/>
                        </a:rPr>
                        <a:t> диван атлант недорого</a:t>
                      </a:r>
                      <a:endParaRPr lang="ru-RU" sz="1100" dirty="0">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tc>
                  <a:txBody>
                    <a:bodyPr/>
                    <a:lstStyle/>
                    <a:p>
                      <a:pPr algn="ctr">
                        <a:lnSpc>
                          <a:spcPct val="150000"/>
                        </a:lnSpc>
                      </a:pPr>
                      <a:r>
                        <a:rPr lang="ru-RU" sz="1100">
                          <a:solidFill>
                            <a:srgbClr val="00B050"/>
                          </a:solidFill>
                          <a:effectLst/>
                        </a:rPr>
                        <a:t>√</a:t>
                      </a:r>
                      <a:endParaRPr lang="ru-RU" sz="1100">
                        <a:solidFill>
                          <a:srgbClr val="00B050"/>
                        </a:solidFill>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extLst>
                  <a:ext uri="{0D108BD9-81ED-4DB2-BD59-A6C34878D82A}">
                    <a16:rowId xmlns:a16="http://schemas.microsoft.com/office/drawing/2014/main" val="1288187470"/>
                  </a:ext>
                </a:extLst>
              </a:tr>
              <a:tr h="480952">
                <a:tc>
                  <a:txBody>
                    <a:bodyPr/>
                    <a:lstStyle/>
                    <a:p>
                      <a:pPr>
                        <a:lnSpc>
                          <a:spcPct val="150000"/>
                        </a:lnSpc>
                      </a:pPr>
                      <a:r>
                        <a:rPr lang="ru-RU" sz="1100" dirty="0">
                          <a:effectLst/>
                        </a:rPr>
                        <a:t>Услуги</a:t>
                      </a:r>
                    </a:p>
                    <a:p>
                      <a:pPr>
                        <a:lnSpc>
                          <a:spcPct val="150000"/>
                        </a:lnSpc>
                      </a:pPr>
                      <a:r>
                        <a:rPr lang="ru-RU" sz="1100" dirty="0">
                          <a:effectLst/>
                        </a:rPr>
                        <a:t>(названия основных и сопутствующих услуг)</a:t>
                      </a:r>
                      <a:endParaRPr lang="ru-RU" sz="1100" dirty="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15000"/>
                        </a:lnSpc>
                      </a:pPr>
                      <a:r>
                        <a:rPr lang="ru-RU" sz="1100" dirty="0">
                          <a:effectLst/>
                        </a:rPr>
                        <a:t>ткани +для диванов купить дешево</a:t>
                      </a:r>
                      <a:endParaRPr lang="ru-RU" sz="1100" dirty="0">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tc>
                  <a:txBody>
                    <a:bodyPr/>
                    <a:lstStyle/>
                    <a:p>
                      <a:pPr algn="ctr">
                        <a:lnSpc>
                          <a:spcPct val="150000"/>
                        </a:lnSpc>
                      </a:pPr>
                      <a:r>
                        <a:rPr lang="ru-RU" sz="1100">
                          <a:solidFill>
                            <a:srgbClr val="00B050"/>
                          </a:solidFill>
                          <a:effectLst/>
                        </a:rPr>
                        <a:t>√</a:t>
                      </a:r>
                      <a:endParaRPr lang="ru-RU" sz="1100">
                        <a:solidFill>
                          <a:srgbClr val="00B050"/>
                        </a:solidFill>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extLst>
                  <a:ext uri="{0D108BD9-81ED-4DB2-BD59-A6C34878D82A}">
                    <a16:rowId xmlns:a16="http://schemas.microsoft.com/office/drawing/2014/main" val="584075525"/>
                  </a:ext>
                </a:extLst>
              </a:tr>
              <a:tr h="512486">
                <a:tc>
                  <a:txBody>
                    <a:bodyPr/>
                    <a:lstStyle/>
                    <a:p>
                      <a:pPr>
                        <a:lnSpc>
                          <a:spcPct val="150000"/>
                        </a:lnSpc>
                      </a:pPr>
                      <a:r>
                        <a:rPr lang="ru-RU" sz="1100">
                          <a:effectLst/>
                        </a:rPr>
                        <a:t>Коммерческие</a:t>
                      </a:r>
                    </a:p>
                    <a:p>
                      <a:pPr>
                        <a:lnSpc>
                          <a:spcPct val="150000"/>
                        </a:lnSpc>
                      </a:pPr>
                      <a:r>
                        <a:rPr lang="ru-RU" sz="1100">
                          <a:effectLst/>
                        </a:rPr>
                        <a:t>(со словами “купить”, “цена” и др.)</a:t>
                      </a:r>
                      <a:endParaRPr lang="ru-RU" sz="110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15000"/>
                        </a:lnSpc>
                      </a:pPr>
                      <a:r>
                        <a:rPr lang="ru-RU" sz="1100" dirty="0">
                          <a:effectLst/>
                        </a:rPr>
                        <a:t>купить диван +в офис дешево</a:t>
                      </a:r>
                      <a:endParaRPr lang="ru-RU" sz="1100" dirty="0">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tc>
                  <a:txBody>
                    <a:bodyPr/>
                    <a:lstStyle/>
                    <a:p>
                      <a:pPr algn="ctr">
                        <a:lnSpc>
                          <a:spcPct val="150000"/>
                        </a:lnSpc>
                      </a:pPr>
                      <a:r>
                        <a:rPr lang="ru-RU" sz="1100" dirty="0">
                          <a:solidFill>
                            <a:srgbClr val="00B050"/>
                          </a:solidFill>
                          <a:effectLst/>
                        </a:rPr>
                        <a:t>√</a:t>
                      </a:r>
                      <a:endParaRPr lang="ru-RU" sz="1100" dirty="0">
                        <a:solidFill>
                          <a:srgbClr val="00B050"/>
                        </a:solidFill>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extLst>
                  <a:ext uri="{0D108BD9-81ED-4DB2-BD59-A6C34878D82A}">
                    <a16:rowId xmlns:a16="http://schemas.microsoft.com/office/drawing/2014/main" val="130257848"/>
                  </a:ext>
                </a:extLst>
              </a:tr>
              <a:tr h="512486">
                <a:tc>
                  <a:txBody>
                    <a:bodyPr/>
                    <a:lstStyle/>
                    <a:p>
                      <a:pPr>
                        <a:lnSpc>
                          <a:spcPct val="150000"/>
                        </a:lnSpc>
                      </a:pPr>
                      <a:r>
                        <a:rPr lang="ru-RU" sz="1100">
                          <a:effectLst/>
                        </a:rPr>
                        <a:t>Ошибочные</a:t>
                      </a:r>
                    </a:p>
                    <a:p>
                      <a:pPr>
                        <a:lnSpc>
                          <a:spcPct val="150000"/>
                        </a:lnSpc>
                      </a:pPr>
                      <a:r>
                        <a:rPr lang="ru-RU" sz="1100">
                          <a:effectLst/>
                        </a:rPr>
                        <a:t>(с опечатками или ошибками в написании)</a:t>
                      </a:r>
                      <a:endParaRPr lang="ru-RU" sz="1100">
                        <a:effectLst/>
                        <a:latin typeface="Arial" panose="020B0604020202020204" pitchFamily="34" charset="0"/>
                        <a:ea typeface="Arial" panose="020B0604020202020204" pitchFamily="34" charset="0"/>
                      </a:endParaRPr>
                    </a:p>
                  </a:txBody>
                  <a:tcPr marL="62182" marR="62182" marT="62182" marB="62182">
                    <a:solidFill>
                      <a:schemeClr val="bg1">
                        <a:lumMod val="95000"/>
                      </a:schemeClr>
                    </a:solidFill>
                  </a:tcPr>
                </a:tc>
                <a:tc>
                  <a:txBody>
                    <a:bodyPr/>
                    <a:lstStyle/>
                    <a:p>
                      <a:pPr algn="ctr">
                        <a:lnSpc>
                          <a:spcPct val="150000"/>
                        </a:lnSpc>
                      </a:pPr>
                      <a:r>
                        <a:rPr lang="ru-RU" sz="1100" dirty="0">
                          <a:effectLst/>
                        </a:rPr>
                        <a:t>-</a:t>
                      </a:r>
                      <a:endParaRPr lang="ru-RU" sz="1100" dirty="0">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tc>
                  <a:txBody>
                    <a:bodyPr/>
                    <a:lstStyle/>
                    <a:p>
                      <a:pPr algn="ctr">
                        <a:lnSpc>
                          <a:spcPct val="150000"/>
                        </a:lnSpc>
                      </a:pPr>
                      <a:r>
                        <a:rPr lang="ru-RU" sz="1100" dirty="0">
                          <a:solidFill>
                            <a:srgbClr val="C00000"/>
                          </a:solidFill>
                          <a:effectLst/>
                        </a:rPr>
                        <a:t>Не обнаружено</a:t>
                      </a:r>
                      <a:endParaRPr lang="ru-RU" sz="1100" dirty="0">
                        <a:solidFill>
                          <a:srgbClr val="C00000"/>
                        </a:solidFill>
                        <a:effectLst/>
                        <a:latin typeface="Arial" panose="020B0604020202020204" pitchFamily="34" charset="0"/>
                        <a:ea typeface="Arial" panose="020B0604020202020204" pitchFamily="34" charset="0"/>
                      </a:endParaRPr>
                    </a:p>
                  </a:txBody>
                  <a:tcPr marL="62182" marR="62182" marT="62182" marB="62182" anchor="ctr">
                    <a:solidFill>
                      <a:schemeClr val="bg1">
                        <a:lumMod val="95000"/>
                      </a:schemeClr>
                    </a:solidFill>
                  </a:tcPr>
                </a:tc>
                <a:extLst>
                  <a:ext uri="{0D108BD9-81ED-4DB2-BD59-A6C34878D82A}">
                    <a16:rowId xmlns:a16="http://schemas.microsoft.com/office/drawing/2014/main" val="1488832188"/>
                  </a:ext>
                </a:extLst>
              </a:tr>
            </a:tbl>
          </a:graphicData>
        </a:graphic>
      </p:graphicFrame>
    </p:spTree>
    <p:extLst>
      <p:ext uri="{BB962C8B-B14F-4D97-AF65-F5344CB8AC3E}">
        <p14:creationId xmlns:p14="http://schemas.microsoft.com/office/powerpoint/2010/main" val="1314241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5A833-D1C5-47B8-B5D4-0C3F5FAD8495}"/>
              </a:ext>
            </a:extLst>
          </p:cNvPr>
          <p:cNvSpPr txBox="1"/>
          <p:nvPr/>
        </p:nvSpPr>
        <p:spPr>
          <a:xfrm>
            <a:off x="356651" y="3971145"/>
            <a:ext cx="8906990" cy="2031325"/>
          </a:xfrm>
          <a:prstGeom prst="rect">
            <a:avLst/>
          </a:prstGeom>
          <a:noFill/>
        </p:spPr>
        <p:txBody>
          <a:bodyPr wrap="square" rtlCol="0">
            <a:spAutoFit/>
          </a:bodyPr>
          <a:lstStyle/>
          <a:p>
            <a:pPr algn="just"/>
            <a:r>
              <a:rPr lang="ru-RU" sz="1400" dirty="0">
                <a:latin typeface="Montserrat-Bold"/>
              </a:rPr>
              <a:t>Ключевые слова для РСЯ должны отличаться от ключевых слов на поиске.</a:t>
            </a:r>
          </a:p>
          <a:p>
            <a:pPr algn="just"/>
            <a:r>
              <a:rPr lang="ru-RU" sz="1400" dirty="0">
                <a:latin typeface="Montserrat-Bold"/>
              </a:rPr>
              <a:t>Если для поиска должны использоваться коммерческие запросы и запросы, направленные на заинтересованность в покупке (купить, заказать, цена), то в РСЯ наоборот. Это связано с тем, что запросы «цена», «купить» и т.п. отсекаются некоторыми площадками РСЯ и на таких площадках не будет показов.</a:t>
            </a:r>
          </a:p>
          <a:p>
            <a:pPr algn="just"/>
            <a:endParaRPr lang="ru-RU" sz="1400" dirty="0">
              <a:latin typeface="Montserrat-Bold"/>
            </a:endParaRPr>
          </a:p>
          <a:p>
            <a:pPr algn="just"/>
            <a:r>
              <a:rPr lang="ru-RU" sz="1400" dirty="0">
                <a:latin typeface="Montserrat-Bold"/>
              </a:rPr>
              <a:t>Чтобы обеспечить максимально широкий охват, для кампании в РСЯ также стоит использовать </a:t>
            </a:r>
            <a:r>
              <a:rPr lang="ru-RU" sz="1400" dirty="0" err="1">
                <a:latin typeface="Montserrat-Bold"/>
              </a:rPr>
              <a:t>околотематические</a:t>
            </a:r>
            <a:r>
              <a:rPr lang="ru-RU" sz="1400" dirty="0">
                <a:latin typeface="Montserrat-Bold"/>
              </a:rPr>
              <a:t> фразы и фразы из смежной тематики. К ним относятся высокочастотные вопросы, которые имеют хоть какое-то отношение к вашей сфере.</a:t>
            </a:r>
          </a:p>
        </p:txBody>
      </p:sp>
      <p:sp>
        <p:nvSpPr>
          <p:cNvPr id="8" name="TextBox 7">
            <a:extLst>
              <a:ext uri="{FF2B5EF4-FFF2-40B4-BE49-F238E27FC236}">
                <a16:creationId xmlns:a16="http://schemas.microsoft.com/office/drawing/2014/main" id="{4FCB772D-0451-4531-AB5F-93311AFD599A}"/>
              </a:ext>
            </a:extLst>
          </p:cNvPr>
          <p:cNvSpPr txBox="1"/>
          <p:nvPr/>
        </p:nvSpPr>
        <p:spPr>
          <a:xfrm>
            <a:off x="241200" y="622800"/>
            <a:ext cx="8998462" cy="523220"/>
          </a:xfrm>
          <a:prstGeom prst="rect">
            <a:avLst/>
          </a:prstGeom>
          <a:noFill/>
        </p:spPr>
        <p:txBody>
          <a:bodyPr wrap="square" rtlCol="0">
            <a:spAutoFit/>
          </a:bodyPr>
          <a:lstStyle/>
          <a:p>
            <a:r>
              <a:rPr lang="ru-RU" sz="2800" b="1" dirty="0">
                <a:latin typeface="Montserrat-Bold"/>
              </a:rPr>
              <a:t>ОПТИМИЗАЦИЯ СЕМАНТИЧЕСКОГО ЯДРА</a:t>
            </a:r>
            <a:r>
              <a:rPr lang="ru-RU" sz="2800" dirty="0"/>
              <a:t> </a:t>
            </a:r>
          </a:p>
        </p:txBody>
      </p:sp>
      <p:sp>
        <p:nvSpPr>
          <p:cNvPr id="9" name="TextBox 8">
            <a:extLst>
              <a:ext uri="{FF2B5EF4-FFF2-40B4-BE49-F238E27FC236}">
                <a16:creationId xmlns:a16="http://schemas.microsoft.com/office/drawing/2014/main" id="{B235FD79-FC73-4A10-BA7E-EAC89A0C78D6}"/>
              </a:ext>
            </a:extLst>
          </p:cNvPr>
          <p:cNvSpPr txBox="1"/>
          <p:nvPr/>
        </p:nvSpPr>
        <p:spPr>
          <a:xfrm>
            <a:off x="356651" y="1265814"/>
            <a:ext cx="8906990" cy="2246769"/>
          </a:xfrm>
          <a:prstGeom prst="rect">
            <a:avLst/>
          </a:prstGeom>
          <a:noFill/>
        </p:spPr>
        <p:txBody>
          <a:bodyPr wrap="square" rtlCol="0">
            <a:spAutoFit/>
          </a:bodyPr>
          <a:lstStyle/>
          <a:p>
            <a:pPr algn="just"/>
            <a:r>
              <a:rPr lang="ru-RU" sz="1400" dirty="0">
                <a:latin typeface="Montserrat-Bold"/>
              </a:rPr>
              <a:t>Семантика должна включать в себя все типы запросов:</a:t>
            </a:r>
          </a:p>
          <a:p>
            <a:pPr algn="just"/>
            <a:r>
              <a:rPr lang="ru-RU" sz="1400" dirty="0">
                <a:latin typeface="Montserrat-Bold"/>
              </a:rPr>
              <a:t>Рекомендуется запускать Рекламную кампанию на Поиске по коммерческим запросам (купить, заказать) и имиджевым (витальные запросы с указанием названия компании). Далее при неполном расходе бюджета можно расширять семантику в следующем порядке:</a:t>
            </a:r>
          </a:p>
          <a:p>
            <a:pPr algn="just"/>
            <a:r>
              <a:rPr lang="ru-RU" sz="1400" dirty="0">
                <a:latin typeface="Montserrat-Bold"/>
              </a:rPr>
              <a:t>1. Полукоммерческие ключи (цена, стоимость и т.п.) по продуктам и решениям.</a:t>
            </a:r>
          </a:p>
          <a:p>
            <a:pPr algn="just"/>
            <a:r>
              <a:rPr lang="ru-RU" sz="1400" dirty="0">
                <a:latin typeface="Montserrat-Bold"/>
              </a:rPr>
              <a:t>2. Ключи по конкурентам.</a:t>
            </a:r>
          </a:p>
          <a:p>
            <a:pPr algn="just"/>
            <a:r>
              <a:rPr lang="ru-RU" sz="1400" dirty="0">
                <a:latin typeface="Montserrat-Bold"/>
              </a:rPr>
              <a:t>3. Общие запросы.</a:t>
            </a:r>
          </a:p>
          <a:p>
            <a:pPr algn="just"/>
            <a:endParaRPr lang="ru-RU" sz="1400" dirty="0">
              <a:latin typeface="Montserrat-Bold"/>
            </a:endParaRPr>
          </a:p>
          <a:p>
            <a:pPr algn="just"/>
            <a:r>
              <a:rPr lang="ru-RU" sz="1400" b="1" dirty="0">
                <a:latin typeface="Montserrat-Bold"/>
              </a:rPr>
              <a:t>Анализируйте </a:t>
            </a:r>
            <a:r>
              <a:rPr lang="ru-RU" sz="1400" b="1" dirty="0" err="1">
                <a:latin typeface="Montserrat-Bold"/>
              </a:rPr>
              <a:t>Wordstat</a:t>
            </a:r>
            <a:r>
              <a:rPr lang="ru-RU" sz="1400" b="1" dirty="0">
                <a:latin typeface="Montserrat-Bold"/>
              </a:rPr>
              <a:t> и добавляйте новые целевые ключевые слова с учетом специфики бизнеса</a:t>
            </a:r>
          </a:p>
        </p:txBody>
      </p:sp>
      <p:pic>
        <p:nvPicPr>
          <p:cNvPr id="10" name="Рисунок 9">
            <a:extLst>
              <a:ext uri="{FF2B5EF4-FFF2-40B4-BE49-F238E27FC236}">
                <a16:creationId xmlns:a16="http://schemas.microsoft.com/office/drawing/2014/main" id="{CF80D12E-4194-46EA-A2DD-A03389C74DD6}"/>
              </a:ext>
            </a:extLst>
          </p:cNvPr>
          <p:cNvPicPr>
            <a:picLocks noChangeAspect="1"/>
          </p:cNvPicPr>
          <p:nvPr/>
        </p:nvPicPr>
        <p:blipFill>
          <a:blip r:embed="rId2"/>
          <a:stretch>
            <a:fillRect/>
          </a:stretch>
        </p:blipFill>
        <p:spPr>
          <a:xfrm>
            <a:off x="11142672" y="0"/>
            <a:ext cx="1070962" cy="6858000"/>
          </a:xfrm>
          <a:prstGeom prst="rect">
            <a:avLst/>
          </a:prstGeom>
        </p:spPr>
      </p:pic>
      <p:pic>
        <p:nvPicPr>
          <p:cNvPr id="11"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6075F33-0A66-44DD-AD33-94E53F7B68B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3" name="Google Shape;124;g1146d9c2c56_0_248">
            <a:extLst>
              <a:ext uri="{FF2B5EF4-FFF2-40B4-BE49-F238E27FC236}">
                <a16:creationId xmlns:a16="http://schemas.microsoft.com/office/drawing/2014/main" id="{6D28F584-E4B6-4535-9275-12B3F1840CB3}"/>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53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1EB91A-D494-4A7D-AB0B-3CBDC91C3420}"/>
              </a:ext>
            </a:extLst>
          </p:cNvPr>
          <p:cNvSpPr txBox="1"/>
          <p:nvPr/>
        </p:nvSpPr>
        <p:spPr>
          <a:xfrm>
            <a:off x="241200" y="3340241"/>
            <a:ext cx="7910817" cy="523220"/>
          </a:xfrm>
          <a:prstGeom prst="rect">
            <a:avLst/>
          </a:prstGeom>
          <a:noFill/>
        </p:spPr>
        <p:txBody>
          <a:bodyPr wrap="square" rtlCol="0">
            <a:spAutoFit/>
          </a:bodyPr>
          <a:lstStyle/>
          <a:p>
            <a:r>
              <a:rPr lang="ru-RU" sz="2800" b="1" dirty="0">
                <a:latin typeface="Montserrat-Bold"/>
              </a:rPr>
              <a:t>ПОСЕЩАЕМОСТЬ ПО ВРЕМЕНИ СУТОК</a:t>
            </a:r>
            <a:endParaRPr lang="ru-RU" sz="2800" dirty="0"/>
          </a:p>
        </p:txBody>
      </p:sp>
      <p:sp>
        <p:nvSpPr>
          <p:cNvPr id="5" name="TextBox 4">
            <a:extLst>
              <a:ext uri="{FF2B5EF4-FFF2-40B4-BE49-F238E27FC236}">
                <a16:creationId xmlns:a16="http://schemas.microsoft.com/office/drawing/2014/main" id="{D911A950-FE6B-4B33-934E-3445962DA27E}"/>
              </a:ext>
            </a:extLst>
          </p:cNvPr>
          <p:cNvSpPr txBox="1"/>
          <p:nvPr/>
        </p:nvSpPr>
        <p:spPr>
          <a:xfrm>
            <a:off x="241200" y="622800"/>
            <a:ext cx="7357144" cy="523220"/>
          </a:xfrm>
          <a:prstGeom prst="rect">
            <a:avLst/>
          </a:prstGeom>
          <a:noFill/>
        </p:spPr>
        <p:txBody>
          <a:bodyPr wrap="square" rtlCol="0">
            <a:spAutoFit/>
          </a:bodyPr>
          <a:lstStyle/>
          <a:p>
            <a:r>
              <a:rPr lang="ru-RU" sz="2800" b="1" dirty="0">
                <a:latin typeface="Montserrat-Bold"/>
              </a:rPr>
              <a:t>ИСТОЧНИКИ ТРАФИКА НА САЙТ</a:t>
            </a:r>
            <a:endParaRPr lang="ru-RU" sz="2800" dirty="0"/>
          </a:p>
        </p:txBody>
      </p:sp>
      <p:sp>
        <p:nvSpPr>
          <p:cNvPr id="2" name="TextBox 1">
            <a:extLst>
              <a:ext uri="{FF2B5EF4-FFF2-40B4-BE49-F238E27FC236}">
                <a16:creationId xmlns:a16="http://schemas.microsoft.com/office/drawing/2014/main" id="{A402D83D-CAB7-41CD-9B95-C0A599EF0D5F}"/>
              </a:ext>
            </a:extLst>
          </p:cNvPr>
          <p:cNvSpPr txBox="1"/>
          <p:nvPr/>
        </p:nvSpPr>
        <p:spPr>
          <a:xfrm>
            <a:off x="304799" y="1234430"/>
            <a:ext cx="10294393" cy="307777"/>
          </a:xfrm>
          <a:prstGeom prst="rect">
            <a:avLst/>
          </a:prstGeom>
          <a:noFill/>
        </p:spPr>
        <p:txBody>
          <a:bodyPr wrap="square" rtlCol="0">
            <a:spAutoFit/>
          </a:bodyPr>
          <a:lstStyle/>
          <a:p>
            <a:pPr algn="just"/>
            <a:r>
              <a:rPr lang="ru-RU" sz="1400" dirty="0">
                <a:solidFill>
                  <a:srgbClr val="000000"/>
                </a:solidFill>
                <a:effectLst/>
                <a:latin typeface="Montserrat-Bold"/>
                <a:ea typeface="Arial" panose="020B0604020202020204" pitchFamily="34" charset="0"/>
                <a:cs typeface="Times New Roman" panose="02020603050405020304" pitchFamily="18" charset="0"/>
              </a:rPr>
              <a:t>Платные источники трафика за последний квартал составили примерно 59,3% от общего трафика на сайт:</a:t>
            </a:r>
            <a:endParaRPr lang="ru-RU" sz="1400" dirty="0">
              <a:effectLst/>
              <a:latin typeface="Montserrat-Bold"/>
              <a:ea typeface="Times New Roman" panose="02020603050405020304" pitchFamily="18" charset="0"/>
            </a:endParaRPr>
          </a:p>
        </p:txBody>
      </p:sp>
      <p:sp>
        <p:nvSpPr>
          <p:cNvPr id="6" name="TextBox 5">
            <a:extLst>
              <a:ext uri="{FF2B5EF4-FFF2-40B4-BE49-F238E27FC236}">
                <a16:creationId xmlns:a16="http://schemas.microsoft.com/office/drawing/2014/main" id="{F69848B0-245F-408C-B584-254334400D46}"/>
              </a:ext>
            </a:extLst>
          </p:cNvPr>
          <p:cNvSpPr txBox="1"/>
          <p:nvPr/>
        </p:nvSpPr>
        <p:spPr>
          <a:xfrm>
            <a:off x="304800" y="3903942"/>
            <a:ext cx="10385693" cy="307777"/>
          </a:xfrm>
          <a:prstGeom prst="rect">
            <a:avLst/>
          </a:prstGeom>
          <a:noFill/>
        </p:spPr>
        <p:txBody>
          <a:bodyPr wrap="square" rtlCol="0">
            <a:spAutoFit/>
          </a:bodyPr>
          <a:lstStyle/>
          <a:p>
            <a:pPr algn="just"/>
            <a:r>
              <a:rPr lang="ru-RU" sz="1400" dirty="0">
                <a:effectLst/>
                <a:latin typeface="Montserrat-Bold"/>
                <a:ea typeface="Times New Roman" panose="02020603050405020304" pitchFamily="18" charset="0"/>
              </a:rPr>
              <a:t>Самое конверсионное время суток с 10:00 до 11:00 по Московскому времени.</a:t>
            </a:r>
          </a:p>
        </p:txBody>
      </p:sp>
      <p:pic>
        <p:nvPicPr>
          <p:cNvPr id="1026" name="Picture 2">
            <a:extLst>
              <a:ext uri="{FF2B5EF4-FFF2-40B4-BE49-F238E27FC236}">
                <a16:creationId xmlns:a16="http://schemas.microsoft.com/office/drawing/2014/main" id="{78A12432-99E9-4846-B56C-A69298A4D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348" y="1582688"/>
            <a:ext cx="5873945" cy="177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3DC5E0C-6688-4E6B-88F3-504FC875C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309" y="4228583"/>
            <a:ext cx="5540315" cy="182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CF241E68-1398-4DC0-8984-CC4BC2C21D8D}"/>
              </a:ext>
            </a:extLst>
          </p:cNvPr>
          <p:cNvPicPr>
            <a:picLocks noChangeAspect="1"/>
          </p:cNvPicPr>
          <p:nvPr/>
        </p:nvPicPr>
        <p:blipFill>
          <a:blip r:embed="rId4"/>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92F0945F-EA3D-427E-B3F0-2F47CC9FD4FD}"/>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1" name="Google Shape;124;g1146d9c2c56_0_248">
            <a:extLst>
              <a:ext uri="{FF2B5EF4-FFF2-40B4-BE49-F238E27FC236}">
                <a16:creationId xmlns:a16="http://schemas.microsoft.com/office/drawing/2014/main" id="{A9965258-77A3-4852-A83B-67BBF13D0B6F}"/>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95A533F1-0AA2-4E6A-B408-8302E3E783E6}"/>
              </a:ext>
            </a:extLst>
          </p:cNvPr>
          <p:cNvSpPr txBox="1"/>
          <p:nvPr/>
        </p:nvSpPr>
        <p:spPr>
          <a:xfrm>
            <a:off x="327623" y="6074546"/>
            <a:ext cx="10248744" cy="523220"/>
          </a:xfrm>
          <a:prstGeom prst="rect">
            <a:avLst/>
          </a:prstGeom>
          <a:noFill/>
        </p:spPr>
        <p:txBody>
          <a:bodyPr wrap="square">
            <a:spAutoFit/>
          </a:bodyPr>
          <a:lstStyle/>
          <a:p>
            <a:r>
              <a:rPr lang="ru-RU" sz="1400" b="1" dirty="0">
                <a:latin typeface="Montserrat-Bold"/>
              </a:rPr>
              <a:t>Рекомендуем</a:t>
            </a:r>
            <a:r>
              <a:rPr lang="ru-RU" sz="1400" dirty="0">
                <a:latin typeface="Montserrat-Bold"/>
              </a:rPr>
              <a:t> останавливать показ рекламы на период, когда не идет прием звонков. Если используется круглосуточный </a:t>
            </a:r>
            <a:r>
              <a:rPr lang="ru-RU" sz="1400" dirty="0" err="1">
                <a:latin typeface="Montserrat-Bold"/>
              </a:rPr>
              <a:t>call</a:t>
            </a:r>
            <a:r>
              <a:rPr lang="ru-RU" sz="1400" dirty="0">
                <a:latin typeface="Montserrat-Bold"/>
              </a:rPr>
              <a:t>-центр то рекомендуется снижать ставки в менее эффективные часы. </a:t>
            </a:r>
          </a:p>
        </p:txBody>
      </p:sp>
    </p:spTree>
    <p:extLst>
      <p:ext uri="{BB962C8B-B14F-4D97-AF65-F5344CB8AC3E}">
        <p14:creationId xmlns:p14="http://schemas.microsoft.com/office/powerpoint/2010/main" val="1221974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60616-B152-470A-9C8E-AAC2779A40B0}"/>
              </a:ext>
            </a:extLst>
          </p:cNvPr>
          <p:cNvSpPr txBox="1"/>
          <p:nvPr/>
        </p:nvSpPr>
        <p:spPr>
          <a:xfrm>
            <a:off x="241200" y="622800"/>
            <a:ext cx="10437985" cy="523220"/>
          </a:xfrm>
          <a:prstGeom prst="rect">
            <a:avLst/>
          </a:prstGeom>
          <a:noFill/>
        </p:spPr>
        <p:txBody>
          <a:bodyPr wrap="square" rtlCol="0">
            <a:spAutoFit/>
          </a:bodyPr>
          <a:lstStyle/>
          <a:p>
            <a:r>
              <a:rPr lang="ru-RU" sz="2800" b="1" dirty="0">
                <a:latin typeface="Montserrat-Bold"/>
              </a:rPr>
              <a:t>ПРОВЕРКА ПОКАЗАТЕЛЕЙ ОТКАЗОВ ПО ЗАПРОСАМ</a:t>
            </a:r>
            <a:r>
              <a:rPr lang="ru-RU" sz="2800" dirty="0"/>
              <a:t> </a:t>
            </a:r>
          </a:p>
        </p:txBody>
      </p:sp>
      <p:sp>
        <p:nvSpPr>
          <p:cNvPr id="12" name="TextBox 11">
            <a:extLst>
              <a:ext uri="{FF2B5EF4-FFF2-40B4-BE49-F238E27FC236}">
                <a16:creationId xmlns:a16="http://schemas.microsoft.com/office/drawing/2014/main" id="{3CE69C47-D64D-4F1A-B896-0A4678FC7E19}"/>
              </a:ext>
            </a:extLst>
          </p:cNvPr>
          <p:cNvSpPr txBox="1"/>
          <p:nvPr/>
        </p:nvSpPr>
        <p:spPr>
          <a:xfrm>
            <a:off x="444353" y="1299228"/>
            <a:ext cx="9848676" cy="1169551"/>
          </a:xfrm>
          <a:prstGeom prst="rect">
            <a:avLst/>
          </a:prstGeom>
          <a:noFill/>
        </p:spPr>
        <p:txBody>
          <a:bodyPr wrap="square" rtlCol="0">
            <a:spAutoFit/>
          </a:bodyPr>
          <a:lstStyle/>
          <a:p>
            <a:pPr algn="just"/>
            <a:r>
              <a:rPr lang="ru-RU" sz="1400" dirty="0">
                <a:effectLst/>
                <a:latin typeface="Montserrat-Bold"/>
                <a:ea typeface="Arial" panose="020B0604020202020204" pitchFamily="34" charset="0"/>
              </a:rPr>
              <a:t>Как видно из отчета по большинству ключевых фраз показатель отказов в норме. </a:t>
            </a:r>
          </a:p>
          <a:p>
            <a:pPr algn="just"/>
            <a:r>
              <a:rPr lang="ru-RU" sz="1400" dirty="0">
                <a:effectLst/>
                <a:latin typeface="Montserrat-Bold"/>
                <a:ea typeface="Arial" panose="020B0604020202020204" pitchFamily="34" charset="0"/>
              </a:rPr>
              <a:t>Отказом считается визит на сайт, который длился менее 15 секунд. Нормальный уровень показателя отказов 20-30%.</a:t>
            </a:r>
          </a:p>
          <a:p>
            <a:pPr algn="just"/>
            <a:r>
              <a:rPr lang="ru-RU" sz="1400" dirty="0">
                <a:effectLst/>
                <a:latin typeface="Montserrat-Bold"/>
                <a:ea typeface="Arial" panose="020B0604020202020204" pitchFamily="34" charset="0"/>
              </a:rPr>
              <a:t>При проверке было обнаружено среднее количество ключей, по которым наблюдается процент отказа выше, чем по остальным:</a:t>
            </a:r>
          </a:p>
        </p:txBody>
      </p:sp>
      <p:pic>
        <p:nvPicPr>
          <p:cNvPr id="10" name="Рисунок 9">
            <a:extLst>
              <a:ext uri="{FF2B5EF4-FFF2-40B4-BE49-F238E27FC236}">
                <a16:creationId xmlns:a16="http://schemas.microsoft.com/office/drawing/2014/main" id="{34D8993D-8BC8-47FF-A150-D9424FF42ABA}"/>
              </a:ext>
            </a:extLst>
          </p:cNvPr>
          <p:cNvPicPr>
            <a:picLocks noChangeAspect="1"/>
          </p:cNvPicPr>
          <p:nvPr/>
        </p:nvPicPr>
        <p:blipFill>
          <a:blip r:embed="rId2"/>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27E8924-1D15-4E51-8019-833A753F61C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7BF1FB24-385C-4F12-A4DD-0ABEF63382E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1465DB24-6B7E-4927-B75E-1C4A84E8A340}"/>
              </a:ext>
            </a:extLst>
          </p:cNvPr>
          <p:cNvSpPr txBox="1"/>
          <p:nvPr/>
        </p:nvSpPr>
        <p:spPr>
          <a:xfrm>
            <a:off x="422489" y="5126109"/>
            <a:ext cx="9892404" cy="954107"/>
          </a:xfrm>
          <a:prstGeom prst="rect">
            <a:avLst/>
          </a:prstGeom>
          <a:noFill/>
        </p:spPr>
        <p:txBody>
          <a:bodyPr wrap="square">
            <a:spAutoFit/>
          </a:bodyPr>
          <a:lstStyle/>
          <a:p>
            <a:pPr algn="just"/>
            <a:r>
              <a:rPr lang="ru-RU" sz="1400" b="1" dirty="0">
                <a:effectLst/>
                <a:latin typeface="Montserrat-Bold"/>
                <a:ea typeface="Arial" panose="020B0604020202020204" pitchFamily="34" charset="0"/>
              </a:rPr>
              <a:t>Рекомендуется </a:t>
            </a:r>
            <a:r>
              <a:rPr lang="ru-RU" sz="1400" dirty="0">
                <a:effectLst/>
                <a:latin typeface="Montserrat-Bold"/>
                <a:ea typeface="Arial" panose="020B0604020202020204" pitchFamily="34" charset="0"/>
              </a:rPr>
              <a:t>регулярно проводить проверку показателя отказов, работая над его снижением.</a:t>
            </a:r>
          </a:p>
          <a:p>
            <a:pPr algn="just"/>
            <a:r>
              <a:rPr lang="ru-RU" sz="1400" dirty="0">
                <a:effectLst/>
                <a:latin typeface="Montserrat-Bold"/>
                <a:ea typeface="Arial" panose="020B0604020202020204" pitchFamily="34" charset="0"/>
              </a:rPr>
              <a:t> Есть несколько причин высокого показателя отказов: </a:t>
            </a:r>
            <a:r>
              <a:rPr lang="ru-RU" sz="1400" dirty="0">
                <a:latin typeface="Montserrat-Bold"/>
                <a:ea typeface="Arial" panose="020B0604020202020204" pitchFamily="34" charset="0"/>
              </a:rPr>
              <a:t>н</a:t>
            </a:r>
            <a:r>
              <a:rPr lang="ru-RU" sz="1400" u="none" strike="noStrike" dirty="0">
                <a:effectLst/>
                <a:latin typeface="Montserrat-Bold"/>
                <a:ea typeface="Arial" panose="020B0604020202020204" pitchFamily="34" charset="0"/>
              </a:rPr>
              <a:t>ерелевантный трафик;</a:t>
            </a:r>
            <a:r>
              <a:rPr lang="ru-RU" sz="1400" dirty="0">
                <a:latin typeface="Montserrat-Bold"/>
                <a:ea typeface="Arial" panose="020B0604020202020204" pitchFamily="34" charset="0"/>
              </a:rPr>
              <a:t> н</a:t>
            </a:r>
            <a:r>
              <a:rPr lang="ru-RU" sz="1400" u="none" strike="noStrike" dirty="0">
                <a:effectLst/>
                <a:latin typeface="Montserrat-Bold"/>
                <a:ea typeface="Arial" panose="020B0604020202020204" pitchFamily="34" charset="0"/>
              </a:rPr>
              <a:t>ерелевантная посадочная страница; пользователь не нашел необходимой ему информации</a:t>
            </a:r>
            <a:r>
              <a:rPr lang="ru-RU" sz="1400" dirty="0">
                <a:latin typeface="Montserrat-Bold"/>
                <a:ea typeface="Arial" panose="020B0604020202020204" pitchFamily="34" charset="0"/>
              </a:rPr>
              <a:t>; н</a:t>
            </a:r>
            <a:r>
              <a:rPr lang="ru-RU" sz="1400" u="none" strike="noStrike" dirty="0">
                <a:effectLst/>
                <a:latin typeface="Montserrat-Bold"/>
                <a:ea typeface="Arial" panose="020B0604020202020204" pitchFamily="34" charset="0"/>
              </a:rPr>
              <a:t>едостаточное УТП для совершения целевого действия.</a:t>
            </a:r>
          </a:p>
        </p:txBody>
      </p:sp>
      <p:pic>
        <p:nvPicPr>
          <p:cNvPr id="5" name="Рисунок 4">
            <a:extLst>
              <a:ext uri="{FF2B5EF4-FFF2-40B4-BE49-F238E27FC236}">
                <a16:creationId xmlns:a16="http://schemas.microsoft.com/office/drawing/2014/main" id="{A424655E-4B57-456E-9B53-C4E3DB464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868" y="2720407"/>
            <a:ext cx="4026648" cy="2154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6820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60616-B152-470A-9C8E-AAC2779A40B0}"/>
              </a:ext>
            </a:extLst>
          </p:cNvPr>
          <p:cNvSpPr txBox="1"/>
          <p:nvPr/>
        </p:nvSpPr>
        <p:spPr>
          <a:xfrm>
            <a:off x="241200" y="622800"/>
            <a:ext cx="7600425" cy="523220"/>
          </a:xfrm>
          <a:prstGeom prst="rect">
            <a:avLst/>
          </a:prstGeom>
          <a:noFill/>
        </p:spPr>
        <p:txBody>
          <a:bodyPr wrap="square" rtlCol="0">
            <a:spAutoFit/>
          </a:bodyPr>
          <a:lstStyle/>
          <a:p>
            <a:r>
              <a:rPr lang="ru-RU" sz="2800" b="1" i="0" dirty="0">
                <a:effectLst/>
                <a:latin typeface="Montserrat-Bold"/>
              </a:rPr>
              <a:t>МИНУС-СЛОВА</a:t>
            </a:r>
            <a:r>
              <a:rPr lang="ru-RU" sz="2800" dirty="0"/>
              <a:t> </a:t>
            </a:r>
          </a:p>
        </p:txBody>
      </p:sp>
      <p:sp>
        <p:nvSpPr>
          <p:cNvPr id="8" name="TextBox 7">
            <a:extLst>
              <a:ext uri="{FF2B5EF4-FFF2-40B4-BE49-F238E27FC236}">
                <a16:creationId xmlns:a16="http://schemas.microsoft.com/office/drawing/2014/main" id="{D3985A8A-5B73-4DF3-B1EB-400F362D7150}"/>
              </a:ext>
            </a:extLst>
          </p:cNvPr>
          <p:cNvSpPr txBox="1"/>
          <p:nvPr/>
        </p:nvSpPr>
        <p:spPr>
          <a:xfrm>
            <a:off x="468000" y="2091653"/>
            <a:ext cx="9924853" cy="307777"/>
          </a:xfrm>
          <a:prstGeom prst="rect">
            <a:avLst/>
          </a:prstGeom>
          <a:noFill/>
        </p:spPr>
        <p:txBody>
          <a:bodyPr wrap="square" rtlCol="0">
            <a:spAutoFit/>
          </a:bodyPr>
          <a:lstStyle/>
          <a:p>
            <a:pPr algn="just"/>
            <a:r>
              <a:rPr lang="ru-RU" sz="1400" dirty="0">
                <a:latin typeface="Montserrat-Bold"/>
              </a:rPr>
              <a:t>В рекламных кампаниях были обнаружены запросы, для которых необходимо добавить </a:t>
            </a:r>
            <a:r>
              <a:rPr lang="ru-RU" sz="1400" b="1" dirty="0">
                <a:latin typeface="Montserrat-Bold"/>
              </a:rPr>
              <a:t>минус-слова.</a:t>
            </a:r>
          </a:p>
        </p:txBody>
      </p:sp>
      <p:sp>
        <p:nvSpPr>
          <p:cNvPr id="9" name="TextBox 8">
            <a:extLst>
              <a:ext uri="{FF2B5EF4-FFF2-40B4-BE49-F238E27FC236}">
                <a16:creationId xmlns:a16="http://schemas.microsoft.com/office/drawing/2014/main" id="{D79596FF-E86A-4CC7-BC81-6B3A468C6B6F}"/>
              </a:ext>
            </a:extLst>
          </p:cNvPr>
          <p:cNvSpPr txBox="1"/>
          <p:nvPr/>
        </p:nvSpPr>
        <p:spPr>
          <a:xfrm>
            <a:off x="460717" y="5711980"/>
            <a:ext cx="9924853" cy="523220"/>
          </a:xfrm>
          <a:prstGeom prst="rect">
            <a:avLst/>
          </a:prstGeom>
          <a:noFill/>
        </p:spPr>
        <p:txBody>
          <a:bodyPr wrap="square" rtlCol="0">
            <a:spAutoFit/>
          </a:bodyPr>
          <a:lstStyle/>
          <a:p>
            <a:pPr algn="just"/>
            <a:r>
              <a:rPr lang="ru-RU" sz="1400" dirty="0">
                <a:latin typeface="Montserrat-Bold"/>
              </a:rPr>
              <a:t>Таким образом вы сможете исключить нецелевой трафик из рекламной кампании и </a:t>
            </a:r>
            <a:r>
              <a:rPr lang="ru-RU" sz="1400" b="1" dirty="0">
                <a:latin typeface="Montserrat-Bold"/>
              </a:rPr>
              <a:t>снизить расходы </a:t>
            </a:r>
            <a:r>
              <a:rPr lang="ru-RU" sz="1400" dirty="0">
                <a:latin typeface="Montserrat-Bold"/>
              </a:rPr>
              <a:t>на нерелевантные запросы.</a:t>
            </a:r>
          </a:p>
        </p:txBody>
      </p:sp>
      <p:sp>
        <p:nvSpPr>
          <p:cNvPr id="12" name="TextBox 11">
            <a:extLst>
              <a:ext uri="{FF2B5EF4-FFF2-40B4-BE49-F238E27FC236}">
                <a16:creationId xmlns:a16="http://schemas.microsoft.com/office/drawing/2014/main" id="{3CE69C47-D64D-4F1A-B896-0A4678FC7E19}"/>
              </a:ext>
            </a:extLst>
          </p:cNvPr>
          <p:cNvSpPr txBox="1"/>
          <p:nvPr/>
        </p:nvSpPr>
        <p:spPr>
          <a:xfrm>
            <a:off x="468000" y="1318632"/>
            <a:ext cx="9917570" cy="738664"/>
          </a:xfrm>
          <a:prstGeom prst="rect">
            <a:avLst/>
          </a:prstGeom>
          <a:noFill/>
        </p:spPr>
        <p:txBody>
          <a:bodyPr wrap="square" rtlCol="0">
            <a:spAutoFit/>
          </a:bodyPr>
          <a:lstStyle/>
          <a:p>
            <a:pPr algn="just"/>
            <a:r>
              <a:rPr lang="ru-RU" sz="1400" b="0" i="0" dirty="0">
                <a:effectLst/>
                <a:latin typeface="Montserrat-Bold"/>
              </a:rPr>
              <a:t>Минус-слова нужны, чтобы не показывать рекламу по нецелевым запросам. Это очень важно для поисковых кампаний. Если вы проигнорируете минус-слова, то, во-первых, бюджет уйдет на нецелевые переходы, во-вторых, снизится CTR.</a:t>
            </a:r>
            <a:endParaRPr lang="ru-RU" sz="1400" dirty="0">
              <a:latin typeface="Montserrat-Bold"/>
            </a:endParaRPr>
          </a:p>
        </p:txBody>
      </p:sp>
      <p:pic>
        <p:nvPicPr>
          <p:cNvPr id="10" name="Рисунок 9">
            <a:extLst>
              <a:ext uri="{FF2B5EF4-FFF2-40B4-BE49-F238E27FC236}">
                <a16:creationId xmlns:a16="http://schemas.microsoft.com/office/drawing/2014/main" id="{34D8993D-8BC8-47FF-A150-D9424FF42ABA}"/>
              </a:ext>
            </a:extLst>
          </p:cNvPr>
          <p:cNvPicPr>
            <a:picLocks noChangeAspect="1"/>
          </p:cNvPicPr>
          <p:nvPr/>
        </p:nvPicPr>
        <p:blipFill>
          <a:blip r:embed="rId2"/>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27E8924-1D15-4E51-8019-833A753F61C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7BF1FB24-385C-4F12-A4DD-0ABEF63382E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 name="Рисунок 3">
            <a:extLst>
              <a:ext uri="{FF2B5EF4-FFF2-40B4-BE49-F238E27FC236}">
                <a16:creationId xmlns:a16="http://schemas.microsoft.com/office/drawing/2014/main" id="{02F0043F-32AB-42B1-ADE6-4272963BB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071" y="2568754"/>
            <a:ext cx="5034709" cy="2973902"/>
          </a:xfrm>
          <a:prstGeom prst="rect">
            <a:avLst/>
          </a:prstGeom>
        </p:spPr>
      </p:pic>
    </p:spTree>
    <p:extLst>
      <p:ext uri="{BB962C8B-B14F-4D97-AF65-F5344CB8AC3E}">
        <p14:creationId xmlns:p14="http://schemas.microsoft.com/office/powerpoint/2010/main" val="2313549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8C9F37-97B3-468D-A2E3-B3DA1D9D1926}"/>
              </a:ext>
            </a:extLst>
          </p:cNvPr>
          <p:cNvSpPr txBox="1"/>
          <p:nvPr/>
        </p:nvSpPr>
        <p:spPr>
          <a:xfrm>
            <a:off x="501159" y="1381137"/>
            <a:ext cx="9003568" cy="523220"/>
          </a:xfrm>
          <a:prstGeom prst="rect">
            <a:avLst/>
          </a:prstGeom>
          <a:noFill/>
        </p:spPr>
        <p:txBody>
          <a:bodyPr wrap="square" rtlCol="0">
            <a:spAutoFit/>
          </a:bodyPr>
          <a:lstStyle/>
          <a:p>
            <a:pPr algn="just"/>
            <a:r>
              <a:rPr lang="ru-RU" sz="1400">
                <a:latin typeface="Montserrat-Bold"/>
              </a:rPr>
              <a:t>Анализ кампаний показал присутствие </a:t>
            </a:r>
            <a:r>
              <a:rPr lang="ru-RU" sz="1400" b="1">
                <a:latin typeface="Montserrat-Bold"/>
              </a:rPr>
              <a:t>пересечений и дублей</a:t>
            </a:r>
            <a:r>
              <a:rPr lang="ru-RU" sz="1400">
                <a:latin typeface="Montserrat-Bold"/>
              </a:rPr>
              <a:t>. Для повышения эффективности рекламной кампании дубли необходимо удалить.</a:t>
            </a:r>
            <a:endParaRPr lang="ru-RU" sz="1400" dirty="0">
              <a:latin typeface="Montserrat-Bold"/>
            </a:endParaRPr>
          </a:p>
        </p:txBody>
      </p:sp>
      <p:sp>
        <p:nvSpPr>
          <p:cNvPr id="10" name="TextBox 9">
            <a:extLst>
              <a:ext uri="{FF2B5EF4-FFF2-40B4-BE49-F238E27FC236}">
                <a16:creationId xmlns:a16="http://schemas.microsoft.com/office/drawing/2014/main" id="{CE74B9FE-5CF3-4EED-86CF-A6D165C78B46}"/>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ПЕРЕСЕЧЕНИЯ И ДУБЛИ</a:t>
            </a:r>
            <a:endParaRPr lang="ru-RU" sz="2800" dirty="0"/>
          </a:p>
        </p:txBody>
      </p:sp>
      <p:sp>
        <p:nvSpPr>
          <p:cNvPr id="9" name="TextBox 8">
            <a:extLst>
              <a:ext uri="{FF2B5EF4-FFF2-40B4-BE49-F238E27FC236}">
                <a16:creationId xmlns:a16="http://schemas.microsoft.com/office/drawing/2014/main" id="{EEBFDFA3-96D7-400F-BB44-A976D7C00E5E}"/>
              </a:ext>
            </a:extLst>
          </p:cNvPr>
          <p:cNvSpPr txBox="1"/>
          <p:nvPr/>
        </p:nvSpPr>
        <p:spPr>
          <a:xfrm>
            <a:off x="501159" y="5256449"/>
            <a:ext cx="8130448" cy="738664"/>
          </a:xfrm>
          <a:prstGeom prst="rect">
            <a:avLst/>
          </a:prstGeom>
          <a:noFill/>
        </p:spPr>
        <p:txBody>
          <a:bodyPr wrap="square" rtlCol="0">
            <a:spAutoFit/>
          </a:bodyPr>
          <a:lstStyle/>
          <a:p>
            <a:pPr algn="just"/>
            <a:r>
              <a:rPr lang="ru-RU" sz="1400" dirty="0">
                <a:latin typeface="Montserrat-Bold"/>
              </a:rPr>
              <a:t>Рекомендуем произвести оптимизацию ключевых фраз в Директ Коммандер.</a:t>
            </a:r>
          </a:p>
          <a:p>
            <a:pPr algn="just"/>
            <a:endParaRPr lang="ru-RU" sz="1400" dirty="0">
              <a:latin typeface="Montserrat-Bold"/>
            </a:endParaRPr>
          </a:p>
          <a:p>
            <a:pPr algn="just"/>
            <a:r>
              <a:rPr lang="ru-RU" sz="1400" dirty="0">
                <a:latin typeface="Montserrat-Bold"/>
              </a:rPr>
              <a:t>Таким образом вы </a:t>
            </a:r>
            <a:r>
              <a:rPr lang="ru-RU" sz="1400" b="1" dirty="0">
                <a:latin typeface="Montserrat-Bold"/>
              </a:rPr>
              <a:t>сможете снизить цену клика и увеличить CTR.</a:t>
            </a:r>
          </a:p>
        </p:txBody>
      </p:sp>
      <p:pic>
        <p:nvPicPr>
          <p:cNvPr id="7" name="Рисунок 6">
            <a:extLst>
              <a:ext uri="{FF2B5EF4-FFF2-40B4-BE49-F238E27FC236}">
                <a16:creationId xmlns:a16="http://schemas.microsoft.com/office/drawing/2014/main" id="{9D5B3097-A4E4-4276-816F-D1C15F01688C}"/>
              </a:ext>
            </a:extLst>
          </p:cNvPr>
          <p:cNvPicPr>
            <a:picLocks noChangeAspect="1"/>
          </p:cNvPicPr>
          <p:nvPr/>
        </p:nvPicPr>
        <p:blipFill>
          <a:blip r:embed="rId2"/>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430A1D4A-085D-4DCE-B60B-FD1535E5CC3E}"/>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564ED990-BD12-4348-8DFA-4C803FACBF9F}"/>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 name="Рисунок 3">
            <a:extLst>
              <a:ext uri="{FF2B5EF4-FFF2-40B4-BE49-F238E27FC236}">
                <a16:creationId xmlns:a16="http://schemas.microsoft.com/office/drawing/2014/main" id="{689FBBDD-06FE-4B9E-909F-F3D3E4B88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330" y="2139474"/>
            <a:ext cx="6990192" cy="2761650"/>
          </a:xfrm>
          <a:prstGeom prst="rect">
            <a:avLst/>
          </a:prstGeom>
        </p:spPr>
      </p:pic>
    </p:spTree>
    <p:extLst>
      <p:ext uri="{BB962C8B-B14F-4D97-AF65-F5344CB8AC3E}">
        <p14:creationId xmlns:p14="http://schemas.microsoft.com/office/powerpoint/2010/main" val="561456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30D82BC-4CCE-4794-B8B6-F42057059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42C5F50-7928-4EF9-908A-378AF95BF26D}"/>
              </a:ext>
            </a:extLst>
          </p:cNvPr>
          <p:cNvSpPr txBox="1"/>
          <p:nvPr/>
        </p:nvSpPr>
        <p:spPr>
          <a:xfrm>
            <a:off x="596882" y="2767280"/>
            <a:ext cx="8555733" cy="1323439"/>
          </a:xfrm>
          <a:prstGeom prst="rect">
            <a:avLst/>
          </a:prstGeom>
          <a:noFill/>
          <a:ln>
            <a:noFill/>
          </a:ln>
        </p:spPr>
        <p:txBody>
          <a:bodyPr wrap="square" rtlCol="0">
            <a:spAutoFit/>
          </a:bodyPr>
          <a:lstStyle/>
          <a:p>
            <a:r>
              <a:rPr lang="ru-RU" sz="4000" b="1" dirty="0">
                <a:solidFill>
                  <a:schemeClr val="bg1"/>
                </a:solidFill>
                <a:latin typeface="Montserrat-Bold"/>
                <a:cs typeface="Times New Roman" panose="02020603050405020304" pitchFamily="18" charset="0"/>
              </a:rPr>
              <a:t>АНАЛИЗ ТЕКСТОВ ОБЪЯВЛЕНИЙ</a:t>
            </a:r>
            <a:endParaRPr lang="ru-RU" sz="4000" dirty="0">
              <a:solidFill>
                <a:schemeClr val="bg1"/>
              </a:solidFill>
              <a:latin typeface="Montserrat-Bold"/>
            </a:endParaRPr>
          </a:p>
        </p:txBody>
      </p:sp>
      <p:cxnSp>
        <p:nvCxnSpPr>
          <p:cNvPr id="8" name="Прямое соединение 20">
            <a:extLst>
              <a:ext uri="{FF2B5EF4-FFF2-40B4-BE49-F238E27FC236}">
                <a16:creationId xmlns:a16="http://schemas.microsoft.com/office/drawing/2014/main" id="{485D00F3-7F33-4E0D-84AA-3A0C6907F7CD}"/>
              </a:ext>
            </a:extLst>
          </p:cNvPr>
          <p:cNvCxnSpPr>
            <a:cxnSpLocks/>
          </p:cNvCxnSpPr>
          <p:nvPr/>
        </p:nvCxnSpPr>
        <p:spPr>
          <a:xfrm>
            <a:off x="464159" y="2103037"/>
            <a:ext cx="0" cy="26519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53BAF157-DBED-4FEB-BB32-3CFE1A37E0ED}"/>
              </a:ext>
            </a:extLst>
          </p:cNvPr>
          <p:cNvPicPr>
            <a:picLocks noChangeAspect="1"/>
          </p:cNvPicPr>
          <p:nvPr/>
        </p:nvPicPr>
        <p:blipFill>
          <a:blip r:embed="rId3"/>
          <a:stretch>
            <a:fillRect/>
          </a:stretch>
        </p:blipFill>
        <p:spPr>
          <a:xfrm>
            <a:off x="9070361" y="0"/>
            <a:ext cx="3121639" cy="6858000"/>
          </a:xfrm>
          <a:prstGeom prst="rect">
            <a:avLst/>
          </a:prstGeom>
        </p:spPr>
      </p:pic>
      <p:pic>
        <p:nvPicPr>
          <p:cNvPr id="6" name="Изображение 32" descr="Demis digital белый">
            <a:extLst>
              <a:ext uri="{FF2B5EF4-FFF2-40B4-BE49-F238E27FC236}">
                <a16:creationId xmlns:a16="http://schemas.microsoft.com/office/drawing/2014/main" id="{5D40E6E9-1458-4978-8ED9-4BF6BD959A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0251" y="203415"/>
            <a:ext cx="1901398" cy="731555"/>
          </a:xfrm>
          <a:prstGeom prst="rect">
            <a:avLst/>
          </a:prstGeom>
        </p:spPr>
      </p:pic>
    </p:spTree>
    <p:extLst>
      <p:ext uri="{BB962C8B-B14F-4D97-AF65-F5344CB8AC3E}">
        <p14:creationId xmlns:p14="http://schemas.microsoft.com/office/powerpoint/2010/main" val="4015803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637E07-5CA6-4C75-86FF-09E9018B18B4}"/>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А/Б ТЕСТ</a:t>
            </a:r>
            <a:endParaRPr lang="ru-RU" sz="2800" dirty="0"/>
          </a:p>
        </p:txBody>
      </p:sp>
      <p:sp>
        <p:nvSpPr>
          <p:cNvPr id="7" name="TextBox 6">
            <a:extLst>
              <a:ext uri="{FF2B5EF4-FFF2-40B4-BE49-F238E27FC236}">
                <a16:creationId xmlns:a16="http://schemas.microsoft.com/office/drawing/2014/main" id="{94CE52A6-5E51-46D3-BF0A-8477ADF0B04F}"/>
              </a:ext>
            </a:extLst>
          </p:cNvPr>
          <p:cNvSpPr txBox="1"/>
          <p:nvPr/>
        </p:nvSpPr>
        <p:spPr>
          <a:xfrm>
            <a:off x="742093" y="1275127"/>
            <a:ext cx="8951053" cy="738664"/>
          </a:xfrm>
          <a:prstGeom prst="rect">
            <a:avLst/>
          </a:prstGeom>
          <a:noFill/>
        </p:spPr>
        <p:txBody>
          <a:bodyPr wrap="square" rtlCol="0">
            <a:spAutoFit/>
          </a:bodyPr>
          <a:lstStyle/>
          <a:p>
            <a:pPr algn="just"/>
            <a:r>
              <a:rPr lang="ru-RU" sz="1400" dirty="0">
                <a:latin typeface="Montserrat-Bold"/>
              </a:rPr>
              <a:t>Рекомендуем провести A/B тестирование во всех группах объявлений. В группах объявлений находится только по 1 варианту объявления. Таким образом, не используется инструмент A/B тестирования объявлений:</a:t>
            </a:r>
          </a:p>
        </p:txBody>
      </p:sp>
      <p:pic>
        <p:nvPicPr>
          <p:cNvPr id="4100" name="Picture 4">
            <a:extLst>
              <a:ext uri="{FF2B5EF4-FFF2-40B4-BE49-F238E27FC236}">
                <a16:creationId xmlns:a16="http://schemas.microsoft.com/office/drawing/2014/main" id="{38E901FC-1B07-4987-8724-DBB08D4BB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93" y="5279396"/>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DD8049C-470E-484D-AEAB-5471C2EA175C}"/>
              </a:ext>
            </a:extLst>
          </p:cNvPr>
          <p:cNvSpPr txBox="1"/>
          <p:nvPr/>
        </p:nvSpPr>
        <p:spPr>
          <a:xfrm>
            <a:off x="742093" y="5327309"/>
            <a:ext cx="8951053" cy="830997"/>
          </a:xfrm>
          <a:prstGeom prst="rect">
            <a:avLst/>
          </a:prstGeom>
          <a:noFill/>
        </p:spPr>
        <p:txBody>
          <a:bodyPr wrap="square" rtlCol="0">
            <a:spAutoFit/>
          </a:bodyPr>
          <a:lstStyle/>
          <a:p>
            <a:pPr algn="just"/>
            <a:r>
              <a:rPr lang="ru-RU" sz="1200" i="1" dirty="0">
                <a:latin typeface="Montserrat-Bold"/>
              </a:rPr>
              <a:t>     </a:t>
            </a:r>
            <a:r>
              <a:rPr lang="ru-RU" sz="1200" dirty="0">
                <a:latin typeface="Montserrat-Bold"/>
              </a:rPr>
              <a:t>     A/B-тестирование — это один из самых простых и популярных методов маркетингового  </a:t>
            </a:r>
            <a:br>
              <a:rPr lang="ru-RU" sz="1200" dirty="0">
                <a:latin typeface="Montserrat-Bold"/>
              </a:rPr>
            </a:br>
            <a:r>
              <a:rPr lang="ru-RU" sz="1200" dirty="0">
                <a:latin typeface="Montserrat-Bold"/>
              </a:rPr>
              <a:t>          исследования. Его суть заключается в том, чтобы при прочих равных условиях показывать аудитории несколько вариантов какого-то элемента рекламы или сайта. Например, текста объявления. Измерив для них статистику, можно выяснить, какой из вариантов больше нравится целевым пользователям</a:t>
            </a:r>
          </a:p>
        </p:txBody>
      </p:sp>
      <p:pic>
        <p:nvPicPr>
          <p:cNvPr id="4101" name="Picture 5">
            <a:extLst>
              <a:ext uri="{FF2B5EF4-FFF2-40B4-BE49-F238E27FC236}">
                <a16:creationId xmlns:a16="http://schemas.microsoft.com/office/drawing/2014/main" id="{B0A62ED0-8899-4C00-B133-FEF7B5E37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563" y="2061704"/>
            <a:ext cx="4789859" cy="298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6B3181A7-58A6-4331-9DB7-90F2606EEC33}"/>
              </a:ext>
            </a:extLst>
          </p:cNvPr>
          <p:cNvPicPr>
            <a:picLocks noChangeAspect="1"/>
          </p:cNvPicPr>
          <p:nvPr/>
        </p:nvPicPr>
        <p:blipFill>
          <a:blip r:embed="rId4"/>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F8B141E9-6EBB-44BE-B859-349A58FB1D2E}"/>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F295CAAC-DF77-4426-86E6-86FF05EC52C7}"/>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53424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BBF8A-8FB5-4545-BC35-C2DFEE27F236}"/>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ОТКЛОНЕННЫЕ ОБЪЯВЛЕНИЯ</a:t>
            </a:r>
            <a:endParaRPr lang="ru-RU" sz="2800" dirty="0"/>
          </a:p>
        </p:txBody>
      </p:sp>
      <p:sp>
        <p:nvSpPr>
          <p:cNvPr id="2" name="TextBox 1">
            <a:extLst>
              <a:ext uri="{FF2B5EF4-FFF2-40B4-BE49-F238E27FC236}">
                <a16:creationId xmlns:a16="http://schemas.microsoft.com/office/drawing/2014/main" id="{0ACCE21A-75C2-46AA-B598-8008E60AF591}"/>
              </a:ext>
            </a:extLst>
          </p:cNvPr>
          <p:cNvSpPr txBox="1"/>
          <p:nvPr/>
        </p:nvSpPr>
        <p:spPr>
          <a:xfrm>
            <a:off x="588019" y="1685949"/>
            <a:ext cx="8480479" cy="1600438"/>
          </a:xfrm>
          <a:prstGeom prst="rect">
            <a:avLst/>
          </a:prstGeom>
          <a:noFill/>
        </p:spPr>
        <p:txBody>
          <a:bodyPr wrap="square" rtlCol="0">
            <a:spAutoFit/>
          </a:bodyPr>
          <a:lstStyle/>
          <a:p>
            <a:pPr algn="just"/>
            <a:r>
              <a:rPr lang="ru-RU" sz="1400" dirty="0">
                <a:latin typeface="Montserrat-Bold"/>
              </a:rPr>
              <a:t>В текущих кампаниях </a:t>
            </a:r>
            <a:r>
              <a:rPr lang="ru-RU" sz="1400" b="0" i="0" dirty="0">
                <a:effectLst/>
                <a:latin typeface="Montserrat-Bold"/>
              </a:rPr>
              <a:t>присутствуют </a:t>
            </a:r>
            <a:r>
              <a:rPr lang="ru-RU" sz="1400" b="1" i="0" dirty="0">
                <a:effectLst/>
                <a:latin typeface="Montserrat-Bold"/>
              </a:rPr>
              <a:t>отклоненные объявления</a:t>
            </a:r>
            <a:r>
              <a:rPr lang="ru-RU" sz="1400" b="0" i="0" dirty="0">
                <a:effectLst/>
                <a:latin typeface="Montserrat-Bold"/>
              </a:rPr>
              <a:t>, объявления с</a:t>
            </a:r>
            <a:br>
              <a:rPr lang="ru-RU" sz="1400" b="0" i="0" dirty="0">
                <a:effectLst/>
                <a:latin typeface="Montserrat-Bold"/>
              </a:rPr>
            </a:br>
            <a:r>
              <a:rPr lang="ru-RU" sz="1400" b="0" i="0" dirty="0">
                <a:effectLst/>
                <a:latin typeface="Montserrat-Bold"/>
              </a:rPr>
              <a:t>неработающим целевым URL, допущенные с ограничениями. </a:t>
            </a:r>
          </a:p>
          <a:p>
            <a:pPr algn="just"/>
            <a:endParaRPr lang="ru-RU" sz="1400" dirty="0">
              <a:latin typeface="Montserrat-Bold"/>
            </a:endParaRPr>
          </a:p>
          <a:p>
            <a:pPr algn="just"/>
            <a:r>
              <a:rPr lang="ru-RU" sz="1400" b="0" i="0" dirty="0">
                <a:effectLst/>
                <a:latin typeface="Montserrat-Bold"/>
              </a:rPr>
              <a:t>Необходимо соблюдать требования площадок по правилам (как техническим, так и юридическим), а также вовремя </a:t>
            </a:r>
            <a:r>
              <a:rPr lang="ru-RU" sz="1400" dirty="0">
                <a:latin typeface="Montserrat-Bold"/>
              </a:rPr>
              <a:t>отслеживать статус объявлений и регулярно проводить проверку всех целевых страниц сайта, чтобы не вести рекламу на страницы 404-ошибкой.</a:t>
            </a:r>
          </a:p>
        </p:txBody>
      </p:sp>
      <p:pic>
        <p:nvPicPr>
          <p:cNvPr id="8" name="Рисунок 7">
            <a:extLst>
              <a:ext uri="{FF2B5EF4-FFF2-40B4-BE49-F238E27FC236}">
                <a16:creationId xmlns:a16="http://schemas.microsoft.com/office/drawing/2014/main" id="{B81ED758-4DBA-416B-80BD-2518A871B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147" y="3753202"/>
            <a:ext cx="5998519" cy="1098912"/>
          </a:xfrm>
          <a:prstGeom prst="rect">
            <a:avLst/>
          </a:prstGeom>
        </p:spPr>
      </p:pic>
      <p:pic>
        <p:nvPicPr>
          <p:cNvPr id="6" name="Рисунок 5">
            <a:extLst>
              <a:ext uri="{FF2B5EF4-FFF2-40B4-BE49-F238E27FC236}">
                <a16:creationId xmlns:a16="http://schemas.microsoft.com/office/drawing/2014/main" id="{6C358F8A-C6AF-4C60-BF7F-635285A2071F}"/>
              </a:ext>
            </a:extLst>
          </p:cNvPr>
          <p:cNvPicPr>
            <a:picLocks noChangeAspect="1"/>
          </p:cNvPicPr>
          <p:nvPr/>
        </p:nvPicPr>
        <p:blipFill>
          <a:blip r:embed="rId3"/>
          <a:stretch>
            <a:fillRect/>
          </a:stretch>
        </p:blipFill>
        <p:spPr>
          <a:xfrm>
            <a:off x="11142672" y="0"/>
            <a:ext cx="1070962" cy="6858000"/>
          </a:xfrm>
          <a:prstGeom prst="rect">
            <a:avLst/>
          </a:prstGeom>
        </p:spPr>
      </p:pic>
      <p:pic>
        <p:nvPicPr>
          <p:cNvPr id="7"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BA5B0494-DDB0-4754-A64C-B26B8969327B}"/>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005C85E4-4035-4380-8FB6-9AB5BCC93180}"/>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74305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C9F217-6326-407D-A0F1-499AA5A097E4}"/>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РАСШИРЕНИЯ</a:t>
            </a:r>
            <a:endParaRPr lang="ru-RU" sz="2800" dirty="0"/>
          </a:p>
        </p:txBody>
      </p:sp>
      <p:sp>
        <p:nvSpPr>
          <p:cNvPr id="6" name="TextBox 5">
            <a:extLst>
              <a:ext uri="{FF2B5EF4-FFF2-40B4-BE49-F238E27FC236}">
                <a16:creationId xmlns:a16="http://schemas.microsoft.com/office/drawing/2014/main" id="{3BABDFA8-0612-4E8B-9A91-050354634892}"/>
              </a:ext>
            </a:extLst>
          </p:cNvPr>
          <p:cNvSpPr txBox="1"/>
          <p:nvPr/>
        </p:nvSpPr>
        <p:spPr>
          <a:xfrm>
            <a:off x="485231" y="1591216"/>
            <a:ext cx="5205702" cy="4185761"/>
          </a:xfrm>
          <a:prstGeom prst="rect">
            <a:avLst/>
          </a:prstGeom>
          <a:noFill/>
        </p:spPr>
        <p:txBody>
          <a:bodyPr wrap="square">
            <a:spAutoFit/>
          </a:bodyPr>
          <a:lstStyle/>
          <a:p>
            <a:r>
              <a:rPr lang="ru-RU" sz="1400" b="1" dirty="0">
                <a:latin typeface="Montserrat-Bold"/>
              </a:rPr>
              <a:t>Необходимо использовать все возможности и активировать дополнительные настройки,</a:t>
            </a:r>
          </a:p>
          <a:p>
            <a:r>
              <a:rPr lang="ru-RU" sz="1400" b="1" dirty="0">
                <a:latin typeface="Montserrat-Bold"/>
              </a:rPr>
              <a:t>позволяющие сделать объявления более заметными:</a:t>
            </a:r>
          </a:p>
          <a:p>
            <a:endParaRPr lang="en-US" sz="1400" b="0" i="0" dirty="0">
              <a:effectLst/>
              <a:latin typeface="Montserrat-Bold"/>
            </a:endParaRPr>
          </a:p>
          <a:p>
            <a:pPr marL="285750" indent="-285750">
              <a:buFont typeface="Arial" panose="020B0604020202020204" pitchFamily="34" charset="0"/>
              <a:buChar char="•"/>
            </a:pPr>
            <a:r>
              <a:rPr lang="ru-RU" sz="1400" dirty="0">
                <a:latin typeface="Montserrat-Bold"/>
              </a:rPr>
              <a:t>Дополнительные/Быстрые ссылки и описания к ним</a:t>
            </a:r>
          </a:p>
          <a:p>
            <a:pPr marL="285750" indent="-285750">
              <a:buFont typeface="Arial" panose="020B0604020202020204" pitchFamily="34" charset="0"/>
              <a:buChar char="•"/>
            </a:pPr>
            <a:r>
              <a:rPr lang="ru-RU" sz="1400" b="0" i="0" dirty="0">
                <a:effectLst/>
                <a:latin typeface="Montserrat-Bold"/>
              </a:rPr>
              <a:t>Уточнения</a:t>
            </a:r>
          </a:p>
          <a:p>
            <a:pPr marL="285750" indent="-285750">
              <a:buFont typeface="Arial" panose="020B0604020202020204" pitchFamily="34" charset="0"/>
              <a:buChar char="•"/>
            </a:pPr>
            <a:r>
              <a:rPr lang="ru-RU" sz="1400" dirty="0">
                <a:latin typeface="Montserrat-Bold"/>
              </a:rPr>
              <a:t>Отображаемая ссылка</a:t>
            </a:r>
          </a:p>
          <a:p>
            <a:pPr marL="285750" indent="-285750">
              <a:buFont typeface="Arial" panose="020B0604020202020204" pitchFamily="34" charset="0"/>
              <a:buChar char="•"/>
            </a:pPr>
            <a:r>
              <a:rPr lang="ru-RU" sz="1400" dirty="0">
                <a:latin typeface="Montserrat-Bold"/>
              </a:rPr>
              <a:t>Цены</a:t>
            </a:r>
          </a:p>
          <a:p>
            <a:pPr marL="285750" indent="-285750">
              <a:buFont typeface="Arial" panose="020B0604020202020204" pitchFamily="34" charset="0"/>
              <a:buChar char="•"/>
            </a:pPr>
            <a:r>
              <a:rPr lang="ru-RU" sz="1400" b="0" i="0" dirty="0">
                <a:effectLst/>
                <a:latin typeface="Montserrat-Bold"/>
              </a:rPr>
              <a:t>Промоакции</a:t>
            </a:r>
          </a:p>
          <a:p>
            <a:pPr marL="285750" indent="-285750">
              <a:buFont typeface="Arial" panose="020B0604020202020204" pitchFamily="34" charset="0"/>
              <a:buChar char="•"/>
            </a:pPr>
            <a:r>
              <a:rPr lang="ru-RU" sz="1400" dirty="0">
                <a:latin typeface="Montserrat-Bold"/>
              </a:rPr>
              <a:t>Виртуальная визитка/</a:t>
            </a:r>
            <a:r>
              <a:rPr lang="ru-RU" sz="1400" b="0" i="0" dirty="0">
                <a:effectLst/>
                <a:latin typeface="Montserrat-Bold"/>
              </a:rPr>
              <a:t>Изображения</a:t>
            </a:r>
          </a:p>
          <a:p>
            <a:pPr marL="285750" indent="-285750">
              <a:buFont typeface="Arial" panose="020B0604020202020204" pitchFamily="34" charset="0"/>
              <a:buChar char="•"/>
            </a:pPr>
            <a:r>
              <a:rPr lang="ru-RU" sz="1400" dirty="0">
                <a:latin typeface="Montserrat-Bold"/>
              </a:rPr>
              <a:t>Товарная галерея</a:t>
            </a:r>
            <a:endParaRPr lang="ru-RU" sz="1400" b="0" i="0" dirty="0">
              <a:effectLst/>
              <a:latin typeface="Montserrat-Bold"/>
            </a:endParaRPr>
          </a:p>
          <a:p>
            <a:endParaRPr lang="ru-RU" sz="1400" b="0" i="0" dirty="0">
              <a:effectLst/>
              <a:latin typeface="Montserrat-Bold"/>
            </a:endParaRPr>
          </a:p>
          <a:p>
            <a:br>
              <a:rPr lang="ru-RU" sz="1400" b="0" i="0" dirty="0">
                <a:effectLst/>
                <a:latin typeface="Montserrat-Bold"/>
              </a:rPr>
            </a:br>
            <a:r>
              <a:rPr lang="ru-RU" sz="1400" dirty="0">
                <a:latin typeface="Montserrat-Bold"/>
              </a:rPr>
              <a:t>Таким образом вы сможете </a:t>
            </a:r>
            <a:r>
              <a:rPr lang="ru-RU" sz="1400" b="1" i="0" dirty="0">
                <a:effectLst/>
                <a:latin typeface="Montserrat-Bold"/>
              </a:rPr>
              <a:t>снизить</a:t>
            </a:r>
            <a:r>
              <a:rPr lang="ru-RU" sz="1400" b="1" dirty="0">
                <a:latin typeface="Montserrat-Bold"/>
              </a:rPr>
              <a:t> </a:t>
            </a:r>
            <a:r>
              <a:rPr lang="ru-RU" sz="1400" b="1" i="0" dirty="0">
                <a:effectLst/>
                <a:latin typeface="Montserrat-Bold"/>
              </a:rPr>
              <a:t>цену за клик и увеличить CTR</a:t>
            </a:r>
            <a:r>
              <a:rPr lang="ru-RU" sz="1400" b="0" i="0" dirty="0">
                <a:effectLst/>
                <a:latin typeface="Montserrat-Bold"/>
              </a:rPr>
              <a:t>. Также вы сможете </a:t>
            </a:r>
            <a:r>
              <a:rPr lang="ru-RU" sz="1400" b="1" i="0" dirty="0">
                <a:effectLst/>
                <a:latin typeface="Montserrat-Bold"/>
              </a:rPr>
              <a:t>показываться на более выгодных позициях</a:t>
            </a:r>
            <a:r>
              <a:rPr lang="ru-RU" sz="1400" b="0" i="0" dirty="0">
                <a:effectLst/>
                <a:latin typeface="Montserrat-Bold"/>
              </a:rPr>
              <a:t> за счет повышения качества объявлений</a:t>
            </a:r>
            <a:endParaRPr lang="ru-RU" dirty="0"/>
          </a:p>
        </p:txBody>
      </p:sp>
      <p:pic>
        <p:nvPicPr>
          <p:cNvPr id="7" name="Рисунок 6">
            <a:extLst>
              <a:ext uri="{FF2B5EF4-FFF2-40B4-BE49-F238E27FC236}">
                <a16:creationId xmlns:a16="http://schemas.microsoft.com/office/drawing/2014/main" id="{4C6A04A7-A366-4754-8F6C-BD307386A40A}"/>
              </a:ext>
            </a:extLst>
          </p:cNvPr>
          <p:cNvPicPr>
            <a:picLocks noChangeAspect="1"/>
          </p:cNvPicPr>
          <p:nvPr/>
        </p:nvPicPr>
        <p:blipFill>
          <a:blip r:embed="rId2"/>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E4145C9C-057D-43CF-9D98-3923F5943DD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pic>
        <p:nvPicPr>
          <p:cNvPr id="3" name="Рисунок 2">
            <a:extLst>
              <a:ext uri="{FF2B5EF4-FFF2-40B4-BE49-F238E27FC236}">
                <a16:creationId xmlns:a16="http://schemas.microsoft.com/office/drawing/2014/main" id="{ABBC7FD7-4F0E-4073-AF25-385213D01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630" y="2010375"/>
            <a:ext cx="4919589" cy="2837250"/>
          </a:xfrm>
          <a:prstGeom prst="rect">
            <a:avLst/>
          </a:prstGeom>
        </p:spPr>
      </p:pic>
      <p:sp>
        <p:nvSpPr>
          <p:cNvPr id="10" name="Google Shape;124;g1146d9c2c56_0_248">
            <a:extLst>
              <a:ext uri="{FF2B5EF4-FFF2-40B4-BE49-F238E27FC236}">
                <a16:creationId xmlns:a16="http://schemas.microsoft.com/office/drawing/2014/main" id="{E031561B-A0F3-4CB8-8DAB-75F1CA376DF5}"/>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7248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D75881-F0AB-4D28-915B-33EDFC4D2E52}"/>
              </a:ext>
            </a:extLst>
          </p:cNvPr>
          <p:cNvSpPr txBox="1"/>
          <p:nvPr/>
        </p:nvSpPr>
        <p:spPr>
          <a:xfrm>
            <a:off x="241200" y="622800"/>
            <a:ext cx="7600425" cy="954107"/>
          </a:xfrm>
          <a:prstGeom prst="rect">
            <a:avLst/>
          </a:prstGeom>
          <a:noFill/>
        </p:spPr>
        <p:txBody>
          <a:bodyPr wrap="square" rtlCol="0">
            <a:spAutoFit/>
          </a:bodyPr>
          <a:lstStyle/>
          <a:p>
            <a:r>
              <a:rPr lang="ru-RU" sz="2800" b="1" dirty="0">
                <a:latin typeface="Montserrat-Bold"/>
              </a:rPr>
              <a:t>РАСШИРЕННЫЕ ОБЪЯВЛЕНИЯ В ЯНДЕКС.ДИРЕКТ</a:t>
            </a:r>
            <a:endParaRPr lang="ru-RU" sz="2800" dirty="0"/>
          </a:p>
        </p:txBody>
      </p:sp>
      <p:sp>
        <p:nvSpPr>
          <p:cNvPr id="6" name="TextBox 5">
            <a:extLst>
              <a:ext uri="{FF2B5EF4-FFF2-40B4-BE49-F238E27FC236}">
                <a16:creationId xmlns:a16="http://schemas.microsoft.com/office/drawing/2014/main" id="{4B403640-3E51-45EB-9FCD-8394EB1C9136}"/>
              </a:ext>
            </a:extLst>
          </p:cNvPr>
          <p:cNvSpPr txBox="1"/>
          <p:nvPr/>
        </p:nvSpPr>
        <p:spPr>
          <a:xfrm>
            <a:off x="362923" y="1893703"/>
            <a:ext cx="9516572" cy="523220"/>
          </a:xfrm>
          <a:prstGeom prst="rect">
            <a:avLst/>
          </a:prstGeom>
          <a:noFill/>
        </p:spPr>
        <p:txBody>
          <a:bodyPr wrap="square" rtlCol="0">
            <a:spAutoFit/>
          </a:bodyPr>
          <a:lstStyle/>
          <a:p>
            <a:pPr algn="just"/>
            <a:r>
              <a:rPr lang="ru-RU" sz="1400" dirty="0">
                <a:latin typeface="Montserrat-Bold"/>
              </a:rPr>
              <a:t>Рекомендуем п</a:t>
            </a:r>
            <a:r>
              <a:rPr lang="ru-RU" sz="1400" i="0" dirty="0">
                <a:effectLst/>
                <a:latin typeface="Montserrat-Bold"/>
              </a:rPr>
              <a:t>ереписать заголовки объявлений под новый формат 56 символов в первом заголовке на десктопе, 65 на мобильном.</a:t>
            </a:r>
            <a:r>
              <a:rPr lang="ru-RU" sz="1400" dirty="0">
                <a:latin typeface="Montserrat-Bold"/>
              </a:rPr>
              <a:t> </a:t>
            </a:r>
          </a:p>
        </p:txBody>
      </p:sp>
      <p:pic>
        <p:nvPicPr>
          <p:cNvPr id="8" name="Рисунок 7">
            <a:extLst>
              <a:ext uri="{FF2B5EF4-FFF2-40B4-BE49-F238E27FC236}">
                <a16:creationId xmlns:a16="http://schemas.microsoft.com/office/drawing/2014/main" id="{8294124D-6C94-403F-B6E1-FA552747C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614" y="2600796"/>
            <a:ext cx="5768044" cy="219980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11B59C7-798B-4C04-A2C3-E9E73083D592}"/>
              </a:ext>
            </a:extLst>
          </p:cNvPr>
          <p:cNvSpPr txBox="1"/>
          <p:nvPr/>
        </p:nvSpPr>
        <p:spPr>
          <a:xfrm>
            <a:off x="362922" y="5155992"/>
            <a:ext cx="9516573" cy="954107"/>
          </a:xfrm>
          <a:prstGeom prst="rect">
            <a:avLst/>
          </a:prstGeom>
          <a:noFill/>
        </p:spPr>
        <p:txBody>
          <a:bodyPr wrap="square" rtlCol="0">
            <a:spAutoFit/>
          </a:bodyPr>
          <a:lstStyle/>
          <a:p>
            <a:pPr algn="just"/>
            <a:r>
              <a:rPr lang="ru-RU" sz="1400" b="0" i="0" dirty="0">
                <a:effectLst/>
                <a:latin typeface="Montserrat-Bold"/>
              </a:rPr>
              <a:t>Сейчас пользователи часто используют дополнительный заголовок: он даёт возможность расширить сообщение в поисковой выдаче на десктопе суммарно до 56 знаков с учётом знаков препинания. С новым лимитом вам реже придётся разбивать одну важную мысль на два предложения.</a:t>
            </a:r>
            <a:endParaRPr lang="ru-RU" sz="1400" dirty="0">
              <a:latin typeface="Montserrat-Bold"/>
            </a:endParaRPr>
          </a:p>
        </p:txBody>
      </p:sp>
      <p:pic>
        <p:nvPicPr>
          <p:cNvPr id="7" name="Рисунок 6">
            <a:extLst>
              <a:ext uri="{FF2B5EF4-FFF2-40B4-BE49-F238E27FC236}">
                <a16:creationId xmlns:a16="http://schemas.microsoft.com/office/drawing/2014/main" id="{279E4C77-1624-4687-A0CB-B07B6B8C0F88}"/>
              </a:ext>
            </a:extLst>
          </p:cNvPr>
          <p:cNvPicPr>
            <a:picLocks noChangeAspect="1"/>
          </p:cNvPicPr>
          <p:nvPr/>
        </p:nvPicPr>
        <p:blipFill>
          <a:blip r:embed="rId3"/>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01CCA14E-9DB6-4BD8-9005-846FAB300091}"/>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202FB463-4896-4523-8AAA-0F7E56E2F7FF}"/>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29091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D75881-F0AB-4D28-915B-33EDFC4D2E52}"/>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ГРАФИЧЕСКИЕ ОБЪЯВЛЕНИЯ</a:t>
            </a:r>
            <a:endParaRPr lang="ru-RU" sz="2800" dirty="0"/>
          </a:p>
        </p:txBody>
      </p:sp>
      <p:sp>
        <p:nvSpPr>
          <p:cNvPr id="2" name="TextBox 1">
            <a:extLst>
              <a:ext uri="{FF2B5EF4-FFF2-40B4-BE49-F238E27FC236}">
                <a16:creationId xmlns:a16="http://schemas.microsoft.com/office/drawing/2014/main" id="{B1C6C8B5-8AF5-4320-904D-D4B39F8F27F8}"/>
              </a:ext>
            </a:extLst>
          </p:cNvPr>
          <p:cNvSpPr txBox="1"/>
          <p:nvPr/>
        </p:nvSpPr>
        <p:spPr>
          <a:xfrm>
            <a:off x="386139" y="1573157"/>
            <a:ext cx="9269589" cy="984885"/>
          </a:xfrm>
          <a:prstGeom prst="rect">
            <a:avLst/>
          </a:prstGeom>
          <a:noFill/>
        </p:spPr>
        <p:txBody>
          <a:bodyPr wrap="square" rtlCol="0">
            <a:spAutoFit/>
          </a:bodyPr>
          <a:lstStyle/>
          <a:p>
            <a:pPr algn="just"/>
            <a:r>
              <a:rPr lang="ru-RU" sz="1400" dirty="0">
                <a:latin typeface="Montserrat-Bold"/>
              </a:rPr>
              <a:t>Задействуйте </a:t>
            </a:r>
            <a:r>
              <a:rPr lang="ru-RU" sz="1400" b="1" dirty="0">
                <a:latin typeface="Montserrat-Bold"/>
              </a:rPr>
              <a:t>«Графические объявления». </a:t>
            </a:r>
          </a:p>
          <a:p>
            <a:pPr algn="just"/>
            <a:r>
              <a:rPr lang="ru-RU" sz="1400" dirty="0">
                <a:latin typeface="Montserrat-Bold"/>
              </a:rPr>
              <a:t>Графические объявления расскажут о вашем предложении одной картинкой. Они выглядят как изображения, клики по которым ведут на сайт рекламодателя, и позволяют эффективно</a:t>
            </a:r>
          </a:p>
          <a:p>
            <a:pPr algn="just"/>
            <a:r>
              <a:rPr lang="ru-RU" sz="1400" dirty="0">
                <a:latin typeface="Montserrat-Bold"/>
              </a:rPr>
              <a:t>сочетать преимущества медийного воздействия и технологии контекстной рекламы</a:t>
            </a:r>
            <a:r>
              <a:rPr lang="ru-RU" sz="1600" dirty="0">
                <a:latin typeface="Montserrat-Bold"/>
              </a:rPr>
              <a:t>.</a:t>
            </a:r>
          </a:p>
        </p:txBody>
      </p:sp>
      <p:pic>
        <p:nvPicPr>
          <p:cNvPr id="6" name="Рисунок 5">
            <a:extLst>
              <a:ext uri="{FF2B5EF4-FFF2-40B4-BE49-F238E27FC236}">
                <a16:creationId xmlns:a16="http://schemas.microsoft.com/office/drawing/2014/main" id="{B891C7F0-AB2C-4ADD-B03A-DBC988FB8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513" y="2942209"/>
            <a:ext cx="5661078" cy="3283868"/>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5B48BD74-DE25-49EF-ABFC-3E9D88C1B2C6}"/>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1356BCE3-7318-4690-BB28-FA5D65CD7219}"/>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EA53948B-E695-41B0-B5B5-3F6ED60F10DD}"/>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58627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D75881-F0AB-4D28-915B-33EDFC4D2E52}"/>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ВИДЕООБЪЯВЛЕНИЯ</a:t>
            </a:r>
            <a:endParaRPr lang="ru-RU" sz="2800" dirty="0"/>
          </a:p>
        </p:txBody>
      </p:sp>
      <p:sp>
        <p:nvSpPr>
          <p:cNvPr id="2" name="TextBox 1">
            <a:extLst>
              <a:ext uri="{FF2B5EF4-FFF2-40B4-BE49-F238E27FC236}">
                <a16:creationId xmlns:a16="http://schemas.microsoft.com/office/drawing/2014/main" id="{F42DBAE7-87B9-4AFF-BCC6-B9CD98F1C376}"/>
              </a:ext>
            </a:extLst>
          </p:cNvPr>
          <p:cNvSpPr txBox="1"/>
          <p:nvPr/>
        </p:nvSpPr>
        <p:spPr>
          <a:xfrm>
            <a:off x="447824" y="1464335"/>
            <a:ext cx="9968385" cy="1169551"/>
          </a:xfrm>
          <a:prstGeom prst="rect">
            <a:avLst/>
          </a:prstGeom>
          <a:noFill/>
        </p:spPr>
        <p:txBody>
          <a:bodyPr wrap="square" rtlCol="0">
            <a:spAutoFit/>
          </a:bodyPr>
          <a:lstStyle/>
          <a:p>
            <a:pPr algn="just"/>
            <a:r>
              <a:rPr lang="ru-RU" sz="1400" dirty="0" err="1">
                <a:latin typeface="Montserrat-Bold"/>
              </a:rPr>
              <a:t>Видеообъявления</a:t>
            </a:r>
            <a:r>
              <a:rPr lang="ru-RU" sz="1400" dirty="0">
                <a:latin typeface="Montserrat-Bold"/>
              </a:rPr>
              <a:t> являются новым </a:t>
            </a:r>
            <a:r>
              <a:rPr lang="ru-RU" sz="1400" dirty="0" err="1">
                <a:latin typeface="Montserrat-Bold"/>
              </a:rPr>
              <a:t>performance</a:t>
            </a:r>
            <a:r>
              <a:rPr lang="ru-RU" sz="1400" dirty="0">
                <a:latin typeface="Montserrat-Bold"/>
              </a:rPr>
              <a:t>-инструментом, предоставляющий любому рекламодателю Директа возможность повысить качество и количество контактов со своей целевой аудиторией. Показы в формате видео существенно понижают общий CPA рекламодателей. Кроме того, по данным </a:t>
            </a:r>
            <a:r>
              <a:rPr lang="ru-RU" sz="1400" dirty="0" err="1">
                <a:latin typeface="Montserrat-Bold"/>
              </a:rPr>
              <a:t>Яндекс.Директа</a:t>
            </a:r>
            <a:r>
              <a:rPr lang="ru-RU" sz="1400" dirty="0">
                <a:latin typeface="Montserrat-Bold"/>
              </a:rPr>
              <a:t>, </a:t>
            </a:r>
            <a:r>
              <a:rPr lang="ru-RU" sz="1400" dirty="0" err="1">
                <a:latin typeface="Montserrat-Bold"/>
              </a:rPr>
              <a:t>видеобъявления</a:t>
            </a:r>
            <a:r>
              <a:rPr lang="ru-RU" sz="1400" dirty="0">
                <a:latin typeface="Montserrat-Bold"/>
              </a:rPr>
              <a:t> являются отличным источником дополнительного трафика.</a:t>
            </a:r>
          </a:p>
        </p:txBody>
      </p:sp>
      <p:pic>
        <p:nvPicPr>
          <p:cNvPr id="7" name="Рисунок 6">
            <a:extLst>
              <a:ext uri="{FF2B5EF4-FFF2-40B4-BE49-F238E27FC236}">
                <a16:creationId xmlns:a16="http://schemas.microsoft.com/office/drawing/2014/main" id="{7A84E7C4-B061-4219-B2D1-0EFFFD1AC68F}"/>
              </a:ext>
            </a:extLst>
          </p:cNvPr>
          <p:cNvPicPr>
            <a:picLocks noChangeAspect="1"/>
          </p:cNvPicPr>
          <p:nvPr/>
        </p:nvPicPr>
        <p:blipFill>
          <a:blip r:embed="rId2"/>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CE4FA7C0-C68C-44A4-A7D3-EA042125E70F}"/>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2BF5D9EB-36E0-4440-8606-8E7967D9D6AF}"/>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 name="Рисунок 3">
            <a:extLst>
              <a:ext uri="{FF2B5EF4-FFF2-40B4-BE49-F238E27FC236}">
                <a16:creationId xmlns:a16="http://schemas.microsoft.com/office/drawing/2014/main" id="{F8F877CB-C5E3-4FD3-AEB9-E20C8F489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061" y="2890674"/>
            <a:ext cx="6559478" cy="3659359"/>
          </a:xfrm>
          <a:prstGeom prst="rect">
            <a:avLst/>
          </a:prstGeom>
        </p:spPr>
      </p:pic>
    </p:spTree>
    <p:extLst>
      <p:ext uri="{BB962C8B-B14F-4D97-AF65-F5344CB8AC3E}">
        <p14:creationId xmlns:p14="http://schemas.microsoft.com/office/powerpoint/2010/main" val="3773431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DF50D8-63A2-4831-BC0D-D4748BFF4240}"/>
              </a:ext>
            </a:extLst>
          </p:cNvPr>
          <p:cNvSpPr txBox="1"/>
          <p:nvPr/>
        </p:nvSpPr>
        <p:spPr>
          <a:xfrm>
            <a:off x="241200" y="622800"/>
            <a:ext cx="9414528" cy="523220"/>
          </a:xfrm>
          <a:prstGeom prst="rect">
            <a:avLst/>
          </a:prstGeom>
          <a:noFill/>
        </p:spPr>
        <p:txBody>
          <a:bodyPr wrap="square" rtlCol="0">
            <a:spAutoFit/>
          </a:bodyPr>
          <a:lstStyle/>
          <a:p>
            <a:r>
              <a:rPr lang="ru-RU" sz="2800" b="1" dirty="0">
                <a:latin typeface="Montserrat-Bold"/>
              </a:rPr>
              <a:t>ПОВЕДЕНЧЕСКИЕ ПОКАЗАТЕЛИ ВИЗИТОВ</a:t>
            </a:r>
            <a:endParaRPr lang="ru-RU" sz="2800" dirty="0"/>
          </a:p>
        </p:txBody>
      </p:sp>
      <p:sp>
        <p:nvSpPr>
          <p:cNvPr id="12" name="TextBox 11">
            <a:extLst>
              <a:ext uri="{FF2B5EF4-FFF2-40B4-BE49-F238E27FC236}">
                <a16:creationId xmlns:a16="http://schemas.microsoft.com/office/drawing/2014/main" id="{08B8F02B-4810-4632-BA16-78ED0E7FEBBF}"/>
              </a:ext>
            </a:extLst>
          </p:cNvPr>
          <p:cNvSpPr txBox="1"/>
          <p:nvPr/>
        </p:nvSpPr>
        <p:spPr>
          <a:xfrm>
            <a:off x="381705" y="1320730"/>
            <a:ext cx="9928365" cy="1384995"/>
          </a:xfrm>
          <a:prstGeom prst="rect">
            <a:avLst/>
          </a:prstGeom>
          <a:noFill/>
        </p:spPr>
        <p:txBody>
          <a:bodyPr wrap="square" rtlCol="0">
            <a:spAutoFit/>
          </a:bodyPr>
          <a:lstStyle/>
          <a:p>
            <a:pPr algn="just"/>
            <a:r>
              <a:rPr lang="ru-RU" sz="1400" dirty="0">
                <a:latin typeface="Montserrat-Bold"/>
              </a:rPr>
              <a:t>Поведенческие показатели визитов с Яндекс.Директ: </a:t>
            </a:r>
          </a:p>
          <a:p>
            <a:pPr algn="just"/>
            <a:r>
              <a:rPr lang="ru-RU" sz="1400" dirty="0">
                <a:latin typeface="Montserrat-Bold"/>
              </a:rPr>
              <a:t>-	Отказы 19.1 %</a:t>
            </a:r>
          </a:p>
          <a:p>
            <a:pPr algn="just"/>
            <a:r>
              <a:rPr lang="ru-RU" sz="1400" dirty="0">
                <a:latin typeface="Montserrat-Bold"/>
              </a:rPr>
              <a:t>-	Глубина просмотра 3,49 страницы</a:t>
            </a:r>
          </a:p>
          <a:p>
            <a:pPr algn="just"/>
            <a:r>
              <a:rPr lang="ru-RU" sz="1400" dirty="0">
                <a:latin typeface="Montserrat-Bold"/>
              </a:rPr>
              <a:t>-	Среднее время на сайте 3:07</a:t>
            </a:r>
          </a:p>
          <a:p>
            <a:pPr algn="just"/>
            <a:endParaRPr lang="ru-RU" sz="1400" dirty="0">
              <a:latin typeface="Montserrat-Bold"/>
            </a:endParaRPr>
          </a:p>
          <a:p>
            <a:pPr algn="just"/>
            <a:r>
              <a:rPr lang="ru-RU" sz="1400" dirty="0">
                <a:latin typeface="Montserrat-Bold"/>
              </a:rPr>
              <a:t>Показатели соответствуют среднерыночным.</a:t>
            </a:r>
          </a:p>
        </p:txBody>
      </p:sp>
      <p:pic>
        <p:nvPicPr>
          <p:cNvPr id="6" name="Рисунок 5">
            <a:extLst>
              <a:ext uri="{FF2B5EF4-FFF2-40B4-BE49-F238E27FC236}">
                <a16:creationId xmlns:a16="http://schemas.microsoft.com/office/drawing/2014/main" id="{5A23D567-32E7-4300-9998-91A3898238AC}"/>
              </a:ext>
            </a:extLst>
          </p:cNvPr>
          <p:cNvPicPr>
            <a:picLocks noChangeAspect="1"/>
          </p:cNvPicPr>
          <p:nvPr/>
        </p:nvPicPr>
        <p:blipFill>
          <a:blip r:embed="rId2"/>
          <a:stretch>
            <a:fillRect/>
          </a:stretch>
        </p:blipFill>
        <p:spPr>
          <a:xfrm>
            <a:off x="11142672" y="0"/>
            <a:ext cx="1070962" cy="6858000"/>
          </a:xfrm>
          <a:prstGeom prst="rect">
            <a:avLst/>
          </a:prstGeom>
        </p:spPr>
      </p:pic>
      <p:pic>
        <p:nvPicPr>
          <p:cNvPr id="7"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36E490F-0B2A-4DBB-BC45-6E36C49C9F93}"/>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9" name="Google Shape;124;g1146d9c2c56_0_248">
            <a:extLst>
              <a:ext uri="{FF2B5EF4-FFF2-40B4-BE49-F238E27FC236}">
                <a16:creationId xmlns:a16="http://schemas.microsoft.com/office/drawing/2014/main" id="{65A7FEA5-73E6-484F-9B3E-9D4750C0D78D}"/>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8206EE7D-A844-44B1-9DC6-F3AE85556052}"/>
              </a:ext>
            </a:extLst>
          </p:cNvPr>
          <p:cNvSpPr txBox="1"/>
          <p:nvPr/>
        </p:nvSpPr>
        <p:spPr>
          <a:xfrm>
            <a:off x="468000" y="5650425"/>
            <a:ext cx="9842070" cy="584775"/>
          </a:xfrm>
          <a:prstGeom prst="rect">
            <a:avLst/>
          </a:prstGeom>
          <a:noFill/>
        </p:spPr>
        <p:txBody>
          <a:bodyPr wrap="square" rtlCol="0">
            <a:spAutoFit/>
          </a:bodyPr>
          <a:lstStyle/>
          <a:p>
            <a:pPr algn="just"/>
            <a:r>
              <a:rPr lang="ru-RU" sz="1400" dirty="0">
                <a:latin typeface="Montserrat-Bold"/>
              </a:rPr>
              <a:t>Например, показатель отказа равен 19.1% это хорошее значение, всё, что выше 30% считается высоким значением и требует доработки сайта, объявлений</a:t>
            </a:r>
            <a:r>
              <a:rPr lang="ru-RU" sz="1800" dirty="0">
                <a:latin typeface="Montserrat-Bold"/>
              </a:rPr>
              <a:t>.</a:t>
            </a:r>
          </a:p>
        </p:txBody>
      </p:sp>
      <p:pic>
        <p:nvPicPr>
          <p:cNvPr id="13" name="Рисунок 12">
            <a:extLst>
              <a:ext uri="{FF2B5EF4-FFF2-40B4-BE49-F238E27FC236}">
                <a16:creationId xmlns:a16="http://schemas.microsoft.com/office/drawing/2014/main" id="{9E501D6A-52CA-4B25-B7B2-95CE8ECF9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846" y="2833809"/>
            <a:ext cx="5140081" cy="2513821"/>
          </a:xfrm>
          <a:prstGeom prst="rect">
            <a:avLst/>
          </a:prstGeom>
        </p:spPr>
      </p:pic>
    </p:spTree>
    <p:extLst>
      <p:ext uri="{BB962C8B-B14F-4D97-AF65-F5344CB8AC3E}">
        <p14:creationId xmlns:p14="http://schemas.microsoft.com/office/powerpoint/2010/main" val="261305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9BF1EA4-7C25-4403-BAF8-2B74AD5E9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B1DA42D-945C-499E-9E4F-6F99009432E8}"/>
              </a:ext>
            </a:extLst>
          </p:cNvPr>
          <p:cNvSpPr txBox="1"/>
          <p:nvPr/>
        </p:nvSpPr>
        <p:spPr>
          <a:xfrm>
            <a:off x="612400" y="2684477"/>
            <a:ext cx="8128928" cy="1323439"/>
          </a:xfrm>
          <a:prstGeom prst="rect">
            <a:avLst/>
          </a:prstGeom>
          <a:noFill/>
        </p:spPr>
        <p:txBody>
          <a:bodyPr wrap="square" rtlCol="0">
            <a:spAutoFit/>
          </a:bodyPr>
          <a:lstStyle/>
          <a:p>
            <a:r>
              <a:rPr lang="ru-RU" sz="4000" b="1" dirty="0">
                <a:solidFill>
                  <a:schemeClr val="bg1"/>
                </a:solidFill>
                <a:latin typeface="Montserrat-Bold"/>
                <a:cs typeface="Times New Roman" panose="02020603050405020304" pitchFamily="18" charset="0"/>
              </a:rPr>
              <a:t>АНАЛИЗ СТРАТЕГИЙ РЕКЛАМНЫХ КАМПАНИЙ</a:t>
            </a:r>
            <a:endParaRPr lang="ru-RU" sz="4000" dirty="0">
              <a:solidFill>
                <a:schemeClr val="bg1"/>
              </a:solidFill>
              <a:latin typeface="Montserrat-Bold"/>
            </a:endParaRPr>
          </a:p>
        </p:txBody>
      </p:sp>
      <p:cxnSp>
        <p:nvCxnSpPr>
          <p:cNvPr id="8" name="Прямое соединение 20">
            <a:extLst>
              <a:ext uri="{FF2B5EF4-FFF2-40B4-BE49-F238E27FC236}">
                <a16:creationId xmlns:a16="http://schemas.microsoft.com/office/drawing/2014/main" id="{C4A11D94-5F08-4D88-B978-B4B904A7ADE8}"/>
              </a:ext>
            </a:extLst>
          </p:cNvPr>
          <p:cNvCxnSpPr>
            <a:cxnSpLocks/>
          </p:cNvCxnSpPr>
          <p:nvPr/>
        </p:nvCxnSpPr>
        <p:spPr>
          <a:xfrm>
            <a:off x="464159" y="2103037"/>
            <a:ext cx="0" cy="26519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AC3889FE-9AF2-48CA-9CB4-77DADE412D54}"/>
              </a:ext>
            </a:extLst>
          </p:cNvPr>
          <p:cNvPicPr>
            <a:picLocks noChangeAspect="1"/>
          </p:cNvPicPr>
          <p:nvPr/>
        </p:nvPicPr>
        <p:blipFill>
          <a:blip r:embed="rId3"/>
          <a:stretch>
            <a:fillRect/>
          </a:stretch>
        </p:blipFill>
        <p:spPr>
          <a:xfrm>
            <a:off x="9070361" y="-11870"/>
            <a:ext cx="3121639" cy="6885110"/>
          </a:xfrm>
          <a:prstGeom prst="rect">
            <a:avLst/>
          </a:prstGeom>
        </p:spPr>
      </p:pic>
      <p:pic>
        <p:nvPicPr>
          <p:cNvPr id="6" name="Изображение 32" descr="Demis digital белый">
            <a:extLst>
              <a:ext uri="{FF2B5EF4-FFF2-40B4-BE49-F238E27FC236}">
                <a16:creationId xmlns:a16="http://schemas.microsoft.com/office/drawing/2014/main" id="{A005F825-49F6-4963-93EC-E6C4B41F59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1492" y="135849"/>
            <a:ext cx="1901398" cy="731555"/>
          </a:xfrm>
          <a:prstGeom prst="rect">
            <a:avLst/>
          </a:prstGeom>
        </p:spPr>
      </p:pic>
    </p:spTree>
    <p:extLst>
      <p:ext uri="{BB962C8B-B14F-4D97-AF65-F5344CB8AC3E}">
        <p14:creationId xmlns:p14="http://schemas.microsoft.com/office/powerpoint/2010/main" val="317574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2311793-B812-4BEA-8FED-C626FC2C57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7188" y="3272543"/>
            <a:ext cx="5323215" cy="254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E25046-C065-4CB9-978A-0258F815B8E1}"/>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ТЕКУЩИЕ СТРАТЕГИИ</a:t>
            </a:r>
            <a:endParaRPr lang="ru-RU" sz="2800" dirty="0"/>
          </a:p>
        </p:txBody>
      </p:sp>
      <p:sp>
        <p:nvSpPr>
          <p:cNvPr id="2" name="TextBox 1">
            <a:extLst>
              <a:ext uri="{FF2B5EF4-FFF2-40B4-BE49-F238E27FC236}">
                <a16:creationId xmlns:a16="http://schemas.microsoft.com/office/drawing/2014/main" id="{1EE87959-217F-4830-9C1D-195BD334FA7A}"/>
              </a:ext>
            </a:extLst>
          </p:cNvPr>
          <p:cNvSpPr txBox="1"/>
          <p:nvPr/>
        </p:nvSpPr>
        <p:spPr>
          <a:xfrm>
            <a:off x="476241" y="1481713"/>
            <a:ext cx="9102204" cy="307777"/>
          </a:xfrm>
          <a:prstGeom prst="rect">
            <a:avLst/>
          </a:prstGeom>
          <a:noFill/>
        </p:spPr>
        <p:txBody>
          <a:bodyPr wrap="square" rtlCol="0">
            <a:spAutoFit/>
          </a:bodyPr>
          <a:lstStyle/>
          <a:p>
            <a:pPr algn="just"/>
            <a:r>
              <a:rPr lang="ru-RU" sz="1400" dirty="0">
                <a:effectLst/>
                <a:latin typeface="Montserrat-Bold"/>
                <a:ea typeface="Times New Roman" panose="02020603050405020304" pitchFamily="18" charset="0"/>
                <a:cs typeface="Times New Roman" panose="02020603050405020304" pitchFamily="18" charset="0"/>
              </a:rPr>
              <a:t>Большинство кампаний </a:t>
            </a:r>
            <a:r>
              <a:rPr lang="ru-RU" sz="1400" dirty="0" err="1">
                <a:effectLst/>
                <a:latin typeface="Montserrat-Bold"/>
                <a:ea typeface="Times New Roman" panose="02020603050405020304" pitchFamily="18" charset="0"/>
                <a:cs typeface="Times New Roman" panose="02020603050405020304" pitchFamily="18" charset="0"/>
              </a:rPr>
              <a:t>Яндекс.Директ</a:t>
            </a:r>
            <a:r>
              <a:rPr lang="ru-RU" sz="1400" dirty="0">
                <a:effectLst/>
                <a:latin typeface="Montserrat-Bold"/>
                <a:ea typeface="Times New Roman" panose="02020603050405020304" pitchFamily="18" charset="0"/>
                <a:cs typeface="Times New Roman" panose="02020603050405020304" pitchFamily="18" charset="0"/>
              </a:rPr>
              <a:t> на ручном управлении.</a:t>
            </a:r>
            <a:endParaRPr lang="ru-RU" sz="1400" dirty="0">
              <a:latin typeface="Montserrat-Bold"/>
              <a:cs typeface="Times New Roman" panose="02020603050405020304" pitchFamily="18" charset="0"/>
            </a:endParaRPr>
          </a:p>
        </p:txBody>
      </p:sp>
      <p:sp>
        <p:nvSpPr>
          <p:cNvPr id="8" name="TextBox 7">
            <a:extLst>
              <a:ext uri="{FF2B5EF4-FFF2-40B4-BE49-F238E27FC236}">
                <a16:creationId xmlns:a16="http://schemas.microsoft.com/office/drawing/2014/main" id="{13FCF9AF-275C-4D1B-BECE-7B47679F78A1}"/>
              </a:ext>
            </a:extLst>
          </p:cNvPr>
          <p:cNvSpPr txBox="1"/>
          <p:nvPr/>
        </p:nvSpPr>
        <p:spPr>
          <a:xfrm>
            <a:off x="468000" y="2063921"/>
            <a:ext cx="9781563" cy="954107"/>
          </a:xfrm>
          <a:prstGeom prst="rect">
            <a:avLst/>
          </a:prstGeom>
          <a:noFill/>
        </p:spPr>
        <p:txBody>
          <a:bodyPr wrap="square">
            <a:spAutoFit/>
          </a:bodyPr>
          <a:lstStyle/>
          <a:p>
            <a:pPr algn="just"/>
            <a:r>
              <a:rPr lang="ru-RU" sz="1400" dirty="0">
                <a:effectLst/>
                <a:latin typeface="Montserrat-Bold"/>
                <a:ea typeface="Times New Roman" panose="02020603050405020304" pitchFamily="18" charset="0"/>
                <a:cs typeface="Times New Roman" panose="02020603050405020304" pitchFamily="18" charset="0"/>
              </a:rPr>
              <a:t>Здесь рекомендуем пересмотреть настройки, а также разделение кампаний. Объединить тематически схожие кампании и перевести на автоматическое управление ставками по оптимизации конверсий, т.к. текущего кол-ва достижений конверсий достаточно для обучения и дальнейшей эффективной работы.</a:t>
            </a:r>
            <a:endParaRPr lang="ru-RU" sz="1400" dirty="0"/>
          </a:p>
        </p:txBody>
      </p:sp>
      <p:sp>
        <p:nvSpPr>
          <p:cNvPr id="11" name="TextBox 10">
            <a:extLst>
              <a:ext uri="{FF2B5EF4-FFF2-40B4-BE49-F238E27FC236}">
                <a16:creationId xmlns:a16="http://schemas.microsoft.com/office/drawing/2014/main" id="{F5DDBBAD-850D-4547-B32A-5B3DACDB8EA8}"/>
              </a:ext>
            </a:extLst>
          </p:cNvPr>
          <p:cNvSpPr txBox="1"/>
          <p:nvPr/>
        </p:nvSpPr>
        <p:spPr>
          <a:xfrm>
            <a:off x="489107" y="3895295"/>
            <a:ext cx="4245364" cy="1600438"/>
          </a:xfrm>
          <a:prstGeom prst="rect">
            <a:avLst/>
          </a:prstGeom>
          <a:noFill/>
        </p:spPr>
        <p:txBody>
          <a:bodyPr wrap="square">
            <a:spAutoFit/>
          </a:bodyPr>
          <a:lstStyle/>
          <a:p>
            <a:pPr algn="just"/>
            <a:r>
              <a:rPr lang="ru-RU" sz="1400" dirty="0">
                <a:latin typeface="Montserrat-Bold"/>
                <a:cs typeface="Times New Roman" panose="02020603050405020304" pitchFamily="18" charset="0"/>
              </a:rPr>
              <a:t>В тех кампаниях, где уже стоит оптимизация конверсий по стоимости необходимо </a:t>
            </a:r>
            <a:r>
              <a:rPr lang="ru-RU" sz="1400" b="1" dirty="0">
                <a:latin typeface="Montserrat-Bold"/>
                <a:cs typeface="Times New Roman" panose="02020603050405020304" pitchFamily="18" charset="0"/>
              </a:rPr>
              <a:t>своевременно вносить корректировки</a:t>
            </a:r>
            <a:r>
              <a:rPr lang="ru-RU" sz="1400" dirty="0">
                <a:latin typeface="Montserrat-Bold"/>
                <a:cs typeface="Times New Roman" panose="02020603050405020304" pitchFamily="18" charset="0"/>
              </a:rPr>
              <a:t>, а также проверять достижения целей. Если выбраны цели, которые выполняются недостаточно часто, стратегия не сможет обучиться.</a:t>
            </a:r>
            <a:endParaRPr lang="ru-RU" sz="1400" dirty="0"/>
          </a:p>
        </p:txBody>
      </p:sp>
      <p:pic>
        <p:nvPicPr>
          <p:cNvPr id="9" name="Рисунок 8">
            <a:extLst>
              <a:ext uri="{FF2B5EF4-FFF2-40B4-BE49-F238E27FC236}">
                <a16:creationId xmlns:a16="http://schemas.microsoft.com/office/drawing/2014/main" id="{3D36225B-1927-449D-ACDF-28E8D6A72988}"/>
              </a:ext>
            </a:extLst>
          </p:cNvPr>
          <p:cNvPicPr>
            <a:picLocks noChangeAspect="1"/>
          </p:cNvPicPr>
          <p:nvPr/>
        </p:nvPicPr>
        <p:blipFill>
          <a:blip r:embed="rId3"/>
          <a:stretch>
            <a:fillRect/>
          </a:stretch>
        </p:blipFill>
        <p:spPr>
          <a:xfrm>
            <a:off x="11142672" y="0"/>
            <a:ext cx="1070962" cy="6858000"/>
          </a:xfrm>
          <a:prstGeom prst="rect">
            <a:avLst/>
          </a:prstGeom>
        </p:spPr>
      </p:pic>
      <p:pic>
        <p:nvPicPr>
          <p:cNvPr id="1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907B3319-7C21-4ED8-A114-18D06F8BEA87}"/>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2" name="Google Shape;124;g1146d9c2c56_0_248">
            <a:extLst>
              <a:ext uri="{FF2B5EF4-FFF2-40B4-BE49-F238E27FC236}">
                <a16:creationId xmlns:a16="http://schemas.microsoft.com/office/drawing/2014/main" id="{62F37700-696A-4987-82D6-21032628E6C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41076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3CF8273-6C67-4C5B-865C-9E7A97898775}"/>
              </a:ext>
            </a:extLst>
          </p:cNvPr>
          <p:cNvSpPr txBox="1"/>
          <p:nvPr/>
        </p:nvSpPr>
        <p:spPr>
          <a:xfrm>
            <a:off x="241200" y="468000"/>
            <a:ext cx="7600425" cy="523220"/>
          </a:xfrm>
          <a:prstGeom prst="rect">
            <a:avLst/>
          </a:prstGeom>
          <a:noFill/>
        </p:spPr>
        <p:txBody>
          <a:bodyPr wrap="square" rtlCol="0">
            <a:spAutoFit/>
          </a:bodyPr>
          <a:lstStyle/>
          <a:p>
            <a:r>
              <a:rPr lang="ru-RU" sz="2800" b="1" dirty="0">
                <a:latin typeface="Montserrat-Bold"/>
              </a:rPr>
              <a:t>ОГРАНИЧЕНИЕ БЮДЖЕТА</a:t>
            </a:r>
            <a:endParaRPr lang="ru-RU" sz="2800" dirty="0"/>
          </a:p>
        </p:txBody>
      </p:sp>
      <p:sp>
        <p:nvSpPr>
          <p:cNvPr id="17" name="TextBox 16">
            <a:extLst>
              <a:ext uri="{FF2B5EF4-FFF2-40B4-BE49-F238E27FC236}">
                <a16:creationId xmlns:a16="http://schemas.microsoft.com/office/drawing/2014/main" id="{A57F34E4-E1A1-4838-AAB0-B6AB174A0912}"/>
              </a:ext>
            </a:extLst>
          </p:cNvPr>
          <p:cNvSpPr txBox="1"/>
          <p:nvPr/>
        </p:nvSpPr>
        <p:spPr>
          <a:xfrm>
            <a:off x="281552" y="1317932"/>
            <a:ext cx="10055144" cy="1384995"/>
          </a:xfrm>
          <a:prstGeom prst="rect">
            <a:avLst/>
          </a:prstGeom>
          <a:noFill/>
        </p:spPr>
        <p:txBody>
          <a:bodyPr wrap="square">
            <a:spAutoFit/>
          </a:bodyPr>
          <a:lstStyle/>
          <a:p>
            <a:pPr algn="just"/>
            <a:r>
              <a:rPr lang="ru-RU" sz="1400" dirty="0">
                <a:latin typeface="Montserrat-Bold"/>
              </a:rPr>
              <a:t>Текущие настройки бюджета не позволяют выкупить весь трафик по текущим ключевым словам/</a:t>
            </a:r>
            <a:r>
              <a:rPr lang="ru-RU" sz="1400" dirty="0" err="1">
                <a:latin typeface="Montserrat-Bold"/>
              </a:rPr>
              <a:t>таргетингам</a:t>
            </a:r>
            <a:r>
              <a:rPr lang="ru-RU" sz="1400" dirty="0">
                <a:latin typeface="Montserrat-Bold"/>
              </a:rPr>
              <a:t>. </a:t>
            </a:r>
          </a:p>
          <a:p>
            <a:pPr algn="just"/>
            <a:endParaRPr lang="ru-RU" sz="1400" dirty="0">
              <a:latin typeface="Montserrat-Bold"/>
            </a:endParaRPr>
          </a:p>
          <a:p>
            <a:pPr algn="just"/>
            <a:endParaRPr lang="ru-RU" sz="1400" dirty="0">
              <a:latin typeface="Montserrat-Bold"/>
            </a:endParaRPr>
          </a:p>
          <a:p>
            <a:pPr algn="just"/>
            <a:r>
              <a:rPr lang="ru-RU" sz="1400" dirty="0">
                <a:latin typeface="Montserrat-Bold"/>
              </a:rPr>
              <a:t>Рекомендуем </a:t>
            </a:r>
            <a:r>
              <a:rPr lang="ru-RU" sz="1400" b="1" dirty="0">
                <a:latin typeface="Montserrat-Bold"/>
              </a:rPr>
              <a:t>пересматривать расходы</a:t>
            </a:r>
            <a:r>
              <a:rPr lang="ru-RU" sz="1400" dirty="0">
                <a:latin typeface="Montserrat-Bold"/>
              </a:rPr>
              <a:t> и либо ограничивать дорогие, но неэффективные ключи, либо повышать ограничение бюджетов.</a:t>
            </a:r>
          </a:p>
        </p:txBody>
      </p:sp>
      <p:pic>
        <p:nvPicPr>
          <p:cNvPr id="8" name="Рисунок 7">
            <a:extLst>
              <a:ext uri="{FF2B5EF4-FFF2-40B4-BE49-F238E27FC236}">
                <a16:creationId xmlns:a16="http://schemas.microsoft.com/office/drawing/2014/main" id="{63091598-6E2F-42FB-99E2-C13A1FC5A068}"/>
              </a:ext>
            </a:extLst>
          </p:cNvPr>
          <p:cNvPicPr>
            <a:picLocks noChangeAspect="1"/>
          </p:cNvPicPr>
          <p:nvPr/>
        </p:nvPicPr>
        <p:blipFill>
          <a:blip r:embed="rId2"/>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1AAE35A-84F0-4FC2-9F0C-3306001CB006}"/>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1" name="Google Shape;124;g1146d9c2c56_0_248">
            <a:extLst>
              <a:ext uri="{FF2B5EF4-FFF2-40B4-BE49-F238E27FC236}">
                <a16:creationId xmlns:a16="http://schemas.microsoft.com/office/drawing/2014/main" id="{6CC77BED-A3F0-4406-A0BA-9CCD90A9261E}"/>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 name="Рисунок 2">
            <a:extLst>
              <a:ext uri="{FF2B5EF4-FFF2-40B4-BE49-F238E27FC236}">
                <a16:creationId xmlns:a16="http://schemas.microsoft.com/office/drawing/2014/main" id="{E46615EB-4FFC-4CF1-9D0F-07419F079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597" y="3102632"/>
            <a:ext cx="6020942" cy="3168917"/>
          </a:xfrm>
          <a:prstGeom prst="rect">
            <a:avLst/>
          </a:prstGeom>
        </p:spPr>
      </p:pic>
    </p:spTree>
    <p:extLst>
      <p:ext uri="{BB962C8B-B14F-4D97-AF65-F5344CB8AC3E}">
        <p14:creationId xmlns:p14="http://schemas.microsoft.com/office/powerpoint/2010/main" val="3200353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6A074D-3DEC-4EAE-8A49-9F7466F1FFDC}"/>
              </a:ext>
            </a:extLst>
          </p:cNvPr>
          <p:cNvSpPr txBox="1"/>
          <p:nvPr/>
        </p:nvSpPr>
        <p:spPr>
          <a:xfrm>
            <a:off x="419165" y="1396285"/>
            <a:ext cx="9779243" cy="1384995"/>
          </a:xfrm>
          <a:prstGeom prst="rect">
            <a:avLst/>
          </a:prstGeom>
          <a:noFill/>
        </p:spPr>
        <p:txBody>
          <a:bodyPr wrap="square">
            <a:spAutoFit/>
          </a:bodyPr>
          <a:lstStyle/>
          <a:p>
            <a:pPr algn="just"/>
            <a:r>
              <a:rPr lang="ru-RU" sz="1400" dirty="0">
                <a:latin typeface="Montserrat-Bold"/>
              </a:rPr>
              <a:t>При настройке </a:t>
            </a:r>
            <a:r>
              <a:rPr lang="ru-RU" sz="1400" b="1" dirty="0">
                <a:latin typeface="Montserrat-Bold"/>
              </a:rPr>
              <a:t>ключевых целей </a:t>
            </a:r>
            <a:r>
              <a:rPr lang="ru-RU" sz="1400" dirty="0">
                <a:latin typeface="Montserrat-Bold"/>
              </a:rPr>
              <a:t>в кампаниях с оптимизацией по цене конверсии, важно соблюдать ценовую логику.</a:t>
            </a:r>
          </a:p>
          <a:p>
            <a:pPr algn="just"/>
            <a:br>
              <a:rPr lang="ru-RU" sz="1400" dirty="0">
                <a:latin typeface="Montserrat-Bold"/>
              </a:rPr>
            </a:br>
            <a:r>
              <a:rPr lang="ru-RU" sz="1400" dirty="0">
                <a:latin typeface="Montserrat-Bold"/>
              </a:rPr>
              <a:t>Сейчас кампании оптимизируются по цели «Заказ оформлен» со стоимостью 500р., при этом цена ключевой цели «Добавление в корзину» составляет 1000р. – чего быть не может, т.к. эта цель выше, а соответственно дешевле по воронке.</a:t>
            </a:r>
          </a:p>
        </p:txBody>
      </p:sp>
      <p:sp>
        <p:nvSpPr>
          <p:cNvPr id="5" name="TextBox 4">
            <a:extLst>
              <a:ext uri="{FF2B5EF4-FFF2-40B4-BE49-F238E27FC236}">
                <a16:creationId xmlns:a16="http://schemas.microsoft.com/office/drawing/2014/main" id="{A0353C3C-4B4C-40E4-B4CA-828BADE1A4FF}"/>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КЛЮЧЕВЫЕ ЦЕЛИ</a:t>
            </a:r>
            <a:endParaRPr lang="ru-RU" sz="2800" dirty="0"/>
          </a:p>
        </p:txBody>
      </p:sp>
      <p:pic>
        <p:nvPicPr>
          <p:cNvPr id="8" name="Рисунок 7">
            <a:extLst>
              <a:ext uri="{FF2B5EF4-FFF2-40B4-BE49-F238E27FC236}">
                <a16:creationId xmlns:a16="http://schemas.microsoft.com/office/drawing/2014/main" id="{63091598-6E2F-42FB-99E2-C13A1FC5A068}"/>
              </a:ext>
            </a:extLst>
          </p:cNvPr>
          <p:cNvPicPr>
            <a:picLocks noChangeAspect="1"/>
          </p:cNvPicPr>
          <p:nvPr/>
        </p:nvPicPr>
        <p:blipFill>
          <a:blip r:embed="rId2"/>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1AAE35A-84F0-4FC2-9F0C-3306001CB006}"/>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1" name="Google Shape;124;g1146d9c2c56_0_248">
            <a:extLst>
              <a:ext uri="{FF2B5EF4-FFF2-40B4-BE49-F238E27FC236}">
                <a16:creationId xmlns:a16="http://schemas.microsoft.com/office/drawing/2014/main" id="{6CC77BED-A3F0-4406-A0BA-9CCD90A9261E}"/>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 name="Рисунок 2">
            <a:extLst>
              <a:ext uri="{FF2B5EF4-FFF2-40B4-BE49-F238E27FC236}">
                <a16:creationId xmlns:a16="http://schemas.microsoft.com/office/drawing/2014/main" id="{5383C479-527C-487B-AE56-C18D80662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7" y="3272059"/>
            <a:ext cx="8955157" cy="2508273"/>
          </a:xfrm>
          <a:prstGeom prst="rect">
            <a:avLst/>
          </a:prstGeom>
        </p:spPr>
      </p:pic>
    </p:spTree>
    <p:extLst>
      <p:ext uri="{BB962C8B-B14F-4D97-AF65-F5344CB8AC3E}">
        <p14:creationId xmlns:p14="http://schemas.microsoft.com/office/powerpoint/2010/main" val="3427726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EC5030-F3D1-40BF-A69F-48663A26CCC5}"/>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ОПЛАТА ЗА КОНВЕРСИИ</a:t>
            </a:r>
            <a:endParaRPr lang="ru-RU" sz="2800" dirty="0"/>
          </a:p>
        </p:txBody>
      </p:sp>
      <p:pic>
        <p:nvPicPr>
          <p:cNvPr id="5" name="Рисунок 4">
            <a:extLst>
              <a:ext uri="{FF2B5EF4-FFF2-40B4-BE49-F238E27FC236}">
                <a16:creationId xmlns:a16="http://schemas.microsoft.com/office/drawing/2014/main" id="{F4FC4418-B0F8-4057-BECE-B950F55E44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5512" y="1006677"/>
            <a:ext cx="2961088" cy="166540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D2F766B-A6C0-4DB5-919F-6A54C18F7E25}"/>
              </a:ext>
            </a:extLst>
          </p:cNvPr>
          <p:cNvSpPr txBox="1"/>
          <p:nvPr/>
        </p:nvSpPr>
        <p:spPr>
          <a:xfrm>
            <a:off x="493875" y="1342671"/>
            <a:ext cx="6228869" cy="1384995"/>
          </a:xfrm>
          <a:prstGeom prst="rect">
            <a:avLst/>
          </a:prstGeom>
          <a:noFill/>
        </p:spPr>
        <p:txBody>
          <a:bodyPr wrap="square" rtlCol="0">
            <a:spAutoFit/>
          </a:bodyPr>
          <a:lstStyle/>
          <a:p>
            <a:pPr algn="just"/>
            <a:r>
              <a:rPr lang="ru-RU" sz="1400" dirty="0">
                <a:latin typeface="Montserrat-Bold"/>
              </a:rPr>
              <a:t>Рекомендуется настроить корректные микро и макроцели, протестировать стратегии с </a:t>
            </a:r>
            <a:r>
              <a:rPr lang="ru-RU" sz="1400" b="1" dirty="0">
                <a:latin typeface="Montserrat-Bold"/>
              </a:rPr>
              <a:t>оплатой за конверсии.</a:t>
            </a:r>
            <a:r>
              <a:rPr lang="ru-RU" sz="1400" dirty="0">
                <a:latin typeface="Montserrat-Bold"/>
              </a:rPr>
              <a:t> Не так давно Яндекс презентовал изменённые алгоритмы автоматических стратегий по CPA и </a:t>
            </a:r>
            <a:r>
              <a:rPr lang="ru-RU" sz="1400" dirty="0" err="1">
                <a:latin typeface="Montserrat-Bold"/>
              </a:rPr>
              <a:t>лидам</a:t>
            </a:r>
            <a:r>
              <a:rPr lang="ru-RU" sz="1400" dirty="0">
                <a:latin typeface="Montserrat-Bold"/>
              </a:rPr>
              <a:t>, которые на данном этапе показывают </a:t>
            </a:r>
            <a:r>
              <a:rPr lang="ru-RU" sz="1400" b="1" dirty="0">
                <a:latin typeface="Montserrat-Bold"/>
              </a:rPr>
              <a:t>высокую эффективность</a:t>
            </a:r>
            <a:r>
              <a:rPr lang="ru-RU" sz="1400" dirty="0">
                <a:latin typeface="Montserrat-Bold"/>
              </a:rPr>
              <a:t>. </a:t>
            </a:r>
            <a:endParaRPr lang="en-US" sz="1400" dirty="0">
              <a:latin typeface="Montserrat-Bold"/>
            </a:endParaRPr>
          </a:p>
          <a:p>
            <a:pPr algn="just"/>
            <a:endParaRPr lang="en-US" sz="1400" dirty="0">
              <a:latin typeface="Montserrat-Bold"/>
            </a:endParaRPr>
          </a:p>
        </p:txBody>
      </p:sp>
      <p:sp>
        <p:nvSpPr>
          <p:cNvPr id="9" name="TextBox 8">
            <a:extLst>
              <a:ext uri="{FF2B5EF4-FFF2-40B4-BE49-F238E27FC236}">
                <a16:creationId xmlns:a16="http://schemas.microsoft.com/office/drawing/2014/main" id="{AF44D36D-01C4-4A76-9518-BD5FDE9F300D}"/>
              </a:ext>
            </a:extLst>
          </p:cNvPr>
          <p:cNvSpPr txBox="1"/>
          <p:nvPr/>
        </p:nvSpPr>
        <p:spPr>
          <a:xfrm>
            <a:off x="241200" y="3635156"/>
            <a:ext cx="7600425" cy="523220"/>
          </a:xfrm>
          <a:prstGeom prst="rect">
            <a:avLst/>
          </a:prstGeom>
          <a:noFill/>
        </p:spPr>
        <p:txBody>
          <a:bodyPr wrap="square" rtlCol="0">
            <a:spAutoFit/>
          </a:bodyPr>
          <a:lstStyle/>
          <a:p>
            <a:r>
              <a:rPr lang="ru-RU" sz="2800" b="1" dirty="0">
                <a:latin typeface="Montserrat-Bold"/>
              </a:rPr>
              <a:t>СТРАТЕГИИ РЕНТАБЕЛЬНОСТИ</a:t>
            </a:r>
            <a:endParaRPr lang="ru-RU" sz="2800" dirty="0"/>
          </a:p>
        </p:txBody>
      </p:sp>
      <p:sp>
        <p:nvSpPr>
          <p:cNvPr id="10" name="TextBox 9">
            <a:extLst>
              <a:ext uri="{FF2B5EF4-FFF2-40B4-BE49-F238E27FC236}">
                <a16:creationId xmlns:a16="http://schemas.microsoft.com/office/drawing/2014/main" id="{DCC7689E-66AC-4DC1-94D4-56D921F8BE69}"/>
              </a:ext>
            </a:extLst>
          </p:cNvPr>
          <p:cNvSpPr txBox="1"/>
          <p:nvPr/>
        </p:nvSpPr>
        <p:spPr>
          <a:xfrm>
            <a:off x="559191" y="4410724"/>
            <a:ext cx="6163554" cy="1815882"/>
          </a:xfrm>
          <a:prstGeom prst="rect">
            <a:avLst/>
          </a:prstGeom>
          <a:noFill/>
        </p:spPr>
        <p:txBody>
          <a:bodyPr wrap="square" rtlCol="0">
            <a:spAutoFit/>
          </a:bodyPr>
          <a:lstStyle/>
          <a:p>
            <a:pPr algn="just"/>
            <a:r>
              <a:rPr lang="ru-RU" sz="1400" dirty="0">
                <a:latin typeface="Montserrat-Bold"/>
              </a:rPr>
              <a:t>Для интернет-магазинов с настроенной системой </a:t>
            </a:r>
            <a:r>
              <a:rPr lang="en-US" sz="1400" b="1" dirty="0" err="1">
                <a:latin typeface="Montserrat-Bold"/>
              </a:rPr>
              <a:t>eCOMMERCE</a:t>
            </a:r>
            <a:r>
              <a:rPr lang="ru-RU" sz="1400" b="1" dirty="0">
                <a:latin typeface="Montserrat-Bold"/>
              </a:rPr>
              <a:t> </a:t>
            </a:r>
            <a:r>
              <a:rPr lang="ru-RU" sz="1400" dirty="0">
                <a:latin typeface="Montserrat-Bold"/>
              </a:rPr>
              <a:t>рекомендуем использовать стратегии рентабельности, чтобы сохранять оптимальное соотношение расхода на рекламу и дохода от нее.</a:t>
            </a:r>
          </a:p>
          <a:p>
            <a:pPr algn="just"/>
            <a:endParaRPr lang="ru-RU" sz="1400" dirty="0">
              <a:latin typeface="Montserrat-Bold"/>
            </a:endParaRPr>
          </a:p>
          <a:p>
            <a:pPr algn="just"/>
            <a:r>
              <a:rPr lang="ru-RU" sz="1400" dirty="0">
                <a:latin typeface="Montserrat-Bold"/>
              </a:rPr>
              <a:t>Подобные стратегии есть как в Яндекс.Директ </a:t>
            </a:r>
            <a:r>
              <a:rPr lang="ru-RU" sz="1400" b="1" dirty="0">
                <a:latin typeface="Montserrat-Bold"/>
              </a:rPr>
              <a:t>«Целевая доля рекламных расходов».</a:t>
            </a:r>
          </a:p>
          <a:p>
            <a:pPr algn="just"/>
            <a:endParaRPr lang="ru-RU" sz="1400" dirty="0">
              <a:latin typeface="Montserrat-Bold"/>
            </a:endParaRPr>
          </a:p>
        </p:txBody>
      </p:sp>
      <p:pic>
        <p:nvPicPr>
          <p:cNvPr id="11" name="Picture 2">
            <a:extLst>
              <a:ext uri="{FF2B5EF4-FFF2-40B4-BE49-F238E27FC236}">
                <a16:creationId xmlns:a16="http://schemas.microsoft.com/office/drawing/2014/main" id="{799123EB-4195-447E-9498-BBB6D9167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0013" y="3896766"/>
            <a:ext cx="2116329" cy="211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Рисунок 11">
            <a:extLst>
              <a:ext uri="{FF2B5EF4-FFF2-40B4-BE49-F238E27FC236}">
                <a16:creationId xmlns:a16="http://schemas.microsoft.com/office/drawing/2014/main" id="{E0208F0B-3FDF-4029-842A-A4C6E4BA5D0B}"/>
              </a:ext>
            </a:extLst>
          </p:cNvPr>
          <p:cNvPicPr>
            <a:picLocks noChangeAspect="1"/>
          </p:cNvPicPr>
          <p:nvPr/>
        </p:nvPicPr>
        <p:blipFill>
          <a:blip r:embed="rId4"/>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E0C75794-CBD7-44AE-A92F-E4D4EF743647}"/>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DF7F9FB6-138F-47F2-B624-B2BC269E811C}"/>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51572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6A074D-3DEC-4EAE-8A49-9F7466F1FFDC}"/>
              </a:ext>
            </a:extLst>
          </p:cNvPr>
          <p:cNvSpPr txBox="1"/>
          <p:nvPr/>
        </p:nvSpPr>
        <p:spPr>
          <a:xfrm>
            <a:off x="448983" y="1350620"/>
            <a:ext cx="9967226" cy="1384995"/>
          </a:xfrm>
          <a:prstGeom prst="rect">
            <a:avLst/>
          </a:prstGeom>
          <a:noFill/>
        </p:spPr>
        <p:txBody>
          <a:bodyPr wrap="square">
            <a:spAutoFit/>
          </a:bodyPr>
          <a:lstStyle/>
          <a:p>
            <a:pPr algn="just"/>
            <a:r>
              <a:rPr lang="ru-RU" sz="1400" dirty="0">
                <a:latin typeface="Montserrat-Bold"/>
              </a:rPr>
              <a:t>Рынок контекстной рекламы достаточно динамичен, необходимо вовремя отслеживать изменения ключевых показателей. </a:t>
            </a:r>
          </a:p>
          <a:p>
            <a:pPr algn="just"/>
            <a:r>
              <a:rPr lang="ru-RU" sz="1400" dirty="0">
                <a:latin typeface="Montserrat-Bold"/>
              </a:rPr>
              <a:t>При этом также важно не менять настройки каждый день, чтобы система могла обучаться.</a:t>
            </a:r>
          </a:p>
          <a:p>
            <a:pPr algn="just"/>
            <a:r>
              <a:rPr lang="ru-RU" sz="1400" dirty="0">
                <a:latin typeface="Montserrat-Bold"/>
              </a:rPr>
              <a:t>История изменений - позволяет увидеть, какие изменения вносятся, как часто, в какие кампании.</a:t>
            </a:r>
          </a:p>
          <a:p>
            <a:pPr algn="just"/>
            <a:r>
              <a:rPr lang="ru-RU" sz="1400" dirty="0">
                <a:latin typeface="Montserrat-Bold"/>
              </a:rPr>
              <a:t>В сочетании с анализом статистики, можно понять, какие изменения принесли положительную динамику, а какие - отрицательную.</a:t>
            </a:r>
          </a:p>
        </p:txBody>
      </p:sp>
      <p:sp>
        <p:nvSpPr>
          <p:cNvPr id="5" name="TextBox 4">
            <a:extLst>
              <a:ext uri="{FF2B5EF4-FFF2-40B4-BE49-F238E27FC236}">
                <a16:creationId xmlns:a16="http://schemas.microsoft.com/office/drawing/2014/main" id="{A0353C3C-4B4C-40E4-B4CA-828BADE1A4FF}"/>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АНАЛИЗ ИСТОРИИ ИЗМЕНЕНИЙ</a:t>
            </a:r>
            <a:endParaRPr lang="ru-RU" sz="2800" dirty="0"/>
          </a:p>
        </p:txBody>
      </p:sp>
      <p:pic>
        <p:nvPicPr>
          <p:cNvPr id="8" name="Рисунок 7">
            <a:extLst>
              <a:ext uri="{FF2B5EF4-FFF2-40B4-BE49-F238E27FC236}">
                <a16:creationId xmlns:a16="http://schemas.microsoft.com/office/drawing/2014/main" id="{63091598-6E2F-42FB-99E2-C13A1FC5A068}"/>
              </a:ext>
            </a:extLst>
          </p:cNvPr>
          <p:cNvPicPr>
            <a:picLocks noChangeAspect="1"/>
          </p:cNvPicPr>
          <p:nvPr/>
        </p:nvPicPr>
        <p:blipFill>
          <a:blip r:embed="rId2"/>
          <a:stretch>
            <a:fillRect/>
          </a:stretch>
        </p:blipFill>
        <p:spPr>
          <a:xfrm>
            <a:off x="11142672" y="0"/>
            <a:ext cx="1070962" cy="6858000"/>
          </a:xfrm>
          <a:prstGeom prst="rect">
            <a:avLst/>
          </a:prstGeom>
        </p:spPr>
      </p:pic>
      <p:pic>
        <p:nvPicPr>
          <p:cNvPr id="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31AAE35A-84F0-4FC2-9F0C-3306001CB006}"/>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1" name="Google Shape;124;g1146d9c2c56_0_248">
            <a:extLst>
              <a:ext uri="{FF2B5EF4-FFF2-40B4-BE49-F238E27FC236}">
                <a16:creationId xmlns:a16="http://schemas.microsoft.com/office/drawing/2014/main" id="{6CC77BED-A3F0-4406-A0BA-9CCD90A9261E}"/>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7" name="Рисунок 6">
            <a:extLst>
              <a:ext uri="{FF2B5EF4-FFF2-40B4-BE49-F238E27FC236}">
                <a16:creationId xmlns:a16="http://schemas.microsoft.com/office/drawing/2014/main" id="{FC05FCB4-1EFE-4A42-A098-4AD0B9F6F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868" y="2881682"/>
            <a:ext cx="6292499" cy="3460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2779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Текстовое поле 3">
            <a:extLst>
              <a:ext uri="{FF2B5EF4-FFF2-40B4-BE49-F238E27FC236}">
                <a16:creationId xmlns:a16="http://schemas.microsoft.com/office/drawing/2014/main" id="{CCA09456-2F0A-4BBB-8E60-D3185592E4F3}"/>
              </a:ext>
            </a:extLst>
          </p:cNvPr>
          <p:cNvSpPr txBox="1"/>
          <p:nvPr/>
        </p:nvSpPr>
        <p:spPr>
          <a:xfrm>
            <a:off x="241200" y="622800"/>
            <a:ext cx="8451215" cy="954107"/>
          </a:xfrm>
          <a:prstGeom prst="rect">
            <a:avLst/>
          </a:prstGeom>
          <a:noFill/>
        </p:spPr>
        <p:txBody>
          <a:bodyPr wrap="square" rtlCol="0">
            <a:spAutoFit/>
          </a:bodyPr>
          <a:lstStyle/>
          <a:p>
            <a:pPr>
              <a:lnSpc>
                <a:spcPct val="100000"/>
              </a:lnSpc>
            </a:pPr>
            <a:r>
              <a:rPr lang="ru-RU" altLang="ru-RU" sz="2800" b="1" dirty="0">
                <a:latin typeface="Montserrat-Bold"/>
                <a:cs typeface="+mn-lt"/>
              </a:rPr>
              <a:t>КЛЮЧЕВЫЕ ПРЕИМУЩЕСТВА КОНТЕКСТНОЙ РЕКЛАМЫ</a:t>
            </a:r>
          </a:p>
        </p:txBody>
      </p:sp>
      <p:sp>
        <p:nvSpPr>
          <p:cNvPr id="38" name="Текстовое поле 11">
            <a:extLst>
              <a:ext uri="{FF2B5EF4-FFF2-40B4-BE49-F238E27FC236}">
                <a16:creationId xmlns:a16="http://schemas.microsoft.com/office/drawing/2014/main" id="{DFA4AC85-E214-48B0-9BD0-AA55458713B7}"/>
              </a:ext>
            </a:extLst>
          </p:cNvPr>
          <p:cNvSpPr txBox="1"/>
          <p:nvPr/>
        </p:nvSpPr>
        <p:spPr>
          <a:xfrm>
            <a:off x="913765" y="1580515"/>
            <a:ext cx="1676400" cy="368300"/>
          </a:xfrm>
          <a:prstGeom prst="rect">
            <a:avLst/>
          </a:prstGeom>
          <a:noFill/>
        </p:spPr>
        <p:txBody>
          <a:bodyPr wrap="square" rtlCol="0">
            <a:spAutoFit/>
          </a:bodyPr>
          <a:lstStyle/>
          <a:p>
            <a:endParaRPr lang="ru-RU" altLang="en-US" dirty="0"/>
          </a:p>
        </p:txBody>
      </p:sp>
      <p:pic>
        <p:nvPicPr>
          <p:cNvPr id="15" name="Рисунок 14">
            <a:extLst>
              <a:ext uri="{FF2B5EF4-FFF2-40B4-BE49-F238E27FC236}">
                <a16:creationId xmlns:a16="http://schemas.microsoft.com/office/drawing/2014/main" id="{9AE9FB8C-9E06-4D20-9D14-3947426748EA}"/>
              </a:ext>
            </a:extLst>
          </p:cNvPr>
          <p:cNvPicPr>
            <a:picLocks noChangeAspect="1"/>
          </p:cNvPicPr>
          <p:nvPr/>
        </p:nvPicPr>
        <p:blipFill>
          <a:blip r:embed="rId2"/>
          <a:stretch>
            <a:fillRect/>
          </a:stretch>
        </p:blipFill>
        <p:spPr>
          <a:xfrm>
            <a:off x="11142672" y="0"/>
            <a:ext cx="1070962" cy="6858000"/>
          </a:xfrm>
          <a:prstGeom prst="rect">
            <a:avLst/>
          </a:prstGeom>
        </p:spPr>
      </p:pic>
      <p:pic>
        <p:nvPicPr>
          <p:cNvPr id="16"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0FCC3604-353E-42F0-AEE6-EE3AA307A259}"/>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17" name="Текстовое поле 4">
            <a:extLst>
              <a:ext uri="{FF2B5EF4-FFF2-40B4-BE49-F238E27FC236}">
                <a16:creationId xmlns:a16="http://schemas.microsoft.com/office/drawing/2014/main" id="{6579A85E-3D20-470C-8CC8-5F20B24C0708}"/>
              </a:ext>
            </a:extLst>
          </p:cNvPr>
          <p:cNvSpPr txBox="1"/>
          <p:nvPr/>
        </p:nvSpPr>
        <p:spPr>
          <a:xfrm>
            <a:off x="846455" y="1725380"/>
            <a:ext cx="3546475" cy="1384995"/>
          </a:xfrm>
          <a:prstGeom prst="rect">
            <a:avLst/>
          </a:prstGeom>
          <a:noFill/>
        </p:spPr>
        <p:txBody>
          <a:bodyPr wrap="square" rtlCol="0">
            <a:spAutoFit/>
          </a:bodyPr>
          <a:lstStyle/>
          <a:p>
            <a:r>
              <a:rPr lang="ru-RU" altLang="en-US" sz="1400" b="1" dirty="0">
                <a:latin typeface="Montserrat-Bold"/>
                <a:ea typeface="Tahoma" panose="020B0604030504040204" pitchFamily="34" charset="0"/>
                <a:cs typeface="Tahoma" panose="020B0604030504040204" pitchFamily="34" charset="0"/>
              </a:rPr>
              <a:t>Работаем по KPI </a:t>
            </a:r>
          </a:p>
          <a:p>
            <a:r>
              <a:rPr lang="ru-RU" altLang="en-US" sz="1400" dirty="0">
                <a:latin typeface="Montserrat-Bold"/>
                <a:ea typeface="Tahoma" panose="020B0604030504040204" pitchFamily="34" charset="0"/>
                <a:cs typeface="Tahoma" panose="020B0604030504040204" pitchFamily="34" charset="0"/>
              </a:rPr>
              <a:t>При ведении контекстной рекламы мы ориентируемся на Ваши задачи и качественные показатели и можем согласовать KPI по основным из них.</a:t>
            </a:r>
          </a:p>
        </p:txBody>
      </p:sp>
      <p:sp>
        <p:nvSpPr>
          <p:cNvPr id="18" name="Текстовое поле 5">
            <a:extLst>
              <a:ext uri="{FF2B5EF4-FFF2-40B4-BE49-F238E27FC236}">
                <a16:creationId xmlns:a16="http://schemas.microsoft.com/office/drawing/2014/main" id="{52F982C5-B37D-45FD-85AA-82E3DB0EA067}"/>
              </a:ext>
            </a:extLst>
          </p:cNvPr>
          <p:cNvSpPr txBox="1"/>
          <p:nvPr/>
        </p:nvSpPr>
        <p:spPr>
          <a:xfrm>
            <a:off x="846455" y="3408130"/>
            <a:ext cx="3627120" cy="3108543"/>
          </a:xfrm>
          <a:prstGeom prst="rect">
            <a:avLst/>
          </a:prstGeom>
          <a:noFill/>
        </p:spPr>
        <p:txBody>
          <a:bodyPr wrap="square" rtlCol="0">
            <a:spAutoFit/>
          </a:bodyPr>
          <a:lstStyle/>
          <a:p>
            <a:r>
              <a:rPr lang="ru-RU" altLang="en-US" sz="1400" b="1" dirty="0">
                <a:latin typeface="Montserrat-Bold"/>
                <a:ea typeface="Tahoma" panose="020B0604030504040204" pitchFamily="34" charset="0"/>
                <a:cs typeface="Tahoma" panose="020B0604030504040204" pitchFamily="34" charset="0"/>
              </a:rPr>
              <a:t>Оценка коммерческих факторов и улучшение конверсии сайта </a:t>
            </a:r>
          </a:p>
          <a:p>
            <a:r>
              <a:rPr lang="ru-RU" altLang="en-US" sz="1400" dirty="0">
                <a:latin typeface="Montserrat-Bold"/>
                <a:ea typeface="Tahoma" panose="020B0604030504040204" pitchFamily="34" charset="0"/>
                <a:cs typeface="Tahoma" panose="020B0604030504040204" pitchFamily="34" charset="0"/>
              </a:rPr>
              <a:t>В соответствии с бюджетом рекламной кампании мы проведем аудит коммерческих факторов Вашего сайта, проанализируем его дизайн и проверим его с точки зрения юзабилити. На основании полученных данных подготовим рекомендации по увеличению количества звонков и заявок с сайта, что позволит Вам увеличить объем продаж без увеличения рекламного бюджета.</a:t>
            </a:r>
          </a:p>
        </p:txBody>
      </p:sp>
      <p:sp>
        <p:nvSpPr>
          <p:cNvPr id="19" name="Текстовое поле 10">
            <a:extLst>
              <a:ext uri="{FF2B5EF4-FFF2-40B4-BE49-F238E27FC236}">
                <a16:creationId xmlns:a16="http://schemas.microsoft.com/office/drawing/2014/main" id="{3CCBF41E-90A2-465E-9D7C-0DA709FAEAFF}"/>
              </a:ext>
            </a:extLst>
          </p:cNvPr>
          <p:cNvSpPr txBox="1"/>
          <p:nvPr/>
        </p:nvSpPr>
        <p:spPr>
          <a:xfrm>
            <a:off x="5693787" y="1703070"/>
            <a:ext cx="4709685" cy="1600438"/>
          </a:xfrm>
          <a:prstGeom prst="rect">
            <a:avLst/>
          </a:prstGeom>
          <a:noFill/>
        </p:spPr>
        <p:txBody>
          <a:bodyPr wrap="square" rtlCol="0">
            <a:spAutoFit/>
          </a:bodyPr>
          <a:lstStyle/>
          <a:p>
            <a:r>
              <a:rPr lang="ru-RU" altLang="en-US" sz="1400" b="1" dirty="0">
                <a:latin typeface="Montserrat-Bold"/>
                <a:ea typeface="Tahoma" panose="020B0604030504040204" pitchFamily="34" charset="0"/>
                <a:cs typeface="Tahoma" panose="020B0604030504040204" pitchFamily="34" charset="0"/>
              </a:rPr>
              <a:t>Прозрачная система контроля рекламной кампании </a:t>
            </a:r>
          </a:p>
          <a:p>
            <a:r>
              <a:rPr lang="ru-RU" altLang="en-US" sz="1400" dirty="0">
                <a:latin typeface="Montserrat-Bold"/>
                <a:ea typeface="Tahoma" panose="020B0604030504040204" pitchFamily="34" charset="0"/>
                <a:cs typeface="Tahoma" panose="020B0604030504040204" pitchFamily="34" charset="0"/>
              </a:rPr>
              <a:t>Предоставляем полный доступ к контролю рекламной кампании на всех этапах в режиме онлайн через Личный кабинет. Ежемесячно готовим для Вас подробные информационные отчеты со всеми цифровыми показателями. </a:t>
            </a:r>
          </a:p>
        </p:txBody>
      </p:sp>
      <p:sp>
        <p:nvSpPr>
          <p:cNvPr id="20" name="Текстовое поле 12">
            <a:extLst>
              <a:ext uri="{FF2B5EF4-FFF2-40B4-BE49-F238E27FC236}">
                <a16:creationId xmlns:a16="http://schemas.microsoft.com/office/drawing/2014/main" id="{2B6D1B86-50B3-4701-BE29-D7AEDA33D6F8}"/>
              </a:ext>
            </a:extLst>
          </p:cNvPr>
          <p:cNvSpPr txBox="1"/>
          <p:nvPr/>
        </p:nvSpPr>
        <p:spPr>
          <a:xfrm>
            <a:off x="5693788" y="3451132"/>
            <a:ext cx="4964237" cy="1169551"/>
          </a:xfrm>
          <a:prstGeom prst="rect">
            <a:avLst/>
          </a:prstGeom>
          <a:noFill/>
        </p:spPr>
        <p:txBody>
          <a:bodyPr wrap="square" rtlCol="0">
            <a:spAutoFit/>
          </a:bodyPr>
          <a:lstStyle/>
          <a:p>
            <a:r>
              <a:rPr lang="ru-RU" altLang="en-US" sz="1400" b="1" dirty="0">
                <a:latin typeface="Montserrat-Bold"/>
                <a:ea typeface="Tahoma" panose="020B0604030504040204" pitchFamily="34" charset="0"/>
                <a:cs typeface="Tahoma" panose="020B0604030504040204" pitchFamily="34" charset="0"/>
              </a:rPr>
              <a:t>Привлекательные условия работы и низкий минимальный бюджет</a:t>
            </a:r>
          </a:p>
          <a:p>
            <a:r>
              <a:rPr lang="ru-RU" altLang="en-US" sz="1400" dirty="0">
                <a:latin typeface="Montserrat-Bold"/>
                <a:ea typeface="Tahoma" panose="020B0604030504040204" pitchFamily="34" charset="0"/>
                <a:cs typeface="Tahoma" panose="020B0604030504040204" pitchFamily="34" charset="0"/>
              </a:rPr>
              <a:t>Минимальный бюджет на размещение контекстной рекламы составляет 70 000 руб. на одну систему размещения. </a:t>
            </a:r>
          </a:p>
        </p:txBody>
      </p:sp>
      <p:sp>
        <p:nvSpPr>
          <p:cNvPr id="21" name="Текстовое поле 13">
            <a:extLst>
              <a:ext uri="{FF2B5EF4-FFF2-40B4-BE49-F238E27FC236}">
                <a16:creationId xmlns:a16="http://schemas.microsoft.com/office/drawing/2014/main" id="{AEC24224-4629-490E-926A-281FBC75425B}"/>
              </a:ext>
            </a:extLst>
          </p:cNvPr>
          <p:cNvSpPr txBox="1"/>
          <p:nvPr/>
        </p:nvSpPr>
        <p:spPr>
          <a:xfrm>
            <a:off x="5704583" y="4838700"/>
            <a:ext cx="4964237" cy="1600438"/>
          </a:xfrm>
          <a:prstGeom prst="rect">
            <a:avLst/>
          </a:prstGeom>
          <a:noFill/>
        </p:spPr>
        <p:txBody>
          <a:bodyPr wrap="square" rtlCol="0">
            <a:spAutoFit/>
          </a:bodyPr>
          <a:lstStyle/>
          <a:p>
            <a:r>
              <a:rPr lang="ru-RU" altLang="en-US" sz="1400" b="1" dirty="0">
                <a:latin typeface="Montserrat-Bold"/>
                <a:ea typeface="Tahoma" panose="020B0604030504040204" pitchFamily="34" charset="0"/>
                <a:cs typeface="Tahoma" panose="020B0604030504040204" pitchFamily="34" charset="0"/>
              </a:rPr>
              <a:t>Неограниченное количество запросов</a:t>
            </a:r>
          </a:p>
          <a:p>
            <a:r>
              <a:rPr lang="ru-RU" altLang="en-US" sz="1400" dirty="0">
                <a:latin typeface="Montserrat-Bold"/>
                <a:ea typeface="Tahoma" panose="020B0604030504040204" pitchFamily="34" charset="0"/>
                <a:cs typeface="Tahoma" panose="020B0604030504040204" pitchFamily="34" charset="0"/>
              </a:rPr>
              <a:t>В рамках бюджета рекламной кампании Вам доступно неограниченное количество ключевых слов, что позволяет максимально охватить целевую аудиторию, привести на сайт больше потенциальных клиентов и снизить стоимость их привлечения.</a:t>
            </a:r>
          </a:p>
        </p:txBody>
      </p:sp>
      <p:pic>
        <p:nvPicPr>
          <p:cNvPr id="22" name="Изображение 15" descr="chart (1)">
            <a:extLst>
              <a:ext uri="{FF2B5EF4-FFF2-40B4-BE49-F238E27FC236}">
                <a16:creationId xmlns:a16="http://schemas.microsoft.com/office/drawing/2014/main" id="{5051A011-3D16-4620-B3FA-40948AE153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790" y="1738080"/>
            <a:ext cx="476885" cy="476885"/>
          </a:xfrm>
          <a:prstGeom prst="rect">
            <a:avLst/>
          </a:prstGeom>
        </p:spPr>
      </p:pic>
      <p:pic>
        <p:nvPicPr>
          <p:cNvPr id="23" name="Изображение 18" descr="browsers">
            <a:extLst>
              <a:ext uri="{FF2B5EF4-FFF2-40B4-BE49-F238E27FC236}">
                <a16:creationId xmlns:a16="http://schemas.microsoft.com/office/drawing/2014/main" id="{19EA0CCA-2F31-4FA9-B69E-1D65EE2747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400" y="3507190"/>
            <a:ext cx="368300" cy="368300"/>
          </a:xfrm>
          <a:prstGeom prst="rect">
            <a:avLst/>
          </a:prstGeom>
        </p:spPr>
      </p:pic>
      <p:pic>
        <p:nvPicPr>
          <p:cNvPr id="24" name="Изображение 20" descr="search (3)">
            <a:extLst>
              <a:ext uri="{FF2B5EF4-FFF2-40B4-BE49-F238E27FC236}">
                <a16:creationId xmlns:a16="http://schemas.microsoft.com/office/drawing/2014/main" id="{C3D23C24-099E-4917-ACF4-19586EE1B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3408" y="1767840"/>
            <a:ext cx="361950" cy="361950"/>
          </a:xfrm>
          <a:prstGeom prst="rect">
            <a:avLst/>
          </a:prstGeom>
        </p:spPr>
      </p:pic>
      <p:pic>
        <p:nvPicPr>
          <p:cNvPr id="25" name="Изображение 21" descr="wallet (3)">
            <a:extLst>
              <a:ext uri="{FF2B5EF4-FFF2-40B4-BE49-F238E27FC236}">
                <a16:creationId xmlns:a16="http://schemas.microsoft.com/office/drawing/2014/main" id="{DFF36F1C-DB2B-4BA5-9106-B1F84DA84A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3408" y="3531777"/>
            <a:ext cx="381000" cy="381000"/>
          </a:xfrm>
          <a:prstGeom prst="rect">
            <a:avLst/>
          </a:prstGeom>
        </p:spPr>
      </p:pic>
      <p:pic>
        <p:nvPicPr>
          <p:cNvPr id="26" name="Изображение 27" descr="loop">
            <a:extLst>
              <a:ext uri="{FF2B5EF4-FFF2-40B4-BE49-F238E27FC236}">
                <a16:creationId xmlns:a16="http://schemas.microsoft.com/office/drawing/2014/main" id="{C402DA45-6D57-49C1-AA02-F5539C2471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54991" y="4843780"/>
            <a:ext cx="509270" cy="509270"/>
          </a:xfrm>
          <a:prstGeom prst="rect">
            <a:avLst/>
          </a:prstGeom>
        </p:spPr>
      </p:pic>
      <p:sp>
        <p:nvSpPr>
          <p:cNvPr id="27" name="Google Shape;124;g1146d9c2c56_0_248">
            <a:extLst>
              <a:ext uri="{FF2B5EF4-FFF2-40B4-BE49-F238E27FC236}">
                <a16:creationId xmlns:a16="http://schemas.microsoft.com/office/drawing/2014/main" id="{C526B7B7-01FF-450E-948D-74C302AE4493}"/>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8769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Изображение 2" descr="tick-inside-circle">
            <a:extLst>
              <a:ext uri="{FF2B5EF4-FFF2-40B4-BE49-F238E27FC236}">
                <a16:creationId xmlns:a16="http://schemas.microsoft.com/office/drawing/2014/main" id="{823548B4-9BCF-4B94-A311-7B11D70BA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671" y="2147992"/>
            <a:ext cx="307233" cy="320040"/>
          </a:xfrm>
          <a:prstGeom prst="rect">
            <a:avLst/>
          </a:prstGeom>
        </p:spPr>
      </p:pic>
      <p:pic>
        <p:nvPicPr>
          <p:cNvPr id="18" name="Изображение 8" descr="tick-inside-circle">
            <a:extLst>
              <a:ext uri="{FF2B5EF4-FFF2-40B4-BE49-F238E27FC236}">
                <a16:creationId xmlns:a16="http://schemas.microsoft.com/office/drawing/2014/main" id="{20C686B7-7A78-4C56-B353-04917DCED3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6512" y="2178973"/>
            <a:ext cx="322453" cy="320040"/>
          </a:xfrm>
          <a:prstGeom prst="rect">
            <a:avLst/>
          </a:prstGeom>
        </p:spPr>
      </p:pic>
      <p:pic>
        <p:nvPicPr>
          <p:cNvPr id="19" name="Изображение 11" descr="tick-inside-circle">
            <a:extLst>
              <a:ext uri="{FF2B5EF4-FFF2-40B4-BE49-F238E27FC236}">
                <a16:creationId xmlns:a16="http://schemas.microsoft.com/office/drawing/2014/main" id="{10252D93-6C86-4EC9-9B1D-0040BA2EA4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7951" y="2182156"/>
            <a:ext cx="337722" cy="320040"/>
          </a:xfrm>
          <a:prstGeom prst="rect">
            <a:avLst/>
          </a:prstGeom>
        </p:spPr>
      </p:pic>
      <p:sp>
        <p:nvSpPr>
          <p:cNvPr id="20" name="Текстовое поле 17">
            <a:extLst>
              <a:ext uri="{FF2B5EF4-FFF2-40B4-BE49-F238E27FC236}">
                <a16:creationId xmlns:a16="http://schemas.microsoft.com/office/drawing/2014/main" id="{FBF3B38E-A37F-4C51-A6C5-06BCC5A77C7D}"/>
              </a:ext>
            </a:extLst>
          </p:cNvPr>
          <p:cNvSpPr txBox="1"/>
          <p:nvPr/>
        </p:nvSpPr>
        <p:spPr>
          <a:xfrm>
            <a:off x="959939" y="2044925"/>
            <a:ext cx="2638538" cy="523220"/>
          </a:xfrm>
          <a:prstGeom prst="rect">
            <a:avLst/>
          </a:prstGeom>
          <a:noFill/>
        </p:spPr>
        <p:txBody>
          <a:bodyPr wrap="square" rtlCol="0">
            <a:spAutoFit/>
          </a:bodyPr>
          <a:lstStyle/>
          <a:p>
            <a:pPr algn="just"/>
            <a:r>
              <a:rPr lang="ru-RU" sz="1400" b="1" dirty="0">
                <a:latin typeface="Montserrat-Bold"/>
                <a:ea typeface="Tahoma" panose="020B0604030504040204" pitchFamily="34" charset="0"/>
                <a:cs typeface="Tahoma" panose="020B0604030504040204" pitchFamily="34" charset="0"/>
                <a:sym typeface="+mn-ea"/>
              </a:rPr>
              <a:t>Обеспечим гарантированные клики</a:t>
            </a:r>
            <a:endParaRPr lang="ru-RU" altLang="en-US" sz="1400" dirty="0">
              <a:latin typeface="Montserrat-Bold"/>
              <a:ea typeface="Tahoma" panose="020B0604030504040204" pitchFamily="34" charset="0"/>
              <a:cs typeface="Tahoma" panose="020B0604030504040204" pitchFamily="34" charset="0"/>
              <a:sym typeface="+mn-ea"/>
            </a:endParaRPr>
          </a:p>
        </p:txBody>
      </p:sp>
      <p:sp>
        <p:nvSpPr>
          <p:cNvPr id="21" name="Текстовое поле 19">
            <a:extLst>
              <a:ext uri="{FF2B5EF4-FFF2-40B4-BE49-F238E27FC236}">
                <a16:creationId xmlns:a16="http://schemas.microsoft.com/office/drawing/2014/main" id="{615FDC68-740A-4175-9D89-2D6074912534}"/>
              </a:ext>
            </a:extLst>
          </p:cNvPr>
          <p:cNvSpPr txBox="1"/>
          <p:nvPr/>
        </p:nvSpPr>
        <p:spPr>
          <a:xfrm>
            <a:off x="4058925" y="2043794"/>
            <a:ext cx="2638538" cy="551433"/>
          </a:xfrm>
          <a:prstGeom prst="rect">
            <a:avLst/>
          </a:prstGeom>
          <a:noFill/>
        </p:spPr>
        <p:txBody>
          <a:bodyPr wrap="square" rtlCol="0">
            <a:spAutoFit/>
          </a:bodyPr>
          <a:lstStyle/>
          <a:p>
            <a:pPr>
              <a:lnSpc>
                <a:spcPct val="110000"/>
              </a:lnSpc>
              <a:spcBef>
                <a:spcPts val="0"/>
              </a:spcBef>
              <a:spcAft>
                <a:spcPts val="0"/>
              </a:spcAft>
            </a:pPr>
            <a:r>
              <a:rPr lang="ru-RU" sz="1400" b="1" dirty="0">
                <a:latin typeface="Montserrat-Bold"/>
                <a:ea typeface="Tahoma" panose="020B0604030504040204" pitchFamily="34" charset="0"/>
                <a:cs typeface="Tahoma" panose="020B0604030504040204" pitchFamily="34" charset="0"/>
                <a:sym typeface="+mn-ea"/>
              </a:rPr>
              <a:t>Настроим эффективную рекламу</a:t>
            </a:r>
            <a:endParaRPr lang="ru-RU" altLang="en-US" sz="1400" dirty="0">
              <a:latin typeface="Montserrat-Bold"/>
              <a:ea typeface="Tahoma" panose="020B0604030504040204" pitchFamily="34" charset="0"/>
              <a:cs typeface="Tahoma" panose="020B0604030504040204" pitchFamily="34" charset="0"/>
              <a:sym typeface="+mn-ea"/>
            </a:endParaRPr>
          </a:p>
        </p:txBody>
      </p:sp>
      <p:sp>
        <p:nvSpPr>
          <p:cNvPr id="22" name="Текстовое поле 23">
            <a:extLst>
              <a:ext uri="{FF2B5EF4-FFF2-40B4-BE49-F238E27FC236}">
                <a16:creationId xmlns:a16="http://schemas.microsoft.com/office/drawing/2014/main" id="{1737A643-388A-4869-9305-1186BBE87EB7}"/>
              </a:ext>
            </a:extLst>
          </p:cNvPr>
          <p:cNvSpPr txBox="1"/>
          <p:nvPr/>
        </p:nvSpPr>
        <p:spPr>
          <a:xfrm>
            <a:off x="7555607" y="2047435"/>
            <a:ext cx="2730789" cy="551433"/>
          </a:xfrm>
          <a:prstGeom prst="rect">
            <a:avLst/>
          </a:prstGeom>
          <a:noFill/>
        </p:spPr>
        <p:txBody>
          <a:bodyPr wrap="square" rtlCol="0">
            <a:spAutoFit/>
          </a:bodyPr>
          <a:lstStyle/>
          <a:p>
            <a:pPr>
              <a:lnSpc>
                <a:spcPct val="110000"/>
              </a:lnSpc>
              <a:spcBef>
                <a:spcPts val="0"/>
              </a:spcBef>
              <a:spcAft>
                <a:spcPts val="0"/>
              </a:spcAft>
            </a:pPr>
            <a:r>
              <a:rPr lang="ru-RU" altLang="en-US" sz="1400" b="1" dirty="0">
                <a:latin typeface="Montserrat-Bold"/>
                <a:ea typeface="Tahoma" panose="020B0604030504040204" pitchFamily="34" charset="0"/>
                <a:cs typeface="Tahoma" panose="020B0604030504040204" pitchFamily="34" charset="0"/>
                <a:sym typeface="+mn-ea"/>
              </a:rPr>
              <a:t>Нарисуем рекламные материалы по вашему ТЗ</a:t>
            </a:r>
            <a:endParaRPr lang="ru-RU" altLang="en-US" sz="1400" dirty="0">
              <a:latin typeface="Montserrat-Bold"/>
              <a:ea typeface="Tahoma" panose="020B0604030504040204" pitchFamily="34" charset="0"/>
              <a:cs typeface="Tahoma" panose="020B0604030504040204" pitchFamily="34" charset="0"/>
              <a:sym typeface="+mn-ea"/>
            </a:endParaRPr>
          </a:p>
        </p:txBody>
      </p:sp>
      <p:sp>
        <p:nvSpPr>
          <p:cNvPr id="23" name="Текстовое поле 3">
            <a:extLst>
              <a:ext uri="{FF2B5EF4-FFF2-40B4-BE49-F238E27FC236}">
                <a16:creationId xmlns:a16="http://schemas.microsoft.com/office/drawing/2014/main" id="{B597ED13-3368-4BB3-B972-5AC5B9CCA905}"/>
              </a:ext>
            </a:extLst>
          </p:cNvPr>
          <p:cNvSpPr txBox="1"/>
          <p:nvPr/>
        </p:nvSpPr>
        <p:spPr>
          <a:xfrm>
            <a:off x="1720475" y="3580209"/>
            <a:ext cx="2730789" cy="397032"/>
          </a:xfrm>
          <a:prstGeom prst="rect">
            <a:avLst/>
          </a:prstGeom>
          <a:noFill/>
        </p:spPr>
        <p:txBody>
          <a:bodyPr wrap="square" rtlCol="0">
            <a:spAutoFit/>
          </a:bodyPr>
          <a:lstStyle/>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97 млн. </a:t>
            </a:r>
          </a:p>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пользователей</a:t>
            </a:r>
          </a:p>
        </p:txBody>
      </p:sp>
      <p:sp>
        <p:nvSpPr>
          <p:cNvPr id="24" name="Текстовое поле 6">
            <a:extLst>
              <a:ext uri="{FF2B5EF4-FFF2-40B4-BE49-F238E27FC236}">
                <a16:creationId xmlns:a16="http://schemas.microsoft.com/office/drawing/2014/main" id="{5B3B4378-5C22-48E1-9224-E6B7DB4E1251}"/>
              </a:ext>
            </a:extLst>
          </p:cNvPr>
          <p:cNvSpPr txBox="1"/>
          <p:nvPr/>
        </p:nvSpPr>
        <p:spPr>
          <a:xfrm>
            <a:off x="3516499" y="3548389"/>
            <a:ext cx="3772099" cy="397032"/>
          </a:xfrm>
          <a:prstGeom prst="rect">
            <a:avLst/>
          </a:prstGeom>
          <a:noFill/>
        </p:spPr>
        <p:txBody>
          <a:bodyPr wrap="square" rtlCol="0">
            <a:spAutoFit/>
          </a:bodyPr>
          <a:lstStyle/>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Реализация товаров и услуг, ориентированных на интернет-магазины любой тематики.</a:t>
            </a:r>
          </a:p>
        </p:txBody>
      </p:sp>
      <p:sp>
        <p:nvSpPr>
          <p:cNvPr id="25" name="Текстовое поле 10">
            <a:extLst>
              <a:ext uri="{FF2B5EF4-FFF2-40B4-BE49-F238E27FC236}">
                <a16:creationId xmlns:a16="http://schemas.microsoft.com/office/drawing/2014/main" id="{3B36092F-9070-4487-8F08-F37029572683}"/>
              </a:ext>
            </a:extLst>
          </p:cNvPr>
          <p:cNvSpPr txBox="1"/>
          <p:nvPr/>
        </p:nvSpPr>
        <p:spPr>
          <a:xfrm>
            <a:off x="3516499" y="3178254"/>
            <a:ext cx="2115521" cy="230832"/>
          </a:xfrm>
          <a:prstGeom prst="rect">
            <a:avLst/>
          </a:prstGeom>
          <a:noFill/>
        </p:spPr>
        <p:txBody>
          <a:bodyPr wrap="square" rtlCol="0">
            <a:spAutoFit/>
          </a:bodyPr>
          <a:lstStyle/>
          <a:p>
            <a:r>
              <a:rPr lang="ru-RU" altLang="en-US" sz="900" b="1" dirty="0">
                <a:latin typeface="Montserrat-Bold"/>
                <a:ea typeface="Tahoma" panose="020B0604030504040204" pitchFamily="34" charset="0"/>
                <a:cs typeface="Tahoma" panose="020B0604030504040204" pitchFamily="34" charset="0"/>
              </a:rPr>
              <a:t>Для кого подойдет</a:t>
            </a:r>
          </a:p>
        </p:txBody>
      </p:sp>
      <p:sp>
        <p:nvSpPr>
          <p:cNvPr id="26" name="Текстовое поле 12">
            <a:extLst>
              <a:ext uri="{FF2B5EF4-FFF2-40B4-BE49-F238E27FC236}">
                <a16:creationId xmlns:a16="http://schemas.microsoft.com/office/drawing/2014/main" id="{190D67C9-F7E4-4220-A725-D4F554A75105}"/>
              </a:ext>
            </a:extLst>
          </p:cNvPr>
          <p:cNvSpPr txBox="1"/>
          <p:nvPr/>
        </p:nvSpPr>
        <p:spPr>
          <a:xfrm>
            <a:off x="1704146" y="3178254"/>
            <a:ext cx="1748751" cy="369332"/>
          </a:xfrm>
          <a:prstGeom prst="rect">
            <a:avLst/>
          </a:prstGeom>
          <a:noFill/>
        </p:spPr>
        <p:txBody>
          <a:bodyPr wrap="square" rtlCol="0">
            <a:spAutoFit/>
          </a:bodyPr>
          <a:lstStyle/>
          <a:p>
            <a:r>
              <a:rPr lang="ru-RU" altLang="en-US" sz="900" b="1" dirty="0">
                <a:latin typeface="Montserrat-Bold"/>
                <a:ea typeface="Tahoma" panose="020B0604030504040204" pitchFamily="34" charset="0"/>
                <a:cs typeface="Tahoma" panose="020B0604030504040204" pitchFamily="34" charset="0"/>
              </a:rPr>
              <a:t>Ежемесячная аудитория в России</a:t>
            </a:r>
          </a:p>
        </p:txBody>
      </p:sp>
      <p:cxnSp>
        <p:nvCxnSpPr>
          <p:cNvPr id="27" name="Прямое соединение 14">
            <a:extLst>
              <a:ext uri="{FF2B5EF4-FFF2-40B4-BE49-F238E27FC236}">
                <a16:creationId xmlns:a16="http://schemas.microsoft.com/office/drawing/2014/main" id="{5933E8AB-FAE6-4DA9-AEE2-89E8E3C02E21}"/>
              </a:ext>
            </a:extLst>
          </p:cNvPr>
          <p:cNvCxnSpPr>
            <a:cxnSpLocks/>
          </p:cNvCxnSpPr>
          <p:nvPr/>
        </p:nvCxnSpPr>
        <p:spPr>
          <a:xfrm>
            <a:off x="85943" y="4156423"/>
            <a:ext cx="10951302" cy="0"/>
          </a:xfrm>
          <a:prstGeom prst="line">
            <a:avLst/>
          </a:prstGeom>
          <a:ln w="12700">
            <a:solidFill>
              <a:srgbClr val="D6C8B0"/>
            </a:solidFill>
          </a:ln>
        </p:spPr>
        <p:style>
          <a:lnRef idx="1">
            <a:schemeClr val="accent1"/>
          </a:lnRef>
          <a:fillRef idx="0">
            <a:schemeClr val="accent1"/>
          </a:fillRef>
          <a:effectRef idx="0">
            <a:schemeClr val="accent1"/>
          </a:effectRef>
          <a:fontRef idx="minor">
            <a:schemeClr val="tx1"/>
          </a:fontRef>
        </p:style>
      </p:cxnSp>
      <p:sp>
        <p:nvSpPr>
          <p:cNvPr id="28" name="Текстовое поле 16">
            <a:extLst>
              <a:ext uri="{FF2B5EF4-FFF2-40B4-BE49-F238E27FC236}">
                <a16:creationId xmlns:a16="http://schemas.microsoft.com/office/drawing/2014/main" id="{C8A0A1FA-4253-481D-8A51-A0C47A327885}"/>
              </a:ext>
            </a:extLst>
          </p:cNvPr>
          <p:cNvSpPr txBox="1"/>
          <p:nvPr/>
        </p:nvSpPr>
        <p:spPr>
          <a:xfrm>
            <a:off x="7449901" y="3554234"/>
            <a:ext cx="3269442" cy="387478"/>
          </a:xfrm>
          <a:prstGeom prst="rect">
            <a:avLst/>
          </a:prstGeom>
          <a:noFill/>
        </p:spPr>
        <p:txBody>
          <a:bodyPr wrap="square" rtlCol="0">
            <a:spAutoFit/>
          </a:bodyPr>
          <a:lstStyle/>
          <a:p>
            <a:pPr>
              <a:lnSpc>
                <a:spcPct val="110000"/>
              </a:lnSpc>
            </a:pPr>
            <a:r>
              <a:rPr lang="ru-RU" altLang="en-US" sz="900" dirty="0">
                <a:latin typeface="Montserrat-Bold"/>
                <a:ea typeface="Tahoma" panose="020B0604030504040204" pitchFamily="34" charset="0"/>
                <a:cs typeface="Tahoma" panose="020B0604030504040204" pitchFamily="34" charset="0"/>
                <a:sym typeface="+mn-ea"/>
              </a:rPr>
              <a:t>от 70 000₽</a:t>
            </a:r>
          </a:p>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 комиссия 16% от бюджета, но не менее 15 000₽</a:t>
            </a:r>
          </a:p>
        </p:txBody>
      </p:sp>
      <p:sp>
        <p:nvSpPr>
          <p:cNvPr id="29" name="Текстовое поле 18">
            <a:extLst>
              <a:ext uri="{FF2B5EF4-FFF2-40B4-BE49-F238E27FC236}">
                <a16:creationId xmlns:a16="http://schemas.microsoft.com/office/drawing/2014/main" id="{FF01C178-3CA3-4AB6-9BA2-7C1108D2D9CF}"/>
              </a:ext>
            </a:extLst>
          </p:cNvPr>
          <p:cNvSpPr txBox="1"/>
          <p:nvPr/>
        </p:nvSpPr>
        <p:spPr>
          <a:xfrm>
            <a:off x="7426801" y="3244690"/>
            <a:ext cx="3268660" cy="230832"/>
          </a:xfrm>
          <a:prstGeom prst="rect">
            <a:avLst/>
          </a:prstGeom>
          <a:noFill/>
        </p:spPr>
        <p:txBody>
          <a:bodyPr wrap="square" rtlCol="0">
            <a:spAutoFit/>
          </a:bodyPr>
          <a:lstStyle/>
          <a:p>
            <a:r>
              <a:rPr lang="ru-RU" altLang="en-US" sz="900" b="1" dirty="0">
                <a:latin typeface="Montserrat-Bold"/>
                <a:ea typeface="Tahoma" panose="020B0604030504040204" pitchFamily="34" charset="0"/>
                <a:cs typeface="Tahoma" panose="020B0604030504040204" pitchFamily="34" charset="0"/>
              </a:rPr>
              <a:t>Стоимость размещения</a:t>
            </a:r>
          </a:p>
        </p:txBody>
      </p:sp>
      <p:cxnSp>
        <p:nvCxnSpPr>
          <p:cNvPr id="30" name="Прямое соединение 20">
            <a:extLst>
              <a:ext uri="{FF2B5EF4-FFF2-40B4-BE49-F238E27FC236}">
                <a16:creationId xmlns:a16="http://schemas.microsoft.com/office/drawing/2014/main" id="{07E7FFBA-CA9C-4360-94C7-B5E4C82BF0BE}"/>
              </a:ext>
            </a:extLst>
          </p:cNvPr>
          <p:cNvCxnSpPr>
            <a:cxnSpLocks/>
          </p:cNvCxnSpPr>
          <p:nvPr/>
        </p:nvCxnSpPr>
        <p:spPr>
          <a:xfrm>
            <a:off x="85943" y="4932393"/>
            <a:ext cx="10962247" cy="0"/>
          </a:xfrm>
          <a:prstGeom prst="line">
            <a:avLst/>
          </a:prstGeom>
          <a:ln w="12700">
            <a:solidFill>
              <a:srgbClr val="D6C8B0"/>
            </a:solidFill>
          </a:ln>
        </p:spPr>
        <p:style>
          <a:lnRef idx="1">
            <a:schemeClr val="accent1"/>
          </a:lnRef>
          <a:fillRef idx="0">
            <a:schemeClr val="accent1"/>
          </a:fillRef>
          <a:effectRef idx="0">
            <a:schemeClr val="accent1"/>
          </a:effectRef>
          <a:fontRef idx="minor">
            <a:schemeClr val="tx1"/>
          </a:fontRef>
        </p:style>
      </p:cxnSp>
      <p:sp>
        <p:nvSpPr>
          <p:cNvPr id="31" name="Текстовое поле 28">
            <a:extLst>
              <a:ext uri="{FF2B5EF4-FFF2-40B4-BE49-F238E27FC236}">
                <a16:creationId xmlns:a16="http://schemas.microsoft.com/office/drawing/2014/main" id="{6A5FB722-96A3-4A6B-B0B8-67EE1FA077AB}"/>
              </a:ext>
            </a:extLst>
          </p:cNvPr>
          <p:cNvSpPr txBox="1"/>
          <p:nvPr/>
        </p:nvSpPr>
        <p:spPr>
          <a:xfrm>
            <a:off x="1727199" y="4332200"/>
            <a:ext cx="2730789" cy="397032"/>
          </a:xfrm>
          <a:prstGeom prst="rect">
            <a:avLst/>
          </a:prstGeom>
          <a:noFill/>
        </p:spPr>
        <p:txBody>
          <a:bodyPr wrap="square" rtlCol="0">
            <a:spAutoFit/>
          </a:bodyPr>
          <a:lstStyle/>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140 млн. </a:t>
            </a:r>
          </a:p>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пользователей</a:t>
            </a:r>
          </a:p>
        </p:txBody>
      </p:sp>
      <p:sp>
        <p:nvSpPr>
          <p:cNvPr id="32" name="Текстовое поле 29">
            <a:extLst>
              <a:ext uri="{FF2B5EF4-FFF2-40B4-BE49-F238E27FC236}">
                <a16:creationId xmlns:a16="http://schemas.microsoft.com/office/drawing/2014/main" id="{7D46F8D6-D65A-453F-B317-0256B0A890BD}"/>
              </a:ext>
            </a:extLst>
          </p:cNvPr>
          <p:cNvSpPr txBox="1"/>
          <p:nvPr/>
        </p:nvSpPr>
        <p:spPr>
          <a:xfrm>
            <a:off x="3543377" y="4313055"/>
            <a:ext cx="3772099" cy="539828"/>
          </a:xfrm>
          <a:prstGeom prst="rect">
            <a:avLst/>
          </a:prstGeom>
          <a:noFill/>
        </p:spPr>
        <p:txBody>
          <a:bodyPr wrap="square" rtlCol="0">
            <a:spAutoFit/>
          </a:bodyPr>
          <a:lstStyle/>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Реклама для бизнеса любого масштаба, т.к. рекламные объявлеия настраиваются только на Вашу целевую аудиторию.</a:t>
            </a:r>
          </a:p>
        </p:txBody>
      </p:sp>
      <p:sp>
        <p:nvSpPr>
          <p:cNvPr id="33" name="Текстовое поле 30">
            <a:extLst>
              <a:ext uri="{FF2B5EF4-FFF2-40B4-BE49-F238E27FC236}">
                <a16:creationId xmlns:a16="http://schemas.microsoft.com/office/drawing/2014/main" id="{2D64FA88-6401-4CD1-AC4D-D51EADAA1919}"/>
              </a:ext>
            </a:extLst>
          </p:cNvPr>
          <p:cNvSpPr txBox="1"/>
          <p:nvPr/>
        </p:nvSpPr>
        <p:spPr>
          <a:xfrm>
            <a:off x="7433431" y="4346358"/>
            <a:ext cx="3380456" cy="387478"/>
          </a:xfrm>
          <a:prstGeom prst="rect">
            <a:avLst/>
          </a:prstGeom>
          <a:noFill/>
        </p:spPr>
        <p:txBody>
          <a:bodyPr wrap="square" rtlCol="0">
            <a:spAutoFit/>
          </a:bodyPr>
          <a:lstStyle/>
          <a:p>
            <a:pPr>
              <a:lnSpc>
                <a:spcPct val="110000"/>
              </a:lnSpc>
            </a:pPr>
            <a:r>
              <a:rPr lang="ru-RU" altLang="en-US" sz="900" dirty="0">
                <a:latin typeface="Montserrat-Bold"/>
                <a:ea typeface="Tahoma" panose="020B0604030504040204" pitchFamily="34" charset="0"/>
                <a:cs typeface="Tahoma" panose="020B0604030504040204" pitchFamily="34" charset="0"/>
                <a:sym typeface="+mn-ea"/>
              </a:rPr>
              <a:t>от 70 000₽</a:t>
            </a:r>
          </a:p>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 комиссия 16% от бюджета, но не менее 15 000₽</a:t>
            </a:r>
          </a:p>
        </p:txBody>
      </p:sp>
      <p:cxnSp>
        <p:nvCxnSpPr>
          <p:cNvPr id="34" name="Прямое соединение 22">
            <a:extLst>
              <a:ext uri="{FF2B5EF4-FFF2-40B4-BE49-F238E27FC236}">
                <a16:creationId xmlns:a16="http://schemas.microsoft.com/office/drawing/2014/main" id="{22148ACE-A0E9-4ECC-A5E9-5EA8A266363E}"/>
              </a:ext>
            </a:extLst>
          </p:cNvPr>
          <p:cNvCxnSpPr>
            <a:cxnSpLocks/>
          </p:cNvCxnSpPr>
          <p:nvPr/>
        </p:nvCxnSpPr>
        <p:spPr>
          <a:xfrm>
            <a:off x="85943" y="5728683"/>
            <a:ext cx="10984919" cy="0"/>
          </a:xfrm>
          <a:prstGeom prst="line">
            <a:avLst/>
          </a:prstGeom>
          <a:ln w="12700">
            <a:solidFill>
              <a:srgbClr val="D6C8B0"/>
            </a:solidFill>
          </a:ln>
        </p:spPr>
        <p:style>
          <a:lnRef idx="1">
            <a:schemeClr val="accent1"/>
          </a:lnRef>
          <a:fillRef idx="0">
            <a:schemeClr val="accent1"/>
          </a:fillRef>
          <a:effectRef idx="0">
            <a:schemeClr val="accent1"/>
          </a:effectRef>
          <a:fontRef idx="minor">
            <a:schemeClr val="tx1"/>
          </a:fontRef>
        </p:style>
      </p:cxnSp>
      <p:sp>
        <p:nvSpPr>
          <p:cNvPr id="35" name="Текстовое поле 33">
            <a:extLst>
              <a:ext uri="{FF2B5EF4-FFF2-40B4-BE49-F238E27FC236}">
                <a16:creationId xmlns:a16="http://schemas.microsoft.com/office/drawing/2014/main" id="{115DCA54-E1F2-476D-8A29-6ACEED78DAB1}"/>
              </a:ext>
            </a:extLst>
          </p:cNvPr>
          <p:cNvSpPr txBox="1"/>
          <p:nvPr/>
        </p:nvSpPr>
        <p:spPr>
          <a:xfrm>
            <a:off x="1750960" y="5936748"/>
            <a:ext cx="2730789" cy="397032"/>
          </a:xfrm>
          <a:prstGeom prst="rect">
            <a:avLst/>
          </a:prstGeom>
          <a:noFill/>
        </p:spPr>
        <p:txBody>
          <a:bodyPr wrap="square" rtlCol="0">
            <a:spAutoFit/>
          </a:bodyPr>
          <a:lstStyle/>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500 млн. </a:t>
            </a:r>
          </a:p>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пользователей</a:t>
            </a:r>
          </a:p>
        </p:txBody>
      </p:sp>
      <p:sp>
        <p:nvSpPr>
          <p:cNvPr id="50" name="Текстовое поле 34">
            <a:extLst>
              <a:ext uri="{FF2B5EF4-FFF2-40B4-BE49-F238E27FC236}">
                <a16:creationId xmlns:a16="http://schemas.microsoft.com/office/drawing/2014/main" id="{B9AC18B6-64DC-439B-BF65-3CDDB344D6CE}"/>
              </a:ext>
            </a:extLst>
          </p:cNvPr>
          <p:cNvSpPr txBox="1"/>
          <p:nvPr/>
        </p:nvSpPr>
        <p:spPr>
          <a:xfrm>
            <a:off x="3548424" y="5862621"/>
            <a:ext cx="3787580" cy="387478"/>
          </a:xfrm>
          <a:prstGeom prst="rect">
            <a:avLst/>
          </a:prstGeom>
          <a:noFill/>
        </p:spPr>
        <p:txBody>
          <a:bodyPr wrap="square" rtlCol="0">
            <a:spAutoFit/>
          </a:bodyPr>
          <a:lstStyle/>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Один из мощнейших инструментов продвижения</a:t>
            </a:r>
          </a:p>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с огромной активной аудиторией</a:t>
            </a:r>
          </a:p>
        </p:txBody>
      </p:sp>
      <p:sp>
        <p:nvSpPr>
          <p:cNvPr id="51" name="Текстовое поле 35">
            <a:extLst>
              <a:ext uri="{FF2B5EF4-FFF2-40B4-BE49-F238E27FC236}">
                <a16:creationId xmlns:a16="http://schemas.microsoft.com/office/drawing/2014/main" id="{60CB6737-7279-4DDF-A22E-EFBE7D9EF678}"/>
              </a:ext>
            </a:extLst>
          </p:cNvPr>
          <p:cNvSpPr txBox="1"/>
          <p:nvPr/>
        </p:nvSpPr>
        <p:spPr>
          <a:xfrm>
            <a:off x="7433431" y="5855440"/>
            <a:ext cx="3863602" cy="397032"/>
          </a:xfrm>
          <a:prstGeom prst="rect">
            <a:avLst/>
          </a:prstGeom>
          <a:noFill/>
        </p:spPr>
        <p:txBody>
          <a:bodyPr wrap="square" rtlCol="0">
            <a:spAutoFit/>
          </a:bodyPr>
          <a:lstStyle/>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от 50 000₽</a:t>
            </a:r>
          </a:p>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 комиссия от 10 000₽</a:t>
            </a:r>
          </a:p>
        </p:txBody>
      </p:sp>
      <p:pic>
        <p:nvPicPr>
          <p:cNvPr id="52" name="Изображение 36" descr="vk (4)">
            <a:extLst>
              <a:ext uri="{FF2B5EF4-FFF2-40B4-BE49-F238E27FC236}">
                <a16:creationId xmlns:a16="http://schemas.microsoft.com/office/drawing/2014/main" id="{5348F486-22C8-447B-8004-99EF3581341E}"/>
              </a:ext>
            </a:extLst>
          </p:cNvPr>
          <p:cNvPicPr>
            <a:picLocks noChangeAspect="1"/>
          </p:cNvPicPr>
          <p:nvPr/>
        </p:nvPicPr>
        <p:blipFill>
          <a:blip r:embed="rId4"/>
          <a:stretch>
            <a:fillRect/>
          </a:stretch>
        </p:blipFill>
        <p:spPr>
          <a:xfrm>
            <a:off x="769236" y="3409086"/>
            <a:ext cx="453687" cy="443230"/>
          </a:xfrm>
          <a:prstGeom prst="rect">
            <a:avLst/>
          </a:prstGeom>
        </p:spPr>
      </p:pic>
      <p:pic>
        <p:nvPicPr>
          <p:cNvPr id="53" name="Изображение 38" descr="mytarget__">
            <a:extLst>
              <a:ext uri="{FF2B5EF4-FFF2-40B4-BE49-F238E27FC236}">
                <a16:creationId xmlns:a16="http://schemas.microsoft.com/office/drawing/2014/main" id="{1F6141B3-F142-4157-83C5-348F06ED9FC0}"/>
              </a:ext>
            </a:extLst>
          </p:cNvPr>
          <p:cNvPicPr>
            <a:picLocks noChangeAspect="1"/>
          </p:cNvPicPr>
          <p:nvPr/>
        </p:nvPicPr>
        <p:blipFill>
          <a:blip r:embed="rId5"/>
          <a:stretch>
            <a:fillRect/>
          </a:stretch>
        </p:blipFill>
        <p:spPr>
          <a:xfrm>
            <a:off x="551861" y="4349036"/>
            <a:ext cx="790378" cy="448310"/>
          </a:xfrm>
          <a:prstGeom prst="rect">
            <a:avLst/>
          </a:prstGeom>
        </p:spPr>
      </p:pic>
      <p:sp>
        <p:nvSpPr>
          <p:cNvPr id="54" name="TextBox 53">
            <a:extLst>
              <a:ext uri="{FF2B5EF4-FFF2-40B4-BE49-F238E27FC236}">
                <a16:creationId xmlns:a16="http://schemas.microsoft.com/office/drawing/2014/main" id="{FC02A51F-CBEA-4554-8E52-66525609D6C9}"/>
              </a:ext>
            </a:extLst>
          </p:cNvPr>
          <p:cNvSpPr txBox="1"/>
          <p:nvPr/>
        </p:nvSpPr>
        <p:spPr>
          <a:xfrm>
            <a:off x="241200" y="622800"/>
            <a:ext cx="9590969" cy="954107"/>
          </a:xfrm>
          <a:prstGeom prst="rect">
            <a:avLst/>
          </a:prstGeom>
          <a:noFill/>
        </p:spPr>
        <p:txBody>
          <a:bodyPr wrap="square">
            <a:spAutoFit/>
          </a:bodyPr>
          <a:lstStyle/>
          <a:p>
            <a:pPr>
              <a:lnSpc>
                <a:spcPct val="100000"/>
              </a:lnSpc>
            </a:pPr>
            <a:r>
              <a:rPr lang="ru-RU" altLang="ru-RU" sz="2800" b="1" dirty="0">
                <a:latin typeface="Montserrat-Bold"/>
                <a:ea typeface="Tahoma" panose="020B0604030504040204" pitchFamily="34" charset="0"/>
                <a:cs typeface="Tahoma" panose="020B0604030504040204" pitchFamily="34" charset="0"/>
              </a:rPr>
              <a:t>ЕЩЁ БОЛЬШЕ ВОЗМОЖНОСТЕЙ ДЛЯ РОСТА КОНВЕРСИЙ</a:t>
            </a:r>
          </a:p>
        </p:txBody>
      </p:sp>
      <p:sp>
        <p:nvSpPr>
          <p:cNvPr id="55" name="Текстовое поле 33">
            <a:extLst>
              <a:ext uri="{FF2B5EF4-FFF2-40B4-BE49-F238E27FC236}">
                <a16:creationId xmlns:a16="http://schemas.microsoft.com/office/drawing/2014/main" id="{086C21E5-38AE-4271-919B-248733433E31}"/>
              </a:ext>
            </a:extLst>
          </p:cNvPr>
          <p:cNvSpPr txBox="1"/>
          <p:nvPr/>
        </p:nvSpPr>
        <p:spPr>
          <a:xfrm>
            <a:off x="1720475" y="5218786"/>
            <a:ext cx="2730789" cy="397032"/>
          </a:xfrm>
          <a:prstGeom prst="rect">
            <a:avLst/>
          </a:prstGeom>
          <a:noFill/>
        </p:spPr>
        <p:txBody>
          <a:bodyPr wrap="square" rtlCol="0">
            <a:spAutoFit/>
          </a:bodyPr>
          <a:lstStyle/>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43,2 млн. </a:t>
            </a:r>
          </a:p>
          <a:p>
            <a:pPr>
              <a:lnSpc>
                <a:spcPct val="110000"/>
              </a:lnSpc>
              <a:spcBef>
                <a:spcPts val="0"/>
              </a:spcBef>
              <a:spcAft>
                <a:spcPts val="0"/>
              </a:spcAft>
            </a:pPr>
            <a:r>
              <a:rPr lang="ru-RU" altLang="en-US" sz="900" b="1" dirty="0">
                <a:latin typeface="Montserrat-Bold"/>
                <a:ea typeface="Tahoma" panose="020B0604030504040204" pitchFamily="34" charset="0"/>
                <a:cs typeface="Tahoma" panose="020B0604030504040204" pitchFamily="34" charset="0"/>
                <a:sym typeface="+mn-ea"/>
              </a:rPr>
              <a:t>пользователей</a:t>
            </a:r>
          </a:p>
        </p:txBody>
      </p:sp>
      <p:sp>
        <p:nvSpPr>
          <p:cNvPr id="56" name="Текстовое поле 34">
            <a:extLst>
              <a:ext uri="{FF2B5EF4-FFF2-40B4-BE49-F238E27FC236}">
                <a16:creationId xmlns:a16="http://schemas.microsoft.com/office/drawing/2014/main" id="{CF4CEF06-4EAD-417A-9069-E3B720AD181F}"/>
              </a:ext>
            </a:extLst>
          </p:cNvPr>
          <p:cNvSpPr txBox="1"/>
          <p:nvPr/>
        </p:nvSpPr>
        <p:spPr>
          <a:xfrm>
            <a:off x="3548424" y="4985168"/>
            <a:ext cx="3787580" cy="687368"/>
          </a:xfrm>
          <a:prstGeom prst="rect">
            <a:avLst/>
          </a:prstGeom>
          <a:noFill/>
        </p:spPr>
        <p:txBody>
          <a:bodyPr wrap="square" rtlCol="0">
            <a:spAutoFit/>
          </a:bodyPr>
          <a:lstStyle/>
          <a:p>
            <a:pPr>
              <a:lnSpc>
                <a:spcPct val="110000"/>
              </a:lnSpc>
              <a:spcBef>
                <a:spcPts val="0"/>
              </a:spcBef>
              <a:spcAft>
                <a:spcPts val="0"/>
              </a:spcAft>
            </a:pPr>
            <a:r>
              <a:rPr lang="ru-RU" sz="900" b="0" i="0" dirty="0">
                <a:effectLst/>
                <a:latin typeface="Montserrat-Bold"/>
                <a:ea typeface="Tahoma" panose="020B0604030504040204" pitchFamily="34" charset="0"/>
                <a:cs typeface="Tahoma" panose="020B0604030504040204" pitchFamily="34" charset="0"/>
              </a:rPr>
              <a:t>Интернет-сервис для размещения объявлений о товарах, недвижимости, вакансиях и резюме на рынке труда, а также услугах от частных лиц и компаний, занимающий первое место в мире среди онлайн-классифайдов.</a:t>
            </a:r>
            <a:endParaRPr lang="ru-RU" altLang="en-US" sz="900" dirty="0">
              <a:latin typeface="Montserrat-Bold"/>
              <a:ea typeface="Tahoma" panose="020B0604030504040204" pitchFamily="34" charset="0"/>
              <a:cs typeface="Tahoma" panose="020B0604030504040204" pitchFamily="34" charset="0"/>
              <a:sym typeface="+mn-ea"/>
            </a:endParaRPr>
          </a:p>
        </p:txBody>
      </p:sp>
      <p:sp>
        <p:nvSpPr>
          <p:cNvPr id="57" name="Текстовое поле 35">
            <a:extLst>
              <a:ext uri="{FF2B5EF4-FFF2-40B4-BE49-F238E27FC236}">
                <a16:creationId xmlns:a16="http://schemas.microsoft.com/office/drawing/2014/main" id="{5F9760EF-FC18-4688-BD8D-61B9B4964020}"/>
              </a:ext>
            </a:extLst>
          </p:cNvPr>
          <p:cNvSpPr txBox="1"/>
          <p:nvPr/>
        </p:nvSpPr>
        <p:spPr>
          <a:xfrm>
            <a:off x="7433431" y="5102713"/>
            <a:ext cx="3863602" cy="397032"/>
          </a:xfrm>
          <a:prstGeom prst="rect">
            <a:avLst/>
          </a:prstGeom>
          <a:noFill/>
        </p:spPr>
        <p:txBody>
          <a:bodyPr wrap="square" rtlCol="0">
            <a:spAutoFit/>
          </a:bodyPr>
          <a:lstStyle/>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Бюджеты индивидуальные</a:t>
            </a:r>
          </a:p>
          <a:p>
            <a:pPr>
              <a:lnSpc>
                <a:spcPct val="110000"/>
              </a:lnSpc>
              <a:spcBef>
                <a:spcPts val="0"/>
              </a:spcBef>
              <a:spcAft>
                <a:spcPts val="0"/>
              </a:spcAft>
            </a:pPr>
            <a:r>
              <a:rPr lang="ru-RU" altLang="en-US" sz="900" dirty="0">
                <a:latin typeface="Montserrat-Bold"/>
                <a:ea typeface="Tahoma" panose="020B0604030504040204" pitchFamily="34" charset="0"/>
                <a:cs typeface="Tahoma" panose="020B0604030504040204" pitchFamily="34" charset="0"/>
                <a:sym typeface="+mn-ea"/>
              </a:rPr>
              <a:t>- Комиссия от 20 000₽</a:t>
            </a:r>
          </a:p>
        </p:txBody>
      </p:sp>
      <p:pic>
        <p:nvPicPr>
          <p:cNvPr id="58" name="Рисунок 57">
            <a:extLst>
              <a:ext uri="{FF2B5EF4-FFF2-40B4-BE49-F238E27FC236}">
                <a16:creationId xmlns:a16="http://schemas.microsoft.com/office/drawing/2014/main" id="{AD793A44-F5E0-407A-9A86-BB12B0154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573" y="5168313"/>
            <a:ext cx="901014" cy="248540"/>
          </a:xfrm>
          <a:prstGeom prst="rect">
            <a:avLst/>
          </a:prstGeom>
        </p:spPr>
      </p:pic>
      <p:pic>
        <p:nvPicPr>
          <p:cNvPr id="59" name="Рисунок 58">
            <a:extLst>
              <a:ext uri="{FF2B5EF4-FFF2-40B4-BE49-F238E27FC236}">
                <a16:creationId xmlns:a16="http://schemas.microsoft.com/office/drawing/2014/main" id="{D1A4FD97-EA37-4A49-94FB-367566C98F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00" y="5869152"/>
            <a:ext cx="747676" cy="678520"/>
          </a:xfrm>
          <a:prstGeom prst="rect">
            <a:avLst/>
          </a:prstGeom>
        </p:spPr>
      </p:pic>
      <p:sp>
        <p:nvSpPr>
          <p:cNvPr id="37" name="Google Shape;124;g1146d9c2c56_0_248">
            <a:extLst>
              <a:ext uri="{FF2B5EF4-FFF2-40B4-BE49-F238E27FC236}">
                <a16:creationId xmlns:a16="http://schemas.microsoft.com/office/drawing/2014/main" id="{516EBF76-365D-417F-9134-9A75EEABD181}"/>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8" name="Рисунок 37">
            <a:extLst>
              <a:ext uri="{FF2B5EF4-FFF2-40B4-BE49-F238E27FC236}">
                <a16:creationId xmlns:a16="http://schemas.microsoft.com/office/drawing/2014/main" id="{80112A80-DF8D-4894-A9DC-B30F2A9577CE}"/>
              </a:ext>
            </a:extLst>
          </p:cNvPr>
          <p:cNvPicPr>
            <a:picLocks noChangeAspect="1"/>
          </p:cNvPicPr>
          <p:nvPr/>
        </p:nvPicPr>
        <p:blipFill>
          <a:blip r:embed="rId8"/>
          <a:stretch>
            <a:fillRect/>
          </a:stretch>
        </p:blipFill>
        <p:spPr>
          <a:xfrm>
            <a:off x="11142672" y="0"/>
            <a:ext cx="1070962" cy="6858000"/>
          </a:xfrm>
          <a:prstGeom prst="rect">
            <a:avLst/>
          </a:prstGeom>
        </p:spPr>
      </p:pic>
      <p:pic>
        <p:nvPicPr>
          <p:cNvPr id="39"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EE857AEA-2D6E-4028-B2C8-6EAB8F4976AE}"/>
              </a:ext>
            </a:extLst>
          </p:cNvPr>
          <p:cNvPicPr preferRelativeResize="0"/>
          <p:nvPr/>
        </p:nvPicPr>
        <p:blipFill rotWithShape="1">
          <a:blip r:embed="rId9">
            <a:alphaModFix/>
          </a:blip>
          <a:srcRect/>
          <a:stretch/>
        </p:blipFill>
        <p:spPr>
          <a:xfrm rot="16200000">
            <a:off x="11097089" y="668354"/>
            <a:ext cx="1162128" cy="464590"/>
          </a:xfrm>
          <a:prstGeom prst="rect">
            <a:avLst/>
          </a:prstGeom>
          <a:noFill/>
          <a:ln>
            <a:noFill/>
          </a:ln>
        </p:spPr>
      </p:pic>
    </p:spTree>
    <p:extLst>
      <p:ext uri="{BB962C8B-B14F-4D97-AF65-F5344CB8AC3E}">
        <p14:creationId xmlns:p14="http://schemas.microsoft.com/office/powerpoint/2010/main" val="3882280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Текстовое поле 3">
            <a:extLst>
              <a:ext uri="{FF2B5EF4-FFF2-40B4-BE49-F238E27FC236}">
                <a16:creationId xmlns:a16="http://schemas.microsoft.com/office/drawing/2014/main" id="{CCA09456-2F0A-4BBB-8E60-D3185592E4F3}"/>
              </a:ext>
            </a:extLst>
          </p:cNvPr>
          <p:cNvSpPr txBox="1"/>
          <p:nvPr/>
        </p:nvSpPr>
        <p:spPr>
          <a:xfrm>
            <a:off x="241200" y="622800"/>
            <a:ext cx="10344785" cy="954107"/>
          </a:xfrm>
          <a:prstGeom prst="rect">
            <a:avLst/>
          </a:prstGeom>
          <a:noFill/>
        </p:spPr>
        <p:txBody>
          <a:bodyPr wrap="square" rtlCol="0">
            <a:spAutoFit/>
          </a:bodyPr>
          <a:lstStyle/>
          <a:p>
            <a:pPr>
              <a:lnSpc>
                <a:spcPct val="100000"/>
              </a:lnSpc>
            </a:pPr>
            <a:r>
              <a:rPr lang="ru-RU" altLang="ru-RU" sz="2800" b="1" dirty="0">
                <a:latin typeface="Montserrat-Bold"/>
                <a:cs typeface="+mn-lt"/>
              </a:rPr>
              <a:t>РУКОВОДСТВО ПО ПЕРЕНОСУ РЕКЛАМНЫХ КАМПАНИЙ</a:t>
            </a:r>
          </a:p>
        </p:txBody>
      </p:sp>
      <p:sp>
        <p:nvSpPr>
          <p:cNvPr id="2" name="TextBox 1">
            <a:extLst>
              <a:ext uri="{FF2B5EF4-FFF2-40B4-BE49-F238E27FC236}">
                <a16:creationId xmlns:a16="http://schemas.microsoft.com/office/drawing/2014/main" id="{CDDCBFE3-614D-4D36-9B6F-0E85385ED6F6}"/>
              </a:ext>
            </a:extLst>
          </p:cNvPr>
          <p:cNvSpPr txBox="1"/>
          <p:nvPr/>
        </p:nvSpPr>
        <p:spPr>
          <a:xfrm>
            <a:off x="373430" y="1714786"/>
            <a:ext cx="10212555" cy="1754326"/>
          </a:xfrm>
          <a:prstGeom prst="rect">
            <a:avLst/>
          </a:prstGeom>
          <a:noFill/>
        </p:spPr>
        <p:txBody>
          <a:bodyPr wrap="square" rtlCol="0">
            <a:spAutoFit/>
          </a:bodyPr>
          <a:lstStyle/>
          <a:p>
            <a:pPr lvl="0" algn="just">
              <a:spcBef>
                <a:spcPts val="600"/>
              </a:spcBef>
              <a:spcAft>
                <a:spcPts val="600"/>
              </a:spcAft>
              <a:buClr>
                <a:srgbClr val="800000"/>
              </a:buClr>
              <a:buSzPts val="1100"/>
              <a:tabLst>
                <a:tab pos="90170" algn="l"/>
                <a:tab pos="180340" algn="l"/>
                <a:tab pos="270510" algn="l"/>
              </a:tabLst>
            </a:pPr>
            <a:r>
              <a:rPr lang="ru-RU" sz="1400" b="1" dirty="0">
                <a:effectLst/>
                <a:latin typeface="Montserrat-Bold"/>
                <a:ea typeface="Times New Roman" panose="02020603050405020304" pitchFamily="18" charset="0"/>
                <a:cs typeface="Times New Roman" panose="02020603050405020304" pitchFamily="18" charset="0"/>
              </a:rPr>
              <a:t>ПЕРЕНОС РЕКЛАМНОЙ КАМПАНИИ В «ЯНДЕКС.ДИРЕКТ» ПОД АГЕНТСКИЙ АККАУНТ </a:t>
            </a:r>
            <a:r>
              <a:rPr lang="en-US" sz="1400" b="1" dirty="0">
                <a:effectLst/>
                <a:latin typeface="Montserrat-Bold"/>
                <a:ea typeface="Times New Roman" panose="02020603050405020304" pitchFamily="18" charset="0"/>
                <a:cs typeface="Times New Roman" panose="02020603050405020304" pitchFamily="18" charset="0"/>
              </a:rPr>
              <a:t>DEMIS GROUP</a:t>
            </a:r>
            <a:endParaRPr lang="ru-RU" sz="1400" dirty="0">
              <a:effectLst/>
              <a:latin typeface="Montserrat-Bold"/>
              <a:ea typeface="Times New Roman" panose="02020603050405020304" pitchFamily="18" charset="0"/>
              <a:cs typeface="Times New Roman" panose="02020603050405020304" pitchFamily="18" charset="0"/>
            </a:endParaRPr>
          </a:p>
          <a:p>
            <a:pPr algn="just">
              <a:spcAft>
                <a:spcPts val="600"/>
              </a:spcAft>
            </a:pPr>
            <a:r>
              <a:rPr lang="ru-RU" sz="1400" dirty="0">
                <a:effectLst/>
                <a:latin typeface="Montserrat-Bold"/>
                <a:ea typeface="Times New Roman" panose="02020603050405020304" pitchFamily="18" charset="0"/>
              </a:rPr>
              <a:t>Для переноса достаточно направить письмо на почту </a:t>
            </a:r>
            <a:r>
              <a:rPr lang="en-US" sz="1400" b="1" u="sng" dirty="0">
                <a:effectLst/>
                <a:latin typeface="Montserrat-Bold"/>
                <a:ea typeface="Times New Roman" panose="02020603050405020304" pitchFamily="18" charset="0"/>
              </a:rPr>
              <a:t>ads</a:t>
            </a:r>
            <a:r>
              <a:rPr lang="ru-RU" sz="1400" b="1" u="sng" dirty="0">
                <a:effectLst/>
                <a:latin typeface="Montserrat-Bold"/>
                <a:ea typeface="Times New Roman" panose="02020603050405020304" pitchFamily="18" charset="0"/>
              </a:rPr>
              <a:t>@</a:t>
            </a:r>
            <a:r>
              <a:rPr lang="en-US" sz="1400" b="1" u="sng" dirty="0">
                <a:effectLst/>
                <a:latin typeface="Montserrat-Bold"/>
                <a:ea typeface="Times New Roman" panose="02020603050405020304" pitchFamily="18" charset="0"/>
              </a:rPr>
              <a:t>demis</a:t>
            </a:r>
            <a:r>
              <a:rPr lang="ru-RU" sz="1400" b="1" u="sng" dirty="0">
                <a:effectLst/>
                <a:latin typeface="Montserrat-Bold"/>
                <a:ea typeface="Times New Roman" panose="02020603050405020304" pitchFamily="18" charset="0"/>
              </a:rPr>
              <a:t>.</a:t>
            </a:r>
            <a:r>
              <a:rPr lang="en-US" sz="1400" b="1" u="sng" dirty="0">
                <a:effectLst/>
                <a:latin typeface="Montserrat-Bold"/>
                <a:ea typeface="Times New Roman" panose="02020603050405020304" pitchFamily="18" charset="0"/>
              </a:rPr>
              <a:t>ru</a:t>
            </a:r>
            <a:r>
              <a:rPr lang="ru-RU" sz="1400" b="1" dirty="0">
                <a:effectLst/>
                <a:latin typeface="Montserrat-Bold"/>
                <a:ea typeface="Times New Roman" panose="02020603050405020304" pitchFamily="18" charset="0"/>
              </a:rPr>
              <a:t> </a:t>
            </a:r>
            <a:r>
              <a:rPr lang="ru-RU" sz="1400" dirty="0">
                <a:effectLst/>
                <a:latin typeface="Montserrat-Bold"/>
                <a:ea typeface="Times New Roman" panose="02020603050405020304" pitchFamily="18" charset="0"/>
              </a:rPr>
              <a:t>следующего содержания: «Прошу перенести рекламные кампании (номера кампаний, которые необходимо копировать) с логина (текущий логин в Яндекс.Директ) под агентский аккаунт </a:t>
            </a:r>
            <a:r>
              <a:rPr lang="en-US" sz="1400" dirty="0">
                <a:effectLst/>
                <a:latin typeface="Montserrat-Bold"/>
                <a:ea typeface="Times New Roman" panose="02020603050405020304" pitchFamily="18" charset="0"/>
              </a:rPr>
              <a:t>Demis Group</a:t>
            </a:r>
            <a:r>
              <a:rPr lang="ru-RU" sz="1400" dirty="0">
                <a:effectLst/>
                <a:latin typeface="Montserrat-Bold"/>
                <a:ea typeface="Times New Roman" panose="02020603050405020304" pitchFamily="18" charset="0"/>
              </a:rPr>
              <a:t>.</a:t>
            </a:r>
          </a:p>
          <a:p>
            <a:pPr algn="just">
              <a:spcAft>
                <a:spcPts val="600"/>
              </a:spcAft>
            </a:pPr>
            <a:r>
              <a:rPr lang="ru-RU" sz="1400" dirty="0">
                <a:effectLst/>
                <a:latin typeface="Montserrat-Bold"/>
                <a:ea typeface="Times New Roman" panose="02020603050405020304" pitchFamily="18" charset="0"/>
              </a:rPr>
              <a:t>При переносе рекламной кампании сохраняются все показатели, включая CTR. Архивная статистика будет доступна только под старым аккаунтом. Перенос осуществляется в течение 2 – 5 рабочих дней после подачи запроса. Рекламные кампании из архива не переносятся.</a:t>
            </a:r>
          </a:p>
        </p:txBody>
      </p:sp>
      <p:pic>
        <p:nvPicPr>
          <p:cNvPr id="6" name="Рисунок 5">
            <a:extLst>
              <a:ext uri="{FF2B5EF4-FFF2-40B4-BE49-F238E27FC236}">
                <a16:creationId xmlns:a16="http://schemas.microsoft.com/office/drawing/2014/main" id="{E4814CA3-D833-4A8A-9C0E-E969849195D3}"/>
              </a:ext>
            </a:extLst>
          </p:cNvPr>
          <p:cNvPicPr>
            <a:picLocks noChangeAspect="1"/>
          </p:cNvPicPr>
          <p:nvPr/>
        </p:nvPicPr>
        <p:blipFill>
          <a:blip r:embed="rId2"/>
          <a:stretch>
            <a:fillRect/>
          </a:stretch>
        </p:blipFill>
        <p:spPr>
          <a:xfrm>
            <a:off x="11142672" y="0"/>
            <a:ext cx="1070962" cy="6858000"/>
          </a:xfrm>
          <a:prstGeom prst="rect">
            <a:avLst/>
          </a:prstGeom>
        </p:spPr>
      </p:pic>
      <p:pic>
        <p:nvPicPr>
          <p:cNvPr id="7"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D7CED07A-4D6D-46FF-8A53-A3CA6002B177}"/>
              </a:ext>
            </a:extLst>
          </p:cNvPr>
          <p:cNvPicPr preferRelativeResize="0"/>
          <p:nvPr/>
        </p:nvPicPr>
        <p:blipFill rotWithShape="1">
          <a:blip r:embed="rId3">
            <a:alphaModFix/>
          </a:blip>
          <a:srcRect/>
          <a:stretch/>
        </p:blipFill>
        <p:spPr>
          <a:xfrm rot="16200000">
            <a:off x="11097089" y="668354"/>
            <a:ext cx="1162128" cy="464590"/>
          </a:xfrm>
          <a:prstGeom prst="rect">
            <a:avLst/>
          </a:prstGeom>
          <a:noFill/>
          <a:ln>
            <a:noFill/>
          </a:ln>
        </p:spPr>
      </p:pic>
      <p:sp>
        <p:nvSpPr>
          <p:cNvPr id="8" name="Google Shape;124;g1146d9c2c56_0_248">
            <a:extLst>
              <a:ext uri="{FF2B5EF4-FFF2-40B4-BE49-F238E27FC236}">
                <a16:creationId xmlns:a16="http://schemas.microsoft.com/office/drawing/2014/main" id="{D4CF0680-E7B2-404F-80D7-60B48DE3DC0B}"/>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0" name="Рисунок 9">
            <a:extLst>
              <a:ext uri="{FF2B5EF4-FFF2-40B4-BE49-F238E27FC236}">
                <a16:creationId xmlns:a16="http://schemas.microsoft.com/office/drawing/2014/main" id="{DEDDC85D-9E70-43C2-9174-A48B9B391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619" y="4018761"/>
            <a:ext cx="1981946" cy="1981946"/>
          </a:xfrm>
          <a:prstGeom prst="rect">
            <a:avLst/>
          </a:prstGeom>
        </p:spPr>
      </p:pic>
    </p:spTree>
    <p:extLst>
      <p:ext uri="{BB962C8B-B14F-4D97-AF65-F5344CB8AC3E}">
        <p14:creationId xmlns:p14="http://schemas.microsoft.com/office/powerpoint/2010/main" val="1036826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21;g1146d9c2c56_0_248">
            <a:extLst>
              <a:ext uri="{FF2B5EF4-FFF2-40B4-BE49-F238E27FC236}">
                <a16:creationId xmlns:a16="http://schemas.microsoft.com/office/drawing/2014/main" id="{6CF45057-FDDF-4E04-9BA7-24E90BD3307E}"/>
              </a:ext>
            </a:extLst>
          </p:cNvPr>
          <p:cNvSpPr txBox="1">
            <a:spLocks/>
          </p:cNvSpPr>
          <p:nvPr/>
        </p:nvSpPr>
        <p:spPr>
          <a:xfrm>
            <a:off x="241200" y="622800"/>
            <a:ext cx="10515600" cy="829800"/>
          </a:xfrm>
          <a:prstGeom prst="rect">
            <a:avLst/>
          </a:prstGeom>
          <a:noFill/>
          <a:ln>
            <a:noFill/>
          </a:ln>
        </p:spPr>
        <p:txBody>
          <a:bodyPr spcFirstLastPara="1" vert="horz" wrap="square" lIns="91425" tIns="45700" rIns="91425" bIns="4570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262626"/>
              </a:buClr>
              <a:buSzPts val="3200"/>
              <a:buFont typeface="Arial Black"/>
              <a:buNone/>
            </a:pPr>
            <a:r>
              <a:rPr lang="ru-RU" sz="2800" b="1" dirty="0">
                <a:latin typeface="Montserrat-Bold"/>
                <a:ea typeface="Montserrat ExtraBold"/>
                <a:cs typeface="Calibri" panose="020F0502020204030204" pitchFamily="34" charset="0"/>
                <a:sym typeface="Montserrat ExtraBold"/>
              </a:rPr>
              <a:t>КЛЮЧЕВОЕ О </a:t>
            </a:r>
            <a:r>
              <a:rPr lang="en-US" sz="2800" b="1" dirty="0">
                <a:latin typeface="Montserrat-Bold"/>
                <a:ea typeface="Montserrat ExtraBold"/>
                <a:cs typeface="Calibri" panose="020F0502020204030204" pitchFamily="34" charset="0"/>
                <a:sym typeface="Montserrat ExtraBold"/>
              </a:rPr>
              <a:t>DEMIS GROUP</a:t>
            </a:r>
          </a:p>
        </p:txBody>
      </p:sp>
      <p:pic>
        <p:nvPicPr>
          <p:cNvPr id="16" name="Google Shape;123;g1146d9c2c56_0_248"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E86931DF-92FC-42FB-B523-0C118F42C2D8}"/>
              </a:ext>
            </a:extLst>
          </p:cNvPr>
          <p:cNvPicPr preferRelativeResize="0"/>
          <p:nvPr/>
        </p:nvPicPr>
        <p:blipFill rotWithShape="1">
          <a:blip r:embed="rId2">
            <a:alphaModFix/>
          </a:blip>
          <a:srcRect/>
          <a:stretch/>
        </p:blipFill>
        <p:spPr>
          <a:xfrm rot="-5400000">
            <a:off x="11051237" y="781480"/>
            <a:ext cx="1280042" cy="511729"/>
          </a:xfrm>
          <a:prstGeom prst="rect">
            <a:avLst/>
          </a:prstGeom>
          <a:noFill/>
          <a:ln>
            <a:noFill/>
          </a:ln>
        </p:spPr>
      </p:pic>
      <p:sp>
        <p:nvSpPr>
          <p:cNvPr id="18" name="Google Shape;102;g115a5bbfaa1_0_7">
            <a:extLst>
              <a:ext uri="{FF2B5EF4-FFF2-40B4-BE49-F238E27FC236}">
                <a16:creationId xmlns:a16="http://schemas.microsoft.com/office/drawing/2014/main" id="{B26C9EFA-5F45-434A-A8C8-04D6CDA8DF5C}"/>
              </a:ext>
            </a:extLst>
          </p:cNvPr>
          <p:cNvSpPr txBox="1"/>
          <p:nvPr/>
        </p:nvSpPr>
        <p:spPr>
          <a:xfrm>
            <a:off x="391148" y="1318463"/>
            <a:ext cx="9875808" cy="18158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1100"/>
              <a:buFont typeface="Arial"/>
              <a:buNone/>
            </a:pPr>
            <a:r>
              <a:rPr lang="ru-RU" sz="1400" b="0" i="0" u="none" strike="noStrike" cap="none" dirty="0">
                <a:latin typeface="Montserrat-Bold"/>
                <a:ea typeface="Montserrat"/>
                <a:cs typeface="Calibri" panose="020F0502020204030204" pitchFamily="34" charset="0"/>
                <a:sym typeface="Montserrat"/>
              </a:rPr>
              <a:t>Наша компания основана в 2004 году. Уже 19-й год мы  успешно продвигаем проекты в вашей сфере деятельности  и эффективно работаем в области интернет-маркетинга.</a:t>
            </a:r>
            <a:endParaRPr sz="1400" b="0" i="0" u="none" strike="noStrike" cap="none" dirty="0">
              <a:latin typeface="Montserrat-Bold"/>
              <a:ea typeface="Montserrat"/>
              <a:cs typeface="Calibri" panose="020F0502020204030204" pitchFamily="34" charset="0"/>
              <a:sym typeface="Montserrat"/>
            </a:endParaRPr>
          </a:p>
          <a:p>
            <a:pPr marL="0" marR="0" lvl="0" indent="0" algn="just" rtl="0">
              <a:spcBef>
                <a:spcPts val="0"/>
              </a:spcBef>
              <a:spcAft>
                <a:spcPts val="0"/>
              </a:spcAft>
              <a:buClr>
                <a:schemeClr val="dk1"/>
              </a:buClr>
              <a:buSzPts val="1100"/>
              <a:buFont typeface="Arial"/>
              <a:buNone/>
            </a:pPr>
            <a:endParaRPr sz="1400" b="0" i="0" u="none" strike="noStrike" cap="none" dirty="0">
              <a:latin typeface="Montserrat-Bold"/>
              <a:ea typeface="Montserrat"/>
              <a:cs typeface="Calibri" panose="020F0502020204030204" pitchFamily="34" charset="0"/>
              <a:sym typeface="Montserrat"/>
            </a:endParaRPr>
          </a:p>
          <a:p>
            <a:pPr marL="0" marR="0" lvl="0" indent="0" algn="just" rtl="0">
              <a:spcBef>
                <a:spcPts val="0"/>
              </a:spcBef>
              <a:spcAft>
                <a:spcPts val="0"/>
              </a:spcAft>
              <a:buClr>
                <a:schemeClr val="dk1"/>
              </a:buClr>
              <a:buSzPts val="1100"/>
              <a:buFont typeface="Arial"/>
              <a:buNone/>
            </a:pPr>
            <a:r>
              <a:rPr lang="ru-RU" sz="1400" b="0" i="0" u="none" strike="noStrike" cap="none" dirty="0" err="1">
                <a:latin typeface="Montserrat-Bold"/>
                <a:ea typeface="Montserrat"/>
                <a:cs typeface="Calibri" panose="020F0502020204030204" pitchFamily="34" charset="0"/>
                <a:sym typeface="Montserrat"/>
              </a:rPr>
              <a:t>Digital</a:t>
            </a:r>
            <a:r>
              <a:rPr lang="ru-RU" sz="1400" b="0" i="0" u="none" strike="noStrike" cap="none" dirty="0">
                <a:latin typeface="Montserrat-Bold"/>
                <a:ea typeface="Montserrat"/>
                <a:cs typeface="Calibri" panose="020F0502020204030204" pitchFamily="34" charset="0"/>
                <a:sym typeface="Montserrat"/>
              </a:rPr>
              <a:t>-агентство Demis Group специализируется на увеличении продаж Клиентов с помощью комплексных решений интернет-маркетинга. Мы работаем в сжатые сроки, с минимальными затратами, используя  эффективные решения, направленные на получение максимальных имиджевых и финансовых результатов для Клиентов. </a:t>
            </a:r>
            <a:endParaRPr sz="1400" b="0" i="0" u="none" strike="noStrike" cap="none" dirty="0">
              <a:latin typeface="Montserrat-Bold"/>
              <a:ea typeface="Montserrat"/>
              <a:cs typeface="Calibri" panose="020F0502020204030204" pitchFamily="34" charset="0"/>
              <a:sym typeface="Montserrat"/>
            </a:endParaRPr>
          </a:p>
          <a:p>
            <a:pPr marL="0" marR="0" lvl="0" indent="0" algn="l" rtl="0">
              <a:lnSpc>
                <a:spcPct val="100000"/>
              </a:lnSpc>
              <a:spcBef>
                <a:spcPts val="0"/>
              </a:spcBef>
              <a:spcAft>
                <a:spcPts val="0"/>
              </a:spcAft>
              <a:buClr>
                <a:srgbClr val="000000"/>
              </a:buClr>
              <a:buSzPts val="1300"/>
              <a:buFont typeface="Arial"/>
              <a:buNone/>
            </a:pPr>
            <a:endParaRPr sz="1400" b="0" i="0" u="none" strike="noStrike" cap="none" dirty="0">
              <a:solidFill>
                <a:srgbClr val="262626"/>
              </a:solidFill>
              <a:latin typeface="Montserrat-Bold"/>
              <a:ea typeface="Montserrat"/>
              <a:cs typeface="Calibri" panose="020F0502020204030204" pitchFamily="34" charset="0"/>
              <a:sym typeface="Montserrat"/>
            </a:endParaRPr>
          </a:p>
        </p:txBody>
      </p:sp>
      <p:sp>
        <p:nvSpPr>
          <p:cNvPr id="19" name="Google Shape;105;g115a5bbfaa1_0_7">
            <a:extLst>
              <a:ext uri="{FF2B5EF4-FFF2-40B4-BE49-F238E27FC236}">
                <a16:creationId xmlns:a16="http://schemas.microsoft.com/office/drawing/2014/main" id="{6BC66D47-9D8F-4DE4-B1BC-3CFF04974704}"/>
              </a:ext>
            </a:extLst>
          </p:cNvPr>
          <p:cNvSpPr txBox="1"/>
          <p:nvPr/>
        </p:nvSpPr>
        <p:spPr>
          <a:xfrm>
            <a:off x="923765" y="3429000"/>
            <a:ext cx="17868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1</a:t>
            </a:r>
            <a:r>
              <a:rPr lang="en-US" sz="4000" b="1" i="0" u="none" strike="noStrike" cap="none" dirty="0">
                <a:solidFill>
                  <a:srgbClr val="8F1031"/>
                </a:solidFill>
                <a:latin typeface="Montserrat-Bold"/>
                <a:ea typeface="Montserrat ExtraBold"/>
                <a:cs typeface="Calibri" panose="020F0502020204030204" pitchFamily="34" charset="0"/>
                <a:sym typeface="Montserrat ExtraBold"/>
              </a:rPr>
              <a:t>9</a:t>
            </a: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-й</a:t>
            </a:r>
            <a:endParaRPr sz="4000" b="1" i="0" u="none" strike="noStrike" cap="none" dirty="0">
              <a:solidFill>
                <a:srgbClr val="8F1031"/>
              </a:solidFill>
              <a:latin typeface="Montserrat-Bold"/>
              <a:ea typeface="Montserrat ExtraBold"/>
              <a:cs typeface="Calibri" panose="020F0502020204030204" pitchFamily="34" charset="0"/>
              <a:sym typeface="Montserrat ExtraBold"/>
            </a:endParaRPr>
          </a:p>
        </p:txBody>
      </p:sp>
      <p:sp>
        <p:nvSpPr>
          <p:cNvPr id="20" name="Google Shape;106;g115a5bbfaa1_0_7">
            <a:extLst>
              <a:ext uri="{FF2B5EF4-FFF2-40B4-BE49-F238E27FC236}">
                <a16:creationId xmlns:a16="http://schemas.microsoft.com/office/drawing/2014/main" id="{84EA1629-00FE-49FA-8B7E-2B375D6E0E15}"/>
              </a:ext>
            </a:extLst>
          </p:cNvPr>
          <p:cNvSpPr txBox="1"/>
          <p:nvPr/>
        </p:nvSpPr>
        <p:spPr>
          <a:xfrm>
            <a:off x="793715" y="4050100"/>
            <a:ext cx="20469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ru-RU" sz="1400" b="0" i="0" u="none" strike="noStrike" cap="none" dirty="0">
                <a:solidFill>
                  <a:srgbClr val="434343"/>
                </a:solidFill>
                <a:latin typeface="Montserrat-Bold"/>
                <a:ea typeface="Montserrat"/>
                <a:cs typeface="Calibri" panose="020F0502020204030204" pitchFamily="34" charset="0"/>
                <a:sym typeface="Montserrat"/>
              </a:rPr>
              <a:t>год на рынке интернет-</a:t>
            </a:r>
            <a:endParaRPr sz="1400" b="0" i="0" u="none" strike="noStrike" cap="none" dirty="0">
              <a:solidFill>
                <a:srgbClr val="434343"/>
              </a:solidFill>
              <a:latin typeface="Montserrat-Bold"/>
              <a:ea typeface="Montserrat"/>
              <a:cs typeface="Calibri" panose="020F0502020204030204" pitchFamily="34" charset="0"/>
              <a:sym typeface="Montserrat"/>
            </a:endParaRPr>
          </a:p>
          <a:p>
            <a:pPr marL="0" marR="0" lvl="0" indent="0" algn="ctr" rtl="0">
              <a:lnSpc>
                <a:spcPct val="100000"/>
              </a:lnSpc>
              <a:spcBef>
                <a:spcPts val="0"/>
              </a:spcBef>
              <a:spcAft>
                <a:spcPts val="0"/>
              </a:spcAft>
              <a:buClr>
                <a:srgbClr val="000000"/>
              </a:buClr>
              <a:buSzPts val="1600"/>
              <a:buFont typeface="Arial"/>
              <a:buNone/>
            </a:pPr>
            <a:r>
              <a:rPr lang="ru-RU" sz="1400" b="0" i="0" u="none" strike="noStrike" cap="none" dirty="0">
                <a:solidFill>
                  <a:srgbClr val="434343"/>
                </a:solidFill>
                <a:latin typeface="Montserrat-Bold"/>
                <a:ea typeface="Montserrat"/>
                <a:cs typeface="Calibri" panose="020F0502020204030204" pitchFamily="34" charset="0"/>
                <a:sym typeface="Montserrat"/>
              </a:rPr>
              <a:t>маркетинга</a:t>
            </a:r>
            <a:endParaRPr sz="1400" b="0" i="0" u="none" strike="noStrike" cap="none" dirty="0">
              <a:solidFill>
                <a:srgbClr val="434343"/>
              </a:solidFill>
              <a:latin typeface="Montserrat-Bold"/>
              <a:ea typeface="Montserrat"/>
              <a:cs typeface="Calibri" panose="020F0502020204030204" pitchFamily="34" charset="0"/>
              <a:sym typeface="Montserrat"/>
            </a:endParaRPr>
          </a:p>
        </p:txBody>
      </p:sp>
      <p:sp>
        <p:nvSpPr>
          <p:cNvPr id="21" name="Google Shape;107;g115a5bbfaa1_0_7">
            <a:extLst>
              <a:ext uri="{FF2B5EF4-FFF2-40B4-BE49-F238E27FC236}">
                <a16:creationId xmlns:a16="http://schemas.microsoft.com/office/drawing/2014/main" id="{EFB1E944-03E2-4EE0-B468-2554BA145AEA}"/>
              </a:ext>
            </a:extLst>
          </p:cNvPr>
          <p:cNvSpPr txBox="1"/>
          <p:nvPr/>
        </p:nvSpPr>
        <p:spPr>
          <a:xfrm>
            <a:off x="3786750" y="3429000"/>
            <a:ext cx="17868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3000</a:t>
            </a:r>
            <a:endParaRPr sz="4000" b="1" i="0" u="none" strike="noStrike" cap="none" dirty="0">
              <a:solidFill>
                <a:srgbClr val="8F1031"/>
              </a:solidFill>
              <a:latin typeface="Montserrat-Bold"/>
              <a:ea typeface="Montserrat ExtraBold"/>
              <a:cs typeface="Calibri" panose="020F0502020204030204" pitchFamily="34" charset="0"/>
              <a:sym typeface="Montserrat ExtraBold"/>
            </a:endParaRPr>
          </a:p>
        </p:txBody>
      </p:sp>
      <p:sp>
        <p:nvSpPr>
          <p:cNvPr id="22" name="Google Shape;108;g115a5bbfaa1_0_7">
            <a:extLst>
              <a:ext uri="{FF2B5EF4-FFF2-40B4-BE49-F238E27FC236}">
                <a16:creationId xmlns:a16="http://schemas.microsoft.com/office/drawing/2014/main" id="{FDAA8FAD-9952-450F-882A-D8608EF83491}"/>
              </a:ext>
            </a:extLst>
          </p:cNvPr>
          <p:cNvSpPr txBox="1"/>
          <p:nvPr/>
        </p:nvSpPr>
        <p:spPr>
          <a:xfrm>
            <a:off x="3656700" y="4050100"/>
            <a:ext cx="20469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ru-RU" sz="1600" b="0" i="0" u="none" strike="noStrike" cap="none" dirty="0">
                <a:solidFill>
                  <a:srgbClr val="434343"/>
                </a:solidFill>
                <a:latin typeface="Montserrat-Bold"/>
                <a:ea typeface="Montserrat"/>
                <a:cs typeface="Calibri" panose="020F0502020204030204" pitchFamily="34" charset="0"/>
                <a:sym typeface="Montserrat"/>
              </a:rPr>
              <a:t>проектов на абонентском обслуживании</a:t>
            </a:r>
            <a:endParaRPr sz="1600" b="0" i="0" u="none" strike="noStrike" cap="none" dirty="0">
              <a:solidFill>
                <a:srgbClr val="434343"/>
              </a:solidFill>
              <a:latin typeface="Montserrat-Bold"/>
              <a:ea typeface="Montserrat"/>
              <a:cs typeface="Calibri" panose="020F0502020204030204" pitchFamily="34" charset="0"/>
              <a:sym typeface="Montserrat"/>
            </a:endParaRPr>
          </a:p>
        </p:txBody>
      </p:sp>
      <p:sp>
        <p:nvSpPr>
          <p:cNvPr id="23" name="Google Shape;109;g115a5bbfaa1_0_7">
            <a:extLst>
              <a:ext uri="{FF2B5EF4-FFF2-40B4-BE49-F238E27FC236}">
                <a16:creationId xmlns:a16="http://schemas.microsoft.com/office/drawing/2014/main" id="{F5D104F5-B1B4-47EB-9E12-F99A70D1C79E}"/>
              </a:ext>
            </a:extLst>
          </p:cNvPr>
          <p:cNvSpPr txBox="1"/>
          <p:nvPr/>
        </p:nvSpPr>
        <p:spPr>
          <a:xfrm>
            <a:off x="7136478" y="3429000"/>
            <a:ext cx="17868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 1</a:t>
            </a:r>
            <a:endParaRPr sz="4000" b="1" i="0" u="none" strike="noStrike" cap="none" dirty="0">
              <a:solidFill>
                <a:srgbClr val="8F1031"/>
              </a:solidFill>
              <a:latin typeface="Montserrat-Bold"/>
              <a:ea typeface="Montserrat ExtraBold"/>
              <a:cs typeface="Calibri" panose="020F0502020204030204" pitchFamily="34" charset="0"/>
              <a:sym typeface="Montserrat ExtraBold"/>
            </a:endParaRPr>
          </a:p>
        </p:txBody>
      </p:sp>
      <p:sp>
        <p:nvSpPr>
          <p:cNvPr id="24" name="Google Shape;110;g115a5bbfaa1_0_7">
            <a:extLst>
              <a:ext uri="{FF2B5EF4-FFF2-40B4-BE49-F238E27FC236}">
                <a16:creationId xmlns:a16="http://schemas.microsoft.com/office/drawing/2014/main" id="{143625D2-0FF2-4595-93BC-E15B1061DDEF}"/>
              </a:ext>
            </a:extLst>
          </p:cNvPr>
          <p:cNvSpPr txBox="1"/>
          <p:nvPr/>
        </p:nvSpPr>
        <p:spPr>
          <a:xfrm>
            <a:off x="6064540" y="3883711"/>
            <a:ext cx="4423880" cy="1217729"/>
          </a:xfrm>
          <a:prstGeom prst="rect">
            <a:avLst/>
          </a:prstGeom>
          <a:noFill/>
          <a:ln>
            <a:noFill/>
          </a:ln>
        </p:spPr>
        <p:txBody>
          <a:bodyPr spcFirstLastPara="1" wrap="square" lIns="91425" tIns="45700" rIns="91425" bIns="45700" anchor="t" anchorCtr="0">
            <a:spAutoFit/>
          </a:bodyPr>
          <a:lstStyle/>
          <a:p>
            <a:pPr marL="12700" marR="12700" lvl="0" indent="0" algn="ctr" rtl="0">
              <a:lnSpc>
                <a:spcPct val="115000"/>
              </a:lnSpc>
              <a:spcBef>
                <a:spcPts val="1300"/>
              </a:spcBef>
              <a:spcAft>
                <a:spcPts val="0"/>
              </a:spcAft>
              <a:buClr>
                <a:schemeClr val="dk1"/>
              </a:buClr>
              <a:buSzPts val="1100"/>
              <a:buFont typeface="Arial"/>
              <a:buNone/>
            </a:pPr>
            <a:r>
              <a:rPr lang="ru-RU" sz="1400" b="0" i="0" u="none" strike="noStrike" cap="none" dirty="0">
                <a:solidFill>
                  <a:srgbClr val="434343"/>
                </a:solidFill>
                <a:latin typeface="Montserrat-Bold"/>
                <a:ea typeface="Montserrat"/>
                <a:cs typeface="Calibri" panose="020F0502020204030204" pitchFamily="34" charset="0"/>
                <a:sym typeface="Montserrat"/>
              </a:rPr>
              <a:t>в крупнейших рейтингах </a:t>
            </a:r>
            <a:r>
              <a:rPr lang="en-US" sz="1400" b="0" i="0" u="none" strike="noStrike" cap="none" dirty="0">
                <a:solidFill>
                  <a:srgbClr val="434343"/>
                </a:solidFill>
                <a:latin typeface="Montserrat-Bold"/>
                <a:ea typeface="Montserrat"/>
                <a:cs typeface="Calibri" panose="020F0502020204030204" pitchFamily="34" charset="0"/>
                <a:sym typeface="Montserrat"/>
              </a:rPr>
              <a:t>digital-</a:t>
            </a:r>
            <a:r>
              <a:rPr lang="ru-RU" sz="1400" b="0" i="0" u="none" strike="noStrike" cap="none" dirty="0">
                <a:solidFill>
                  <a:srgbClr val="434343"/>
                </a:solidFill>
                <a:latin typeface="Montserrat-Bold"/>
                <a:ea typeface="Montserrat"/>
                <a:cs typeface="Calibri" panose="020F0502020204030204" pitchFamily="34" charset="0"/>
                <a:sym typeface="Montserrat"/>
              </a:rPr>
              <a:t>аген</a:t>
            </a:r>
            <a:r>
              <a:rPr lang="ru-RU" sz="1400" dirty="0">
                <a:solidFill>
                  <a:srgbClr val="434343"/>
                </a:solidFill>
                <a:latin typeface="Montserrat-Bold"/>
                <a:ea typeface="Montserrat"/>
                <a:cs typeface="Calibri" panose="020F0502020204030204" pitchFamily="34" charset="0"/>
                <a:sym typeface="Montserrat"/>
              </a:rPr>
              <a:t>т</a:t>
            </a:r>
            <a:r>
              <a:rPr lang="ru-RU" sz="1400" b="0" i="0" u="none" strike="noStrike" cap="none" dirty="0">
                <a:solidFill>
                  <a:srgbClr val="434343"/>
                </a:solidFill>
                <a:latin typeface="Montserrat-Bold"/>
                <a:ea typeface="Montserrat"/>
                <a:cs typeface="Calibri" panose="020F0502020204030204" pitchFamily="34" charset="0"/>
                <a:sym typeface="Montserrat"/>
              </a:rPr>
              <a:t>ств: «Рейтинг Рунета», </a:t>
            </a:r>
            <a:r>
              <a:rPr lang="en-US" sz="1400" dirty="0" err="1">
                <a:solidFill>
                  <a:srgbClr val="434343"/>
                </a:solidFill>
                <a:latin typeface="Montserrat-Bold"/>
                <a:ea typeface="Montserrat"/>
                <a:cs typeface="Calibri" panose="020F0502020204030204" pitchFamily="34" charset="0"/>
                <a:sym typeface="Montserrat"/>
              </a:rPr>
              <a:t>Runet</a:t>
            </a:r>
            <a:r>
              <a:rPr lang="en-US" sz="1400" dirty="0">
                <a:solidFill>
                  <a:srgbClr val="434343"/>
                </a:solidFill>
                <a:latin typeface="Montserrat-Bold"/>
                <a:ea typeface="Montserrat"/>
                <a:cs typeface="Calibri" panose="020F0502020204030204" pitchFamily="34" charset="0"/>
                <a:sym typeface="Montserrat"/>
              </a:rPr>
              <a:t> Awards, Digital Chart, PPAP-2022</a:t>
            </a:r>
            <a:endParaRPr sz="1400" b="0" i="0" u="none" strike="noStrike" cap="none" dirty="0">
              <a:solidFill>
                <a:srgbClr val="434343"/>
              </a:solidFill>
              <a:latin typeface="Montserrat-Bold"/>
              <a:ea typeface="Montserrat"/>
              <a:cs typeface="Calibri" panose="020F0502020204030204" pitchFamily="34" charset="0"/>
              <a:sym typeface="Montserrat"/>
            </a:endParaRPr>
          </a:p>
          <a:p>
            <a:pPr marL="0" marR="0" lvl="0" indent="0" algn="ctr" rtl="0">
              <a:lnSpc>
                <a:spcPct val="100000"/>
              </a:lnSpc>
              <a:spcBef>
                <a:spcPts val="0"/>
              </a:spcBef>
              <a:spcAft>
                <a:spcPts val="0"/>
              </a:spcAft>
              <a:buClr>
                <a:srgbClr val="000000"/>
              </a:buClr>
              <a:buSzPts val="1600"/>
              <a:buFont typeface="Arial"/>
              <a:buNone/>
            </a:pPr>
            <a:endParaRPr sz="1400" b="0" i="0" u="none" strike="noStrike" cap="none" dirty="0">
              <a:solidFill>
                <a:srgbClr val="434343"/>
              </a:solidFill>
              <a:latin typeface="Montserrat-Bold"/>
              <a:ea typeface="Montserrat"/>
              <a:cs typeface="Calibri" panose="020F0502020204030204" pitchFamily="34" charset="0"/>
              <a:sym typeface="Montserrat"/>
            </a:endParaRPr>
          </a:p>
        </p:txBody>
      </p:sp>
      <p:sp>
        <p:nvSpPr>
          <p:cNvPr id="25" name="Google Shape;111;g115a5bbfaa1_0_7">
            <a:extLst>
              <a:ext uri="{FF2B5EF4-FFF2-40B4-BE49-F238E27FC236}">
                <a16:creationId xmlns:a16="http://schemas.microsoft.com/office/drawing/2014/main" id="{993C0C24-27D7-401B-91B8-47B6D9E90B4D}"/>
              </a:ext>
            </a:extLst>
          </p:cNvPr>
          <p:cNvSpPr txBox="1"/>
          <p:nvPr/>
        </p:nvSpPr>
        <p:spPr>
          <a:xfrm>
            <a:off x="900724" y="5238400"/>
            <a:ext cx="17868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700</a:t>
            </a:r>
            <a:endParaRPr sz="4000" b="1" i="0" u="none" strike="noStrike" cap="none" dirty="0">
              <a:solidFill>
                <a:srgbClr val="8F1031"/>
              </a:solidFill>
              <a:latin typeface="Montserrat-Bold"/>
              <a:ea typeface="Montserrat ExtraBold"/>
              <a:cs typeface="Calibri" panose="020F0502020204030204" pitchFamily="34" charset="0"/>
              <a:sym typeface="Montserrat ExtraBold"/>
            </a:endParaRPr>
          </a:p>
        </p:txBody>
      </p:sp>
      <p:sp>
        <p:nvSpPr>
          <p:cNvPr id="26" name="Google Shape;113;g115a5bbfaa1_0_7">
            <a:extLst>
              <a:ext uri="{FF2B5EF4-FFF2-40B4-BE49-F238E27FC236}">
                <a16:creationId xmlns:a16="http://schemas.microsoft.com/office/drawing/2014/main" id="{8685EFBB-57B5-4BB7-8FBC-EC9A3538C0FF}"/>
              </a:ext>
            </a:extLst>
          </p:cNvPr>
          <p:cNvSpPr txBox="1"/>
          <p:nvPr/>
        </p:nvSpPr>
        <p:spPr>
          <a:xfrm>
            <a:off x="3836818" y="5238400"/>
            <a:ext cx="17868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500+</a:t>
            </a:r>
            <a:endParaRPr sz="4000" b="1" i="0" u="none" strike="noStrike" cap="none" dirty="0">
              <a:solidFill>
                <a:srgbClr val="8F1031"/>
              </a:solidFill>
              <a:latin typeface="Montserrat-Bold"/>
              <a:ea typeface="Montserrat ExtraBold"/>
              <a:cs typeface="Calibri" panose="020F0502020204030204" pitchFamily="34" charset="0"/>
              <a:sym typeface="Montserrat ExtraBold"/>
            </a:endParaRPr>
          </a:p>
        </p:txBody>
      </p:sp>
      <p:sp>
        <p:nvSpPr>
          <p:cNvPr id="27" name="Google Shape;115;g115a5bbfaa1_0_7">
            <a:extLst>
              <a:ext uri="{FF2B5EF4-FFF2-40B4-BE49-F238E27FC236}">
                <a16:creationId xmlns:a16="http://schemas.microsoft.com/office/drawing/2014/main" id="{E9C4CBE2-3D35-42B2-9DD9-D650E6ABCE20}"/>
              </a:ext>
            </a:extLst>
          </p:cNvPr>
          <p:cNvSpPr txBox="1"/>
          <p:nvPr/>
        </p:nvSpPr>
        <p:spPr>
          <a:xfrm>
            <a:off x="7136492" y="5238400"/>
            <a:ext cx="20469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4000" b="1" i="0" u="none" strike="noStrike" cap="none" dirty="0">
                <a:solidFill>
                  <a:srgbClr val="8F1031"/>
                </a:solidFill>
                <a:latin typeface="Montserrat-Bold"/>
                <a:ea typeface="Montserrat ExtraBold"/>
                <a:cs typeface="Calibri" panose="020F0502020204030204" pitchFamily="34" charset="0"/>
                <a:sym typeface="Montserrat ExtraBold"/>
              </a:rPr>
              <a:t>ТОП-12</a:t>
            </a:r>
            <a:endParaRPr sz="4000" b="1" i="0" u="none" strike="noStrike" cap="none" dirty="0">
              <a:solidFill>
                <a:srgbClr val="8F1031"/>
              </a:solidFill>
              <a:latin typeface="Montserrat-Bold"/>
              <a:ea typeface="Montserrat ExtraBold"/>
              <a:cs typeface="Calibri" panose="020F0502020204030204" pitchFamily="34" charset="0"/>
              <a:sym typeface="Montserrat ExtraBold"/>
            </a:endParaRPr>
          </a:p>
        </p:txBody>
      </p:sp>
      <p:sp>
        <p:nvSpPr>
          <p:cNvPr id="28" name="Google Shape;112;g115a5bbfaa1_0_7">
            <a:extLst>
              <a:ext uri="{FF2B5EF4-FFF2-40B4-BE49-F238E27FC236}">
                <a16:creationId xmlns:a16="http://schemas.microsoft.com/office/drawing/2014/main" id="{30D5240D-A739-4D89-BBDD-4B97EC6374B0}"/>
              </a:ext>
            </a:extLst>
          </p:cNvPr>
          <p:cNvSpPr txBox="1"/>
          <p:nvPr/>
        </p:nvSpPr>
        <p:spPr>
          <a:xfrm>
            <a:off x="298070" y="5898630"/>
            <a:ext cx="30075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ru-RU" sz="1400" dirty="0">
                <a:solidFill>
                  <a:srgbClr val="434343"/>
                </a:solidFill>
                <a:latin typeface="Montserrat-Bold"/>
                <a:ea typeface="Montserrat"/>
                <a:cs typeface="Calibri" panose="020F0502020204030204" pitchFamily="34" charset="0"/>
                <a:sym typeface="Montserrat"/>
              </a:rPr>
              <a:t>квалифицированных</a:t>
            </a:r>
            <a:endParaRPr sz="1400" dirty="0">
              <a:solidFill>
                <a:srgbClr val="434343"/>
              </a:solidFill>
              <a:latin typeface="Montserrat-Bold"/>
              <a:ea typeface="Montserrat"/>
              <a:cs typeface="Calibri" panose="020F0502020204030204" pitchFamily="34" charset="0"/>
              <a:sym typeface="Montserrat"/>
            </a:endParaRPr>
          </a:p>
          <a:p>
            <a:pPr marL="0" marR="0" lvl="0" indent="0" algn="ctr" rtl="0">
              <a:lnSpc>
                <a:spcPct val="100000"/>
              </a:lnSpc>
              <a:spcBef>
                <a:spcPts val="0"/>
              </a:spcBef>
              <a:spcAft>
                <a:spcPts val="0"/>
              </a:spcAft>
              <a:buClr>
                <a:srgbClr val="000000"/>
              </a:buClr>
              <a:buSzPts val="1600"/>
              <a:buFont typeface="Arial"/>
              <a:buNone/>
            </a:pPr>
            <a:r>
              <a:rPr lang="ru-RU" sz="1400" b="0" i="0" u="none" strike="noStrike" cap="none" dirty="0">
                <a:solidFill>
                  <a:srgbClr val="434343"/>
                </a:solidFill>
                <a:latin typeface="Montserrat-Bold"/>
                <a:ea typeface="Montserrat"/>
                <a:cs typeface="Calibri" panose="020F0502020204030204" pitchFamily="34" charset="0"/>
                <a:sym typeface="Montserrat"/>
              </a:rPr>
              <a:t> сотрудников</a:t>
            </a:r>
            <a:endParaRPr sz="1400" b="0" i="0" u="none" strike="noStrike" cap="none" dirty="0">
              <a:solidFill>
                <a:srgbClr val="434343"/>
              </a:solidFill>
              <a:latin typeface="Montserrat-Bold"/>
              <a:ea typeface="Montserrat"/>
              <a:cs typeface="Calibri" panose="020F0502020204030204" pitchFamily="34" charset="0"/>
              <a:sym typeface="Montserrat"/>
            </a:endParaRPr>
          </a:p>
        </p:txBody>
      </p:sp>
      <p:sp>
        <p:nvSpPr>
          <p:cNvPr id="29" name="Google Shape;114;g115a5bbfaa1_0_7">
            <a:extLst>
              <a:ext uri="{FF2B5EF4-FFF2-40B4-BE49-F238E27FC236}">
                <a16:creationId xmlns:a16="http://schemas.microsoft.com/office/drawing/2014/main" id="{4A82BCA7-0FA3-4EC4-ADC5-E1080E1A6580}"/>
              </a:ext>
            </a:extLst>
          </p:cNvPr>
          <p:cNvSpPr txBox="1"/>
          <p:nvPr/>
        </p:nvSpPr>
        <p:spPr>
          <a:xfrm>
            <a:off x="3530071" y="5898630"/>
            <a:ext cx="24627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ru-RU" sz="1400" b="0" i="0" u="none" strike="noStrike" cap="none" dirty="0">
                <a:solidFill>
                  <a:srgbClr val="434343"/>
                </a:solidFill>
                <a:latin typeface="Montserrat-Bold"/>
                <a:ea typeface="Montserrat"/>
                <a:cs typeface="Calibri" panose="020F0502020204030204" pitchFamily="34" charset="0"/>
                <a:sym typeface="Montserrat"/>
              </a:rPr>
              <a:t>благодарственных писем от довольных клиентов</a:t>
            </a:r>
            <a:endParaRPr sz="1400" b="0" i="0" u="none" strike="noStrike" cap="none" dirty="0">
              <a:solidFill>
                <a:srgbClr val="434343"/>
              </a:solidFill>
              <a:latin typeface="Montserrat-Bold"/>
              <a:ea typeface="Montserrat"/>
              <a:cs typeface="Calibri" panose="020F0502020204030204" pitchFamily="34" charset="0"/>
              <a:sym typeface="Montserrat"/>
            </a:endParaRPr>
          </a:p>
        </p:txBody>
      </p:sp>
      <p:sp>
        <p:nvSpPr>
          <p:cNvPr id="30" name="Google Shape;116;g115a5bbfaa1_0_7">
            <a:extLst>
              <a:ext uri="{FF2B5EF4-FFF2-40B4-BE49-F238E27FC236}">
                <a16:creationId xmlns:a16="http://schemas.microsoft.com/office/drawing/2014/main" id="{7C1BEA1C-3D29-4F85-8AFE-4347FC01DF3A}"/>
              </a:ext>
            </a:extLst>
          </p:cNvPr>
          <p:cNvSpPr txBox="1"/>
          <p:nvPr/>
        </p:nvSpPr>
        <p:spPr>
          <a:xfrm>
            <a:off x="6064540" y="5898630"/>
            <a:ext cx="40197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ru-RU" sz="1400" b="0" i="0" u="none" strike="noStrike" cap="none" dirty="0">
                <a:solidFill>
                  <a:srgbClr val="434343"/>
                </a:solidFill>
                <a:latin typeface="Montserrat-Bold"/>
                <a:ea typeface="Montserrat"/>
                <a:cs typeface="Calibri" panose="020F0502020204030204" pitchFamily="34" charset="0"/>
                <a:sym typeface="Montserrat"/>
              </a:rPr>
              <a:t>лучших работодателей России</a:t>
            </a:r>
            <a:endParaRPr sz="1400" b="0" i="0" u="none" strike="noStrike" cap="none" dirty="0">
              <a:solidFill>
                <a:srgbClr val="434343"/>
              </a:solidFill>
              <a:latin typeface="Montserrat-Bold"/>
              <a:ea typeface="Montserrat"/>
              <a:cs typeface="Calibri" panose="020F0502020204030204" pitchFamily="34" charset="0"/>
              <a:sym typeface="Montserrat"/>
            </a:endParaRPr>
          </a:p>
        </p:txBody>
      </p:sp>
      <p:pic>
        <p:nvPicPr>
          <p:cNvPr id="31" name="Рисунок 30">
            <a:extLst>
              <a:ext uri="{FF2B5EF4-FFF2-40B4-BE49-F238E27FC236}">
                <a16:creationId xmlns:a16="http://schemas.microsoft.com/office/drawing/2014/main" id="{5CF422AA-D921-4D57-9F6D-4B24CBEBB5C3}"/>
              </a:ext>
            </a:extLst>
          </p:cNvPr>
          <p:cNvPicPr>
            <a:picLocks noChangeAspect="1"/>
          </p:cNvPicPr>
          <p:nvPr/>
        </p:nvPicPr>
        <p:blipFill>
          <a:blip r:embed="rId3"/>
          <a:stretch>
            <a:fillRect/>
          </a:stretch>
        </p:blipFill>
        <p:spPr>
          <a:xfrm>
            <a:off x="11142672" y="0"/>
            <a:ext cx="1070962" cy="6858000"/>
          </a:xfrm>
          <a:prstGeom prst="rect">
            <a:avLst/>
          </a:prstGeom>
        </p:spPr>
      </p:pic>
      <p:pic>
        <p:nvPicPr>
          <p:cNvPr id="32"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7E7EEF1F-0EB7-46DD-A53A-7332720721DB}"/>
              </a:ext>
            </a:extLst>
          </p:cNvPr>
          <p:cNvPicPr preferRelativeResize="0"/>
          <p:nvPr/>
        </p:nvPicPr>
        <p:blipFill rotWithShape="1">
          <a:blip r:embed="rId2">
            <a:alphaModFix/>
          </a:blip>
          <a:srcRect/>
          <a:stretch/>
        </p:blipFill>
        <p:spPr>
          <a:xfrm rot="16200000">
            <a:off x="11097089" y="668354"/>
            <a:ext cx="1162128" cy="464590"/>
          </a:xfrm>
          <a:prstGeom prst="rect">
            <a:avLst/>
          </a:prstGeom>
          <a:noFill/>
          <a:ln>
            <a:noFill/>
          </a:ln>
        </p:spPr>
      </p:pic>
      <p:sp>
        <p:nvSpPr>
          <p:cNvPr id="33" name="Google Shape;124;g1146d9c2c56_0_248">
            <a:extLst>
              <a:ext uri="{FF2B5EF4-FFF2-40B4-BE49-F238E27FC236}">
                <a16:creationId xmlns:a16="http://schemas.microsoft.com/office/drawing/2014/main" id="{A6956D09-A0B9-4178-B6E3-33156E2D58E5}"/>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439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45BAA8-1075-4064-96EA-6ABB4AEAAB5F}"/>
              </a:ext>
            </a:extLst>
          </p:cNvPr>
          <p:cNvSpPr txBox="1"/>
          <p:nvPr/>
        </p:nvSpPr>
        <p:spPr>
          <a:xfrm>
            <a:off x="241200" y="622800"/>
            <a:ext cx="4909353" cy="523220"/>
          </a:xfrm>
          <a:prstGeom prst="rect">
            <a:avLst/>
          </a:prstGeom>
          <a:noFill/>
        </p:spPr>
        <p:txBody>
          <a:bodyPr wrap="square" rtlCol="0">
            <a:spAutoFit/>
          </a:bodyPr>
          <a:lstStyle/>
          <a:p>
            <a:r>
              <a:rPr lang="ru-RU" sz="2800" b="1" dirty="0">
                <a:latin typeface="Montserrat-Bold"/>
              </a:rPr>
              <a:t>ПОЛ И ВОЗРАСТ</a:t>
            </a:r>
            <a:endParaRPr lang="ru-RU" sz="2800" dirty="0"/>
          </a:p>
        </p:txBody>
      </p:sp>
      <p:sp>
        <p:nvSpPr>
          <p:cNvPr id="12" name="TextBox 11">
            <a:extLst>
              <a:ext uri="{FF2B5EF4-FFF2-40B4-BE49-F238E27FC236}">
                <a16:creationId xmlns:a16="http://schemas.microsoft.com/office/drawing/2014/main" id="{D2BBD146-B157-4E55-9FC5-1E8E9FD8B6E8}"/>
              </a:ext>
            </a:extLst>
          </p:cNvPr>
          <p:cNvSpPr txBox="1"/>
          <p:nvPr/>
        </p:nvSpPr>
        <p:spPr>
          <a:xfrm>
            <a:off x="375709" y="1257584"/>
            <a:ext cx="9439410" cy="523220"/>
          </a:xfrm>
          <a:prstGeom prst="rect">
            <a:avLst/>
          </a:prstGeom>
          <a:noFill/>
        </p:spPr>
        <p:txBody>
          <a:bodyPr wrap="square" rtlCol="0">
            <a:spAutoFit/>
          </a:bodyPr>
          <a:lstStyle/>
          <a:p>
            <a:pPr algn="just"/>
            <a:r>
              <a:rPr lang="ru-RU" sz="1400" dirty="0">
                <a:effectLst/>
                <a:latin typeface="Montserrat-Bold"/>
                <a:ea typeface="Times New Roman" panose="02020603050405020304" pitchFamily="18" charset="0"/>
                <a:cs typeface="Calibri" panose="020F0502020204030204" pitchFamily="34" charset="0"/>
              </a:rPr>
              <a:t>По половому признаку преимущественно с сайтом и объявлениями взаимодействует </a:t>
            </a:r>
            <a:r>
              <a:rPr lang="ru-RU" sz="1400" b="1" dirty="0">
                <a:effectLst/>
                <a:latin typeface="Montserrat-Bold"/>
                <a:ea typeface="Times New Roman" panose="02020603050405020304" pitchFamily="18" charset="0"/>
                <a:cs typeface="Calibri" panose="020F0502020204030204" pitchFamily="34" charset="0"/>
              </a:rPr>
              <a:t>мужской</a:t>
            </a:r>
            <a:r>
              <a:rPr lang="ru-RU" sz="1400" dirty="0">
                <a:effectLst/>
                <a:latin typeface="Montserrat-Bold"/>
                <a:ea typeface="Times New Roman" panose="02020603050405020304" pitchFamily="18" charset="0"/>
                <a:cs typeface="Calibri" panose="020F0502020204030204" pitchFamily="34" charset="0"/>
              </a:rPr>
              <a:t> пол, на их долю приходит </a:t>
            </a:r>
            <a:r>
              <a:rPr lang="ru-RU" sz="1400" b="1" dirty="0">
                <a:effectLst/>
                <a:latin typeface="Montserrat-Bold"/>
                <a:ea typeface="Times New Roman" panose="02020603050405020304" pitchFamily="18" charset="0"/>
                <a:cs typeface="Calibri" panose="020F0502020204030204" pitchFamily="34" charset="0"/>
              </a:rPr>
              <a:t>65,6%</a:t>
            </a:r>
            <a:r>
              <a:rPr lang="ru-RU" sz="1400" dirty="0">
                <a:solidFill>
                  <a:srgbClr val="A40042"/>
                </a:solidFill>
                <a:effectLst/>
                <a:latin typeface="Montserrat-Bold"/>
                <a:ea typeface="Times New Roman" panose="02020603050405020304" pitchFamily="18" charset="0"/>
                <a:cs typeface="Calibri" panose="020F0502020204030204" pitchFamily="34" charset="0"/>
              </a:rPr>
              <a:t> </a:t>
            </a:r>
            <a:r>
              <a:rPr lang="ru-RU" sz="1400" dirty="0">
                <a:effectLst/>
                <a:latin typeface="Montserrat-Bold"/>
                <a:ea typeface="Times New Roman" panose="02020603050405020304" pitchFamily="18" charset="0"/>
                <a:cs typeface="Calibri" panose="020F0502020204030204" pitchFamily="34" charset="0"/>
              </a:rPr>
              <a:t>конверсий.</a:t>
            </a:r>
            <a:endParaRPr lang="ru-RU" sz="1400" dirty="0">
              <a:effectLst/>
              <a:latin typeface="Montserrat-Bold"/>
              <a:ea typeface="Times New Roman" panose="02020603050405020304" pitchFamily="18" charset="0"/>
            </a:endParaRPr>
          </a:p>
        </p:txBody>
      </p:sp>
      <p:sp>
        <p:nvSpPr>
          <p:cNvPr id="13" name="TextBox 12">
            <a:extLst>
              <a:ext uri="{FF2B5EF4-FFF2-40B4-BE49-F238E27FC236}">
                <a16:creationId xmlns:a16="http://schemas.microsoft.com/office/drawing/2014/main" id="{50C2F5C2-9F3D-4DE8-A055-56006E4DEFD9}"/>
              </a:ext>
            </a:extLst>
          </p:cNvPr>
          <p:cNvSpPr txBox="1"/>
          <p:nvPr/>
        </p:nvSpPr>
        <p:spPr>
          <a:xfrm>
            <a:off x="375709" y="1892368"/>
            <a:ext cx="9439410" cy="523220"/>
          </a:xfrm>
          <a:prstGeom prst="rect">
            <a:avLst/>
          </a:prstGeom>
          <a:noFill/>
        </p:spPr>
        <p:txBody>
          <a:bodyPr wrap="square" rtlCol="0">
            <a:spAutoFit/>
          </a:bodyPr>
          <a:lstStyle/>
          <a:p>
            <a:pPr algn="just"/>
            <a:r>
              <a:rPr lang="ru-RU" sz="1400" dirty="0">
                <a:latin typeface="Montserrat-Bold"/>
                <a:ea typeface="Times New Roman" panose="02020603050405020304" pitchFamily="18" charset="0"/>
                <a:cs typeface="Calibri" panose="020F0502020204030204" pitchFamily="34" charset="0"/>
              </a:rPr>
              <a:t>Пользователи в </a:t>
            </a:r>
            <a:r>
              <a:rPr lang="ru-RU" sz="1400" b="1" dirty="0">
                <a:latin typeface="Montserrat-Bold"/>
                <a:ea typeface="Times New Roman" panose="02020603050405020304" pitchFamily="18" charset="0"/>
                <a:cs typeface="Calibri" panose="020F0502020204030204" pitchFamily="34" charset="0"/>
              </a:rPr>
              <a:t>возрасте от 25 до 54 </a:t>
            </a:r>
            <a:r>
              <a:rPr lang="ru-RU" sz="1400" dirty="0">
                <a:latin typeface="Montserrat-Bold"/>
                <a:ea typeface="Times New Roman" panose="02020603050405020304" pitchFamily="18" charset="0"/>
                <a:cs typeface="Calibri" panose="020F0502020204030204" pitchFamily="34" charset="0"/>
              </a:rPr>
              <a:t>чаще всего совершают конверсионные действия на сайте,</a:t>
            </a:r>
            <a:r>
              <a:rPr lang="ru-RU" sz="1400" b="1" dirty="0">
                <a:latin typeface="Montserrat-Bold"/>
                <a:ea typeface="Times New Roman" panose="02020603050405020304" pitchFamily="18" charset="0"/>
                <a:cs typeface="Calibri" panose="020F0502020204030204" pitchFamily="34" charset="0"/>
              </a:rPr>
              <a:t> </a:t>
            </a:r>
            <a:r>
              <a:rPr lang="ru-RU" sz="1400" dirty="0">
                <a:effectLst/>
                <a:latin typeface="Montserrat-Bold"/>
                <a:ea typeface="Times New Roman" panose="02020603050405020304" pitchFamily="18" charset="0"/>
                <a:cs typeface="Calibri" panose="020F0502020204030204" pitchFamily="34" charset="0"/>
              </a:rPr>
              <a:t>на их долю приходит </a:t>
            </a:r>
            <a:r>
              <a:rPr lang="ru-RU" sz="1400" b="1" dirty="0">
                <a:effectLst/>
                <a:latin typeface="Montserrat-Bold"/>
                <a:ea typeface="Times New Roman" panose="02020603050405020304" pitchFamily="18" charset="0"/>
                <a:cs typeface="Calibri" panose="020F0502020204030204" pitchFamily="34" charset="0"/>
              </a:rPr>
              <a:t>84</a:t>
            </a:r>
            <a:r>
              <a:rPr lang="ru-RU" sz="1400" b="1" dirty="0">
                <a:latin typeface="Montserrat-Bold"/>
                <a:ea typeface="Times New Roman" panose="02020603050405020304" pitchFamily="18" charset="0"/>
                <a:cs typeface="Calibri" panose="020F0502020204030204" pitchFamily="34" charset="0"/>
              </a:rPr>
              <a:t>,8</a:t>
            </a:r>
            <a:r>
              <a:rPr lang="ru-RU" sz="1400" b="1" dirty="0">
                <a:effectLst/>
                <a:latin typeface="Montserrat-Bold"/>
                <a:ea typeface="Times New Roman" panose="02020603050405020304" pitchFamily="18" charset="0"/>
                <a:cs typeface="Calibri" panose="020F0502020204030204" pitchFamily="34" charset="0"/>
              </a:rPr>
              <a:t>%</a:t>
            </a:r>
            <a:r>
              <a:rPr lang="ru-RU" sz="1400" dirty="0">
                <a:effectLst/>
                <a:latin typeface="Montserrat-Bold"/>
                <a:ea typeface="Times New Roman" panose="02020603050405020304" pitchFamily="18" charset="0"/>
                <a:cs typeface="Calibri" panose="020F0502020204030204" pitchFamily="34" charset="0"/>
              </a:rPr>
              <a:t> конверсий.</a:t>
            </a:r>
            <a:endParaRPr lang="ru-RU" sz="1400" dirty="0">
              <a:effectLst/>
              <a:latin typeface="Montserrat-Bold"/>
              <a:ea typeface="Times New Roman" panose="02020603050405020304" pitchFamily="18" charset="0"/>
            </a:endParaRPr>
          </a:p>
        </p:txBody>
      </p:sp>
      <p:pic>
        <p:nvPicPr>
          <p:cNvPr id="14" name="Рисунок 13">
            <a:extLst>
              <a:ext uri="{FF2B5EF4-FFF2-40B4-BE49-F238E27FC236}">
                <a16:creationId xmlns:a16="http://schemas.microsoft.com/office/drawing/2014/main" id="{2156DB39-1781-41D2-8E14-40822D409E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00" y="2945285"/>
            <a:ext cx="4693479" cy="1964807"/>
          </a:xfrm>
          <a:prstGeom prst="rect">
            <a:avLst/>
          </a:prstGeom>
        </p:spPr>
      </p:pic>
      <p:pic>
        <p:nvPicPr>
          <p:cNvPr id="15" name="Рисунок 14">
            <a:extLst>
              <a:ext uri="{FF2B5EF4-FFF2-40B4-BE49-F238E27FC236}">
                <a16:creationId xmlns:a16="http://schemas.microsoft.com/office/drawing/2014/main" id="{7CF77F35-671F-4918-ACE1-02028306FB34}"/>
              </a:ext>
            </a:extLst>
          </p:cNvPr>
          <p:cNvPicPr>
            <a:picLocks noChangeAspect="1"/>
          </p:cNvPicPr>
          <p:nvPr/>
        </p:nvPicPr>
        <p:blipFill rotWithShape="1">
          <a:blip r:embed="rId3">
            <a:extLst>
              <a:ext uri="{28A0092B-C50C-407E-A947-70E740481C1C}">
                <a14:useLocalDpi xmlns:a14="http://schemas.microsoft.com/office/drawing/2010/main" val="0"/>
              </a:ext>
            </a:extLst>
          </a:blip>
          <a:srcRect l="247" t="392" r="-247" b="1530"/>
          <a:stretch/>
        </p:blipFill>
        <p:spPr>
          <a:xfrm>
            <a:off x="5359667" y="2905535"/>
            <a:ext cx="4987095" cy="2004557"/>
          </a:xfrm>
          <a:prstGeom prst="rect">
            <a:avLst/>
          </a:prstGeom>
        </p:spPr>
      </p:pic>
      <p:pic>
        <p:nvPicPr>
          <p:cNvPr id="16" name="Рисунок 15">
            <a:extLst>
              <a:ext uri="{FF2B5EF4-FFF2-40B4-BE49-F238E27FC236}">
                <a16:creationId xmlns:a16="http://schemas.microsoft.com/office/drawing/2014/main" id="{707D728F-08F9-4070-9BB8-7FEA3ED2976B}"/>
              </a:ext>
            </a:extLst>
          </p:cNvPr>
          <p:cNvPicPr>
            <a:picLocks noChangeAspect="1"/>
          </p:cNvPicPr>
          <p:nvPr/>
        </p:nvPicPr>
        <p:blipFill>
          <a:blip r:embed="rId4"/>
          <a:stretch>
            <a:fillRect/>
          </a:stretch>
        </p:blipFill>
        <p:spPr>
          <a:xfrm>
            <a:off x="11142672" y="0"/>
            <a:ext cx="1070962" cy="6858000"/>
          </a:xfrm>
          <a:prstGeom prst="rect">
            <a:avLst/>
          </a:prstGeom>
        </p:spPr>
      </p:pic>
      <p:pic>
        <p:nvPicPr>
          <p:cNvPr id="17"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7319EB8-2FD2-4A6D-A377-38330925923E}"/>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9" name="Google Shape;124;g1146d9c2c56_0_248">
            <a:extLst>
              <a:ext uri="{FF2B5EF4-FFF2-40B4-BE49-F238E27FC236}">
                <a16:creationId xmlns:a16="http://schemas.microsoft.com/office/drawing/2014/main" id="{2EEA63C7-7901-4964-A222-615C8BF51F0D}"/>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217AA5E5-0AC6-4562-B774-D85EA93474DB}"/>
              </a:ext>
            </a:extLst>
          </p:cNvPr>
          <p:cNvSpPr txBox="1"/>
          <p:nvPr/>
        </p:nvSpPr>
        <p:spPr>
          <a:xfrm>
            <a:off x="375709" y="5536483"/>
            <a:ext cx="9439410" cy="698717"/>
          </a:xfrm>
          <a:prstGeom prst="rect">
            <a:avLst/>
          </a:prstGeom>
          <a:noFill/>
        </p:spPr>
        <p:txBody>
          <a:bodyPr wrap="square">
            <a:spAutoFit/>
          </a:bodyPr>
          <a:lstStyle/>
          <a:p>
            <a:pPr>
              <a:lnSpc>
                <a:spcPct val="150000"/>
              </a:lnSpc>
              <a:spcBef>
                <a:spcPts val="1000"/>
              </a:spcBef>
            </a:pPr>
            <a:r>
              <a:rPr lang="ru-RU" sz="1400" b="1" dirty="0">
                <a:latin typeface="Montserrat-Bold"/>
                <a:ea typeface="Arial" panose="020B0604020202020204" pitchFamily="34" charset="0"/>
              </a:rPr>
              <a:t>Р</a:t>
            </a:r>
            <a:r>
              <a:rPr lang="ru-RU" sz="1400" b="1" dirty="0">
                <a:effectLst/>
                <a:latin typeface="Montserrat-Bold"/>
                <a:ea typeface="Arial" panose="020B0604020202020204" pitchFamily="34" charset="0"/>
              </a:rPr>
              <a:t>екомендуем </a:t>
            </a:r>
            <a:r>
              <a:rPr lang="ru-RU" sz="1400" dirty="0">
                <a:effectLst/>
                <a:latin typeface="Montserrat-Bold"/>
                <a:ea typeface="Arial" panose="020B0604020202020204" pitchFamily="34" charset="0"/>
              </a:rPr>
              <a:t>отслеживать показатели </a:t>
            </a:r>
            <a:r>
              <a:rPr lang="ru-RU" sz="1400" dirty="0" err="1">
                <a:effectLst/>
                <a:latin typeface="Montserrat-Bold"/>
                <a:ea typeface="Arial" panose="020B0604020202020204" pitchFamily="34" charset="0"/>
              </a:rPr>
              <a:t>конверсионности</a:t>
            </a:r>
            <a:r>
              <a:rPr lang="ru-RU" sz="1400" dirty="0">
                <a:effectLst/>
                <a:latin typeface="Montserrat-Bold"/>
                <a:ea typeface="Arial" panose="020B0604020202020204" pitchFamily="34" charset="0"/>
              </a:rPr>
              <a:t> и отказов для аудитории каждой кампании и корректировать ставки по полу и возрасту.</a:t>
            </a:r>
          </a:p>
        </p:txBody>
      </p:sp>
    </p:spTree>
    <p:extLst>
      <p:ext uri="{BB962C8B-B14F-4D97-AF65-F5344CB8AC3E}">
        <p14:creationId xmlns:p14="http://schemas.microsoft.com/office/powerpoint/2010/main" val="1851188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3;g1146d9c2c56_0_248"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27D273F-2551-4F54-B871-E8AF2ED30B74}"/>
              </a:ext>
            </a:extLst>
          </p:cNvPr>
          <p:cNvPicPr preferRelativeResize="0"/>
          <p:nvPr/>
        </p:nvPicPr>
        <p:blipFill rotWithShape="1">
          <a:blip r:embed="rId2">
            <a:alphaModFix/>
          </a:blip>
          <a:srcRect/>
          <a:stretch/>
        </p:blipFill>
        <p:spPr>
          <a:xfrm rot="-5400000">
            <a:off x="11051237" y="781480"/>
            <a:ext cx="1280042" cy="511729"/>
          </a:xfrm>
          <a:prstGeom prst="rect">
            <a:avLst/>
          </a:prstGeom>
          <a:noFill/>
          <a:ln>
            <a:noFill/>
          </a:ln>
        </p:spPr>
      </p:pic>
      <p:pic>
        <p:nvPicPr>
          <p:cNvPr id="3" name="Picture 5">
            <a:extLst>
              <a:ext uri="{FF2B5EF4-FFF2-40B4-BE49-F238E27FC236}">
                <a16:creationId xmlns:a16="http://schemas.microsoft.com/office/drawing/2014/main" id="{D21D2FDC-16F0-4C3F-89B5-2A8F7A643F41}"/>
              </a:ext>
            </a:extLst>
          </p:cNvPr>
          <p:cNvPicPr/>
          <p:nvPr/>
        </p:nvPicPr>
        <p:blipFill>
          <a:blip r:embed="rId3"/>
          <a:stretch/>
        </p:blipFill>
        <p:spPr>
          <a:xfrm>
            <a:off x="2135056" y="4794334"/>
            <a:ext cx="959820" cy="650667"/>
          </a:xfrm>
          <a:prstGeom prst="rect">
            <a:avLst/>
          </a:prstGeom>
          <a:ln w="0">
            <a:noFill/>
          </a:ln>
        </p:spPr>
      </p:pic>
      <p:pic>
        <p:nvPicPr>
          <p:cNvPr id="4" name="Picture 7">
            <a:extLst>
              <a:ext uri="{FF2B5EF4-FFF2-40B4-BE49-F238E27FC236}">
                <a16:creationId xmlns:a16="http://schemas.microsoft.com/office/drawing/2014/main" id="{3492FAF4-346A-47F0-9CA1-DF8F1B544845}"/>
              </a:ext>
            </a:extLst>
          </p:cNvPr>
          <p:cNvPicPr/>
          <p:nvPr/>
        </p:nvPicPr>
        <p:blipFill>
          <a:blip r:embed="rId4"/>
          <a:stretch/>
        </p:blipFill>
        <p:spPr>
          <a:xfrm>
            <a:off x="434890" y="4802942"/>
            <a:ext cx="1053609" cy="709246"/>
          </a:xfrm>
          <a:prstGeom prst="rect">
            <a:avLst/>
          </a:prstGeom>
          <a:ln w="0">
            <a:noFill/>
          </a:ln>
        </p:spPr>
      </p:pic>
      <p:pic>
        <p:nvPicPr>
          <p:cNvPr id="5" name="Picture 9">
            <a:extLst>
              <a:ext uri="{FF2B5EF4-FFF2-40B4-BE49-F238E27FC236}">
                <a16:creationId xmlns:a16="http://schemas.microsoft.com/office/drawing/2014/main" id="{029DC75C-3035-4F42-AD1E-1D803C55BB91}"/>
              </a:ext>
            </a:extLst>
          </p:cNvPr>
          <p:cNvPicPr/>
          <p:nvPr/>
        </p:nvPicPr>
        <p:blipFill>
          <a:blip r:embed="rId5"/>
          <a:stretch/>
        </p:blipFill>
        <p:spPr>
          <a:xfrm>
            <a:off x="3722520" y="4976158"/>
            <a:ext cx="778424" cy="404639"/>
          </a:xfrm>
          <a:prstGeom prst="rect">
            <a:avLst/>
          </a:prstGeom>
          <a:ln w="0">
            <a:noFill/>
          </a:ln>
        </p:spPr>
      </p:pic>
      <p:pic>
        <p:nvPicPr>
          <p:cNvPr id="6" name="Picture 11">
            <a:extLst>
              <a:ext uri="{FF2B5EF4-FFF2-40B4-BE49-F238E27FC236}">
                <a16:creationId xmlns:a16="http://schemas.microsoft.com/office/drawing/2014/main" id="{1B81B29B-3250-4983-847C-476DAC3A5906}"/>
              </a:ext>
            </a:extLst>
          </p:cNvPr>
          <p:cNvPicPr/>
          <p:nvPr/>
        </p:nvPicPr>
        <p:blipFill>
          <a:blip r:embed="rId6"/>
          <a:stretch/>
        </p:blipFill>
        <p:spPr>
          <a:xfrm>
            <a:off x="6410430" y="4706768"/>
            <a:ext cx="978767" cy="804655"/>
          </a:xfrm>
          <a:prstGeom prst="rect">
            <a:avLst/>
          </a:prstGeom>
          <a:ln w="0">
            <a:noFill/>
          </a:ln>
        </p:spPr>
      </p:pic>
      <p:pic>
        <p:nvPicPr>
          <p:cNvPr id="7" name="Picture 13">
            <a:extLst>
              <a:ext uri="{FF2B5EF4-FFF2-40B4-BE49-F238E27FC236}">
                <a16:creationId xmlns:a16="http://schemas.microsoft.com/office/drawing/2014/main" id="{1974B70E-1356-413F-8386-83BA5E217B74}"/>
              </a:ext>
            </a:extLst>
          </p:cNvPr>
          <p:cNvPicPr/>
          <p:nvPr/>
        </p:nvPicPr>
        <p:blipFill>
          <a:blip r:embed="rId7"/>
          <a:stretch/>
        </p:blipFill>
        <p:spPr>
          <a:xfrm>
            <a:off x="7943490" y="4706768"/>
            <a:ext cx="978767" cy="804655"/>
          </a:xfrm>
          <a:prstGeom prst="rect">
            <a:avLst/>
          </a:prstGeom>
          <a:ln w="0">
            <a:noFill/>
          </a:ln>
        </p:spPr>
      </p:pic>
      <p:pic>
        <p:nvPicPr>
          <p:cNvPr id="8" name="Рисунок 2054">
            <a:extLst>
              <a:ext uri="{FF2B5EF4-FFF2-40B4-BE49-F238E27FC236}">
                <a16:creationId xmlns:a16="http://schemas.microsoft.com/office/drawing/2014/main" id="{DF62B10A-821C-4EF6-BFFA-225E32627C91}"/>
              </a:ext>
            </a:extLst>
          </p:cNvPr>
          <p:cNvPicPr/>
          <p:nvPr/>
        </p:nvPicPr>
        <p:blipFill>
          <a:blip r:embed="rId8"/>
          <a:stretch/>
        </p:blipFill>
        <p:spPr>
          <a:xfrm>
            <a:off x="452919" y="5794375"/>
            <a:ext cx="886976" cy="351920"/>
          </a:xfrm>
          <a:prstGeom prst="rect">
            <a:avLst/>
          </a:prstGeom>
          <a:ln w="0">
            <a:noFill/>
          </a:ln>
        </p:spPr>
      </p:pic>
      <p:pic>
        <p:nvPicPr>
          <p:cNvPr id="9" name="Picture 15">
            <a:extLst>
              <a:ext uri="{FF2B5EF4-FFF2-40B4-BE49-F238E27FC236}">
                <a16:creationId xmlns:a16="http://schemas.microsoft.com/office/drawing/2014/main" id="{57EBF6F8-BCF9-4D30-9DD4-2F3A5FA27424}"/>
              </a:ext>
            </a:extLst>
          </p:cNvPr>
          <p:cNvPicPr/>
          <p:nvPr/>
        </p:nvPicPr>
        <p:blipFill>
          <a:blip r:embed="rId9"/>
          <a:stretch/>
        </p:blipFill>
        <p:spPr>
          <a:xfrm>
            <a:off x="2135055" y="5726145"/>
            <a:ext cx="886976" cy="620026"/>
          </a:xfrm>
          <a:prstGeom prst="rect">
            <a:avLst/>
          </a:prstGeom>
          <a:ln w="0">
            <a:noFill/>
          </a:ln>
        </p:spPr>
      </p:pic>
      <p:pic>
        <p:nvPicPr>
          <p:cNvPr id="10" name="Picture 17">
            <a:extLst>
              <a:ext uri="{FF2B5EF4-FFF2-40B4-BE49-F238E27FC236}">
                <a16:creationId xmlns:a16="http://schemas.microsoft.com/office/drawing/2014/main" id="{39FDB5E7-5101-4DD2-B4E9-3E75C629614E}"/>
              </a:ext>
            </a:extLst>
          </p:cNvPr>
          <p:cNvPicPr/>
          <p:nvPr/>
        </p:nvPicPr>
        <p:blipFill>
          <a:blip r:embed="rId10"/>
          <a:stretch/>
        </p:blipFill>
        <p:spPr>
          <a:xfrm>
            <a:off x="3726627" y="5615526"/>
            <a:ext cx="710819" cy="717806"/>
          </a:xfrm>
          <a:prstGeom prst="rect">
            <a:avLst/>
          </a:prstGeom>
          <a:ln w="0">
            <a:noFill/>
          </a:ln>
        </p:spPr>
      </p:pic>
      <p:pic>
        <p:nvPicPr>
          <p:cNvPr id="11" name="Рисунок 2056">
            <a:extLst>
              <a:ext uri="{FF2B5EF4-FFF2-40B4-BE49-F238E27FC236}">
                <a16:creationId xmlns:a16="http://schemas.microsoft.com/office/drawing/2014/main" id="{352322E5-C71A-4170-BC4C-C0AC5B3FAD22}"/>
              </a:ext>
            </a:extLst>
          </p:cNvPr>
          <p:cNvPicPr/>
          <p:nvPr/>
        </p:nvPicPr>
        <p:blipFill>
          <a:blip r:embed="rId11"/>
          <a:stretch/>
        </p:blipFill>
        <p:spPr>
          <a:xfrm>
            <a:off x="6404493" y="5927033"/>
            <a:ext cx="1119039" cy="489459"/>
          </a:xfrm>
          <a:prstGeom prst="rect">
            <a:avLst/>
          </a:prstGeom>
          <a:ln w="0">
            <a:noFill/>
          </a:ln>
        </p:spPr>
      </p:pic>
      <p:pic>
        <p:nvPicPr>
          <p:cNvPr id="12" name="Picture 19">
            <a:extLst>
              <a:ext uri="{FF2B5EF4-FFF2-40B4-BE49-F238E27FC236}">
                <a16:creationId xmlns:a16="http://schemas.microsoft.com/office/drawing/2014/main" id="{ECCA6560-B0C7-40B1-A8D6-5BF8F7A8C5E9}"/>
              </a:ext>
            </a:extLst>
          </p:cNvPr>
          <p:cNvPicPr/>
          <p:nvPr/>
        </p:nvPicPr>
        <p:blipFill>
          <a:blip r:embed="rId12"/>
          <a:stretch/>
        </p:blipFill>
        <p:spPr>
          <a:xfrm>
            <a:off x="9573355" y="5807797"/>
            <a:ext cx="784379" cy="829801"/>
          </a:xfrm>
          <a:prstGeom prst="rect">
            <a:avLst/>
          </a:prstGeom>
          <a:ln w="0">
            <a:noFill/>
          </a:ln>
        </p:spPr>
      </p:pic>
      <p:pic>
        <p:nvPicPr>
          <p:cNvPr id="13" name="Picture 21">
            <a:extLst>
              <a:ext uri="{FF2B5EF4-FFF2-40B4-BE49-F238E27FC236}">
                <a16:creationId xmlns:a16="http://schemas.microsoft.com/office/drawing/2014/main" id="{B53FE015-66B2-4942-99B2-85D04923F0DA}"/>
              </a:ext>
            </a:extLst>
          </p:cNvPr>
          <p:cNvPicPr/>
          <p:nvPr/>
        </p:nvPicPr>
        <p:blipFill>
          <a:blip r:embed="rId13"/>
          <a:stretch/>
        </p:blipFill>
        <p:spPr>
          <a:xfrm>
            <a:off x="5072772" y="5927033"/>
            <a:ext cx="964104" cy="443391"/>
          </a:xfrm>
          <a:prstGeom prst="rect">
            <a:avLst/>
          </a:prstGeom>
          <a:ln w="0">
            <a:noFill/>
          </a:ln>
        </p:spPr>
      </p:pic>
      <p:pic>
        <p:nvPicPr>
          <p:cNvPr id="14" name="Picture 23">
            <a:extLst>
              <a:ext uri="{FF2B5EF4-FFF2-40B4-BE49-F238E27FC236}">
                <a16:creationId xmlns:a16="http://schemas.microsoft.com/office/drawing/2014/main" id="{DF1EBF23-C574-4CFA-B735-81E8473C8EF0}"/>
              </a:ext>
            </a:extLst>
          </p:cNvPr>
          <p:cNvPicPr/>
          <p:nvPr/>
        </p:nvPicPr>
        <p:blipFill>
          <a:blip r:embed="rId14"/>
          <a:stretch/>
        </p:blipFill>
        <p:spPr>
          <a:xfrm>
            <a:off x="4932134" y="4916452"/>
            <a:ext cx="796992" cy="574516"/>
          </a:xfrm>
          <a:prstGeom prst="rect">
            <a:avLst/>
          </a:prstGeom>
          <a:ln w="0">
            <a:noFill/>
          </a:ln>
        </p:spPr>
      </p:pic>
      <p:pic>
        <p:nvPicPr>
          <p:cNvPr id="15" name="Picture 25">
            <a:extLst>
              <a:ext uri="{FF2B5EF4-FFF2-40B4-BE49-F238E27FC236}">
                <a16:creationId xmlns:a16="http://schemas.microsoft.com/office/drawing/2014/main" id="{BA81371B-54B6-4C86-B11A-CC0EBB20251B}"/>
              </a:ext>
            </a:extLst>
          </p:cNvPr>
          <p:cNvPicPr/>
          <p:nvPr/>
        </p:nvPicPr>
        <p:blipFill>
          <a:blip r:embed="rId15"/>
          <a:stretch/>
        </p:blipFill>
        <p:spPr>
          <a:xfrm>
            <a:off x="8100698" y="5826194"/>
            <a:ext cx="840593" cy="780678"/>
          </a:xfrm>
          <a:prstGeom prst="rect">
            <a:avLst/>
          </a:prstGeom>
          <a:ln w="0">
            <a:noFill/>
          </a:ln>
        </p:spPr>
      </p:pic>
      <p:pic>
        <p:nvPicPr>
          <p:cNvPr id="16" name="Picture 27">
            <a:extLst>
              <a:ext uri="{FF2B5EF4-FFF2-40B4-BE49-F238E27FC236}">
                <a16:creationId xmlns:a16="http://schemas.microsoft.com/office/drawing/2014/main" id="{48705F4A-D7A4-44B3-9510-A124F837C136}"/>
              </a:ext>
            </a:extLst>
          </p:cNvPr>
          <p:cNvPicPr/>
          <p:nvPr/>
        </p:nvPicPr>
        <p:blipFill>
          <a:blip r:embed="rId16"/>
          <a:stretch/>
        </p:blipFill>
        <p:spPr>
          <a:xfrm>
            <a:off x="9549075" y="5176188"/>
            <a:ext cx="784379" cy="314916"/>
          </a:xfrm>
          <a:prstGeom prst="rect">
            <a:avLst/>
          </a:prstGeom>
          <a:ln w="0">
            <a:noFill/>
          </a:ln>
        </p:spPr>
      </p:pic>
      <p:sp>
        <p:nvSpPr>
          <p:cNvPr id="17" name="Google Shape;102;g115a5bbfaa1_0_7">
            <a:extLst>
              <a:ext uri="{FF2B5EF4-FFF2-40B4-BE49-F238E27FC236}">
                <a16:creationId xmlns:a16="http://schemas.microsoft.com/office/drawing/2014/main" id="{7D4CAE69-D00F-4B7D-99C8-74F40575BD27}"/>
              </a:ext>
            </a:extLst>
          </p:cNvPr>
          <p:cNvSpPr txBox="1"/>
          <p:nvPr/>
        </p:nvSpPr>
        <p:spPr>
          <a:xfrm>
            <a:off x="421731" y="1364355"/>
            <a:ext cx="9653557" cy="3170058"/>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100"/>
              <a:buBlip>
                <a:blip r:embed="rId17"/>
              </a:buBlip>
            </a:pPr>
            <a:r>
              <a:rPr lang="ru-RU" sz="1400" dirty="0">
                <a:latin typeface="Montserrat-Bold"/>
                <a:ea typeface="Montserrat"/>
                <a:cs typeface="Calibri" panose="020F0502020204030204" pitchFamily="34" charset="0"/>
              </a:rPr>
              <a:t>Добиваться максимального уровня удовлетворенности - как со стороны наших Клиентов, так и внутри компании;</a:t>
            </a:r>
          </a:p>
          <a:p>
            <a:pPr>
              <a:buClr>
                <a:schemeClr val="dk1"/>
              </a:buClr>
              <a:buSzPts val="1100"/>
            </a:pPr>
            <a:endParaRPr lang="ru-RU" sz="1400" dirty="0">
              <a:latin typeface="Montserrat-Bold"/>
              <a:ea typeface="Montserrat"/>
              <a:cs typeface="Calibri" panose="020F0502020204030204" pitchFamily="34" charset="0"/>
            </a:endParaRPr>
          </a:p>
          <a:p>
            <a:pPr algn="just">
              <a:buClr>
                <a:schemeClr val="dk1"/>
              </a:buClr>
              <a:buSzPts val="1100"/>
            </a:pPr>
            <a:r>
              <a:rPr lang="ru-RU" sz="1400" dirty="0">
                <a:latin typeface="Montserrat-Bold"/>
                <a:ea typeface="Montserrat"/>
                <a:cs typeface="Calibri" panose="020F0502020204030204" pitchFamily="34" charset="0"/>
              </a:rPr>
              <a:t>Наши Клиенты – компании из более, чем 80 отраслей и ниш, в том числе отраслевые лидеры на высококонкурентных рынках, которые заинтересованы в эффективном продвижении своего бизнеса и увеличении продаж.</a:t>
            </a:r>
          </a:p>
          <a:p>
            <a:pPr>
              <a:buClr>
                <a:schemeClr val="dk1"/>
              </a:buClr>
              <a:buSzPts val="1100"/>
            </a:pPr>
            <a:endParaRPr lang="ru-RU" sz="1400" dirty="0">
              <a:latin typeface="Montserrat-Bold"/>
              <a:ea typeface="Montserrat"/>
              <a:cs typeface="Calibri" panose="020F0502020204030204" pitchFamily="34" charset="0"/>
            </a:endParaRPr>
          </a:p>
          <a:p>
            <a:pPr>
              <a:buClr>
                <a:schemeClr val="dk1"/>
              </a:buClr>
              <a:buSzPts val="1100"/>
            </a:pPr>
            <a:r>
              <a:rPr lang="ru-RU" sz="1400" b="1" dirty="0">
                <a:latin typeface="Montserrat-Bold"/>
                <a:ea typeface="Montserrat ExtraBold"/>
                <a:cs typeface="Calibri" panose="020F0502020204030204" pitchFamily="34" charset="0"/>
                <a:sym typeface="Calibri"/>
              </a:rPr>
              <a:t>Ценности, на базе которых строится взаимодействие:</a:t>
            </a:r>
          </a:p>
          <a:p>
            <a:pPr>
              <a:buClr>
                <a:schemeClr val="dk1"/>
              </a:buClr>
              <a:buSzPts val="1100"/>
            </a:pPr>
            <a:endParaRPr lang="ru-RU" sz="1400" dirty="0">
              <a:latin typeface="Montserrat-Bold"/>
              <a:ea typeface="Montserrat"/>
              <a:cs typeface="Calibri" panose="020F0502020204030204" pitchFamily="34" charset="0"/>
            </a:endParaRPr>
          </a:p>
          <a:p>
            <a:pPr marL="285750" indent="-285750">
              <a:buClr>
                <a:schemeClr val="dk1"/>
              </a:buClr>
              <a:buSzPts val="1100"/>
              <a:buBlip>
                <a:blip r:embed="rId17"/>
              </a:buBlip>
            </a:pPr>
            <a:r>
              <a:rPr lang="ru-RU" sz="1400" dirty="0">
                <a:latin typeface="Montserrat-Bold"/>
                <a:ea typeface="Montserrat"/>
                <a:cs typeface="Calibri" panose="020F0502020204030204" pitchFamily="34" charset="0"/>
              </a:rPr>
              <a:t>Превосходить ожидания Клиентов в достижении всех поставленных целей;</a:t>
            </a:r>
          </a:p>
          <a:p>
            <a:pPr marL="285750" indent="-285750">
              <a:buClr>
                <a:schemeClr val="dk1"/>
              </a:buClr>
              <a:buSzPts val="1100"/>
              <a:buBlip>
                <a:blip r:embed="rId17"/>
              </a:buBlip>
            </a:pPr>
            <a:r>
              <a:rPr lang="ru-RU" sz="1400" dirty="0">
                <a:latin typeface="Montserrat-Bold"/>
                <a:ea typeface="Montserrat"/>
                <a:cs typeface="Calibri" panose="020F0502020204030204" pitchFamily="34" charset="0"/>
              </a:rPr>
              <a:t>Работать в рамках долгосрочного сотрудничества, позволяющего глубоко погружаться в бизнес каждого Клиента, одновременно наращивая собственную экспертизу;</a:t>
            </a:r>
          </a:p>
          <a:p>
            <a:pPr marL="285750" indent="-285750">
              <a:buClr>
                <a:schemeClr val="dk1"/>
              </a:buClr>
              <a:buSzPts val="1100"/>
              <a:buBlip>
                <a:blip r:embed="rId17"/>
              </a:buBlip>
            </a:pPr>
            <a:r>
              <a:rPr lang="ru-RU" sz="1400" dirty="0">
                <a:latin typeface="Montserrat-Bold"/>
                <a:ea typeface="Montserrat"/>
                <a:cs typeface="Calibri" panose="020F0502020204030204" pitchFamily="34" charset="0"/>
              </a:rPr>
              <a:t>Работать в полноценном партнерстве с каждым Клиентом и совместно приходить к успеху.</a:t>
            </a:r>
          </a:p>
          <a:p>
            <a:endParaRPr lang="ru-RU" dirty="0">
              <a:latin typeface="Calibri" panose="020F0502020204030204" pitchFamily="34" charset="0"/>
              <a:ea typeface="Montserrat"/>
              <a:cs typeface="Calibri" panose="020F0502020204030204" pitchFamily="34" charset="0"/>
            </a:endParaRPr>
          </a:p>
        </p:txBody>
      </p:sp>
      <p:sp>
        <p:nvSpPr>
          <p:cNvPr id="18" name="Google Shape;150;g11603c9e438_0_12">
            <a:extLst>
              <a:ext uri="{FF2B5EF4-FFF2-40B4-BE49-F238E27FC236}">
                <a16:creationId xmlns:a16="http://schemas.microsoft.com/office/drawing/2014/main" id="{5D000064-582F-4740-A154-55007AF13731}"/>
              </a:ext>
            </a:extLst>
          </p:cNvPr>
          <p:cNvSpPr txBox="1">
            <a:spLocks/>
          </p:cNvSpPr>
          <p:nvPr/>
        </p:nvSpPr>
        <p:spPr>
          <a:xfrm>
            <a:off x="421731" y="4536311"/>
            <a:ext cx="10515600" cy="3693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62626"/>
              </a:buClr>
              <a:buSzPts val="3200"/>
              <a:buFont typeface="Arial Black"/>
              <a:buNone/>
            </a:pPr>
            <a:r>
              <a:rPr lang="ru-RU" sz="1400" b="1" dirty="0">
                <a:solidFill>
                  <a:schemeClr val="tx1"/>
                </a:solidFill>
                <a:latin typeface="Montserrat-Bold"/>
                <a:ea typeface="Montserrat ExtraBold"/>
                <a:cs typeface="Calibri" panose="020F0502020204030204" pitchFamily="34" charset="0"/>
                <a:sym typeface="Montserrat ExtraBold"/>
              </a:rPr>
              <a:t>Среди наших Клиентов:</a:t>
            </a:r>
          </a:p>
        </p:txBody>
      </p:sp>
      <p:pic>
        <p:nvPicPr>
          <p:cNvPr id="19" name="Рисунок 18">
            <a:extLst>
              <a:ext uri="{FF2B5EF4-FFF2-40B4-BE49-F238E27FC236}">
                <a16:creationId xmlns:a16="http://schemas.microsoft.com/office/drawing/2014/main" id="{686B5706-34B6-4613-8645-830EC14EDAC9}"/>
              </a:ext>
            </a:extLst>
          </p:cNvPr>
          <p:cNvPicPr>
            <a:picLocks noChangeAspect="1"/>
          </p:cNvPicPr>
          <p:nvPr/>
        </p:nvPicPr>
        <p:blipFill>
          <a:blip r:embed="rId18"/>
          <a:stretch>
            <a:fillRect/>
          </a:stretch>
        </p:blipFill>
        <p:spPr>
          <a:xfrm>
            <a:off x="11142672" y="0"/>
            <a:ext cx="1070962" cy="6858000"/>
          </a:xfrm>
          <a:prstGeom prst="rect">
            <a:avLst/>
          </a:prstGeom>
        </p:spPr>
      </p:pic>
      <p:pic>
        <p:nvPicPr>
          <p:cNvPr id="20"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5165FEB6-9D63-471A-BB11-1D572E28EA15}"/>
              </a:ext>
            </a:extLst>
          </p:cNvPr>
          <p:cNvPicPr preferRelativeResize="0"/>
          <p:nvPr/>
        </p:nvPicPr>
        <p:blipFill rotWithShape="1">
          <a:blip r:embed="rId2">
            <a:alphaModFix/>
          </a:blip>
          <a:srcRect/>
          <a:stretch/>
        </p:blipFill>
        <p:spPr>
          <a:xfrm rot="16200000">
            <a:off x="11097089" y="668354"/>
            <a:ext cx="1162128" cy="464590"/>
          </a:xfrm>
          <a:prstGeom prst="rect">
            <a:avLst/>
          </a:prstGeom>
          <a:noFill/>
          <a:ln>
            <a:noFill/>
          </a:ln>
        </p:spPr>
      </p:pic>
      <p:sp>
        <p:nvSpPr>
          <p:cNvPr id="21" name="Google Shape;121;g1146d9c2c56_0_248">
            <a:extLst>
              <a:ext uri="{FF2B5EF4-FFF2-40B4-BE49-F238E27FC236}">
                <a16:creationId xmlns:a16="http://schemas.microsoft.com/office/drawing/2014/main" id="{E1BFEDBA-F115-49D5-9940-C7F1C0A36DED}"/>
              </a:ext>
            </a:extLst>
          </p:cNvPr>
          <p:cNvSpPr txBox="1">
            <a:spLocks/>
          </p:cNvSpPr>
          <p:nvPr/>
        </p:nvSpPr>
        <p:spPr>
          <a:xfrm>
            <a:off x="241200" y="622800"/>
            <a:ext cx="10515600" cy="829800"/>
          </a:xfrm>
          <a:prstGeom prst="rect">
            <a:avLst/>
          </a:prstGeom>
          <a:noFill/>
          <a:ln>
            <a:noFill/>
          </a:ln>
        </p:spPr>
        <p:txBody>
          <a:bodyPr spcFirstLastPara="1" vert="horz" wrap="square" lIns="91425" tIns="45700" rIns="91425" bIns="4570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rgbClr val="262626"/>
              </a:buClr>
              <a:buSzPts val="3200"/>
              <a:buFont typeface="Arial Black"/>
              <a:buNone/>
            </a:pPr>
            <a:r>
              <a:rPr lang="ru-RU" sz="2800" b="1" dirty="0">
                <a:latin typeface="Montserrat-Bold"/>
                <a:ea typeface="Montserrat ExtraBold"/>
                <a:cs typeface="Calibri" panose="020F0502020204030204" pitchFamily="34" charset="0"/>
                <a:sym typeface="Montserrat ExtraBold"/>
              </a:rPr>
              <a:t>КЛЮЧЕВОЕ О </a:t>
            </a:r>
            <a:r>
              <a:rPr lang="en-US" sz="2800" b="1" dirty="0">
                <a:latin typeface="Montserrat-Bold"/>
                <a:ea typeface="Montserrat ExtraBold"/>
                <a:cs typeface="Calibri" panose="020F0502020204030204" pitchFamily="34" charset="0"/>
                <a:sym typeface="Montserrat ExtraBold"/>
              </a:rPr>
              <a:t>DEMIS GROUP</a:t>
            </a:r>
          </a:p>
        </p:txBody>
      </p:sp>
      <p:sp>
        <p:nvSpPr>
          <p:cNvPr id="23" name="Google Shape;124;g1146d9c2c56_0_248">
            <a:extLst>
              <a:ext uri="{FF2B5EF4-FFF2-40B4-BE49-F238E27FC236}">
                <a16:creationId xmlns:a16="http://schemas.microsoft.com/office/drawing/2014/main" id="{7C4886E9-4E93-4710-B1C8-50464FA6B788}"/>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2552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3;g1146d9c2c56_0_248"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DB477CC5-31EB-4D69-94D1-EA3F7746906E}"/>
              </a:ext>
            </a:extLst>
          </p:cNvPr>
          <p:cNvPicPr preferRelativeResize="0"/>
          <p:nvPr/>
        </p:nvPicPr>
        <p:blipFill rotWithShape="1">
          <a:blip r:embed="rId2">
            <a:alphaModFix/>
          </a:blip>
          <a:srcRect/>
          <a:stretch/>
        </p:blipFill>
        <p:spPr>
          <a:xfrm rot="-5400000">
            <a:off x="11051237" y="781480"/>
            <a:ext cx="1280042" cy="511729"/>
          </a:xfrm>
          <a:prstGeom prst="rect">
            <a:avLst/>
          </a:prstGeom>
          <a:noFill/>
          <a:ln>
            <a:noFill/>
          </a:ln>
        </p:spPr>
      </p:pic>
      <p:sp>
        <p:nvSpPr>
          <p:cNvPr id="3" name="Google Shape;102;g115a5bbfaa1_0_7">
            <a:extLst>
              <a:ext uri="{FF2B5EF4-FFF2-40B4-BE49-F238E27FC236}">
                <a16:creationId xmlns:a16="http://schemas.microsoft.com/office/drawing/2014/main" id="{F8F0FFAD-F661-4BB5-82AC-EC125DE91BB1}"/>
              </a:ext>
            </a:extLst>
          </p:cNvPr>
          <p:cNvSpPr txBox="1"/>
          <p:nvPr/>
        </p:nvSpPr>
        <p:spPr>
          <a:xfrm>
            <a:off x="582837" y="1713305"/>
            <a:ext cx="9061581" cy="523180"/>
          </a:xfrm>
          <a:prstGeom prst="rect">
            <a:avLst/>
          </a:prstGeom>
          <a:noFill/>
          <a:ln>
            <a:noFill/>
          </a:ln>
        </p:spPr>
        <p:txBody>
          <a:bodyPr spcFirstLastPara="1" wrap="square" lIns="91425" tIns="45700" rIns="91425" bIns="45700" anchor="t" anchorCtr="0">
            <a:spAutoFit/>
          </a:bodyPr>
          <a:lstStyle/>
          <a:p>
            <a:pPr algn="just"/>
            <a:r>
              <a:rPr lang="ru-RU" sz="1400" dirty="0" err="1">
                <a:latin typeface="Montserrat-Bold"/>
                <a:ea typeface="Montserrat"/>
                <a:cs typeface="Calibri" panose="020F0502020204030204" pitchFamily="34" charset="0"/>
                <a:sym typeface="+mn-ea"/>
              </a:rPr>
              <a:t>Demis</a:t>
            </a:r>
            <a:r>
              <a:rPr lang="ru-RU" sz="1400" dirty="0">
                <a:latin typeface="Montserrat-Bold"/>
                <a:ea typeface="Montserrat"/>
                <a:cs typeface="Calibri" panose="020F0502020204030204" pitchFamily="34" charset="0"/>
                <a:sym typeface="+mn-ea"/>
              </a:rPr>
              <a:t> </a:t>
            </a:r>
            <a:r>
              <a:rPr lang="ru-RU" sz="1400" dirty="0" err="1">
                <a:latin typeface="Montserrat-Bold"/>
                <a:ea typeface="Montserrat"/>
                <a:cs typeface="Calibri" panose="020F0502020204030204" pitchFamily="34" charset="0"/>
                <a:sym typeface="+mn-ea"/>
              </a:rPr>
              <a:t>Group</a:t>
            </a:r>
            <a:r>
              <a:rPr lang="ru-RU" sz="1400" dirty="0">
                <a:latin typeface="Montserrat-Bold"/>
                <a:ea typeface="Montserrat"/>
                <a:cs typeface="Calibri" panose="020F0502020204030204" pitchFamily="34" charset="0"/>
                <a:sym typeface="+mn-ea"/>
              </a:rPr>
              <a:t> – признанный эксперт в области контекстной рекламы, что гарантирует Вам профессиональный подход и высокий уровень ведения Вашей рекламной кампании</a:t>
            </a:r>
          </a:p>
        </p:txBody>
      </p:sp>
      <p:sp>
        <p:nvSpPr>
          <p:cNvPr id="10" name="Google Shape;121;g1146d9c2c56_0_248">
            <a:extLst>
              <a:ext uri="{FF2B5EF4-FFF2-40B4-BE49-F238E27FC236}">
                <a16:creationId xmlns:a16="http://schemas.microsoft.com/office/drawing/2014/main" id="{C6A5BACB-B27D-45FD-AAAD-F22991F23E20}"/>
              </a:ext>
            </a:extLst>
          </p:cNvPr>
          <p:cNvSpPr txBox="1">
            <a:spLocks/>
          </p:cNvSpPr>
          <p:nvPr/>
        </p:nvSpPr>
        <p:spPr>
          <a:xfrm>
            <a:off x="241200" y="622800"/>
            <a:ext cx="10515600" cy="829800"/>
          </a:xfrm>
          <a:prstGeom prst="rect">
            <a:avLst/>
          </a:prstGeom>
          <a:noFill/>
          <a:ln>
            <a:noFill/>
          </a:ln>
        </p:spPr>
        <p:txBody>
          <a:bodyPr spcFirstLastPara="1" vert="horz" wrap="square" lIns="91425" tIns="45700" rIns="91425" bIns="4570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262626"/>
              </a:buClr>
              <a:buSzPts val="3200"/>
              <a:buFont typeface="Arial Black"/>
              <a:buNone/>
            </a:pPr>
            <a:r>
              <a:rPr lang="ru-RU" sz="2800" b="1" dirty="0">
                <a:latin typeface="Montserrat-Bold"/>
                <a:ea typeface="Montserrat ExtraBold"/>
                <a:cs typeface="Calibri" panose="020F0502020204030204" pitchFamily="34" charset="0"/>
                <a:sym typeface="Montserrat ExtraBold"/>
              </a:rPr>
              <a:t>ПОДТВЕРЖДЕННАЯ ЭКСПЕРТИЗА</a:t>
            </a:r>
          </a:p>
        </p:txBody>
      </p:sp>
      <p:pic>
        <p:nvPicPr>
          <p:cNvPr id="12" name="Рисунок 11">
            <a:extLst>
              <a:ext uri="{FF2B5EF4-FFF2-40B4-BE49-F238E27FC236}">
                <a16:creationId xmlns:a16="http://schemas.microsoft.com/office/drawing/2014/main" id="{64AEEBC3-07FB-4FF6-88BB-331BEAE36368}"/>
              </a:ext>
            </a:extLst>
          </p:cNvPr>
          <p:cNvPicPr>
            <a:picLocks noChangeAspect="1"/>
          </p:cNvPicPr>
          <p:nvPr/>
        </p:nvPicPr>
        <p:blipFill>
          <a:blip r:embed="rId3"/>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9FA98F58-9E4B-4F54-B25F-4A77FF60FAAD}"/>
              </a:ext>
            </a:extLst>
          </p:cNvPr>
          <p:cNvPicPr preferRelativeResize="0"/>
          <p:nvPr/>
        </p:nvPicPr>
        <p:blipFill rotWithShape="1">
          <a:blip r:embed="rId2">
            <a:alphaModFix/>
          </a:blip>
          <a:srcRect/>
          <a:stretch/>
        </p:blipFill>
        <p:spPr>
          <a:xfrm rot="16200000">
            <a:off x="11097089" y="668354"/>
            <a:ext cx="1162128" cy="464590"/>
          </a:xfrm>
          <a:prstGeom prst="rect">
            <a:avLst/>
          </a:prstGeom>
          <a:noFill/>
          <a:ln>
            <a:noFill/>
          </a:ln>
        </p:spPr>
      </p:pic>
      <p:sp>
        <p:nvSpPr>
          <p:cNvPr id="14" name="Прямоугольник 13">
            <a:extLst>
              <a:ext uri="{FF2B5EF4-FFF2-40B4-BE49-F238E27FC236}">
                <a16:creationId xmlns:a16="http://schemas.microsoft.com/office/drawing/2014/main" id="{22A51D95-05D9-4B54-B201-BC3F9F328C0A}"/>
              </a:ext>
            </a:extLst>
          </p:cNvPr>
          <p:cNvSpPr/>
          <p:nvPr/>
        </p:nvSpPr>
        <p:spPr>
          <a:xfrm>
            <a:off x="874247" y="4926995"/>
            <a:ext cx="8922605" cy="1043353"/>
          </a:xfrm>
          <a:prstGeom prst="rect">
            <a:avLst/>
          </a:prstGeom>
          <a:solidFill>
            <a:srgbClr val="8F1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latin typeface="Montserrat-Bold"/>
            </a:endParaRPr>
          </a:p>
        </p:txBody>
      </p:sp>
      <p:pic>
        <p:nvPicPr>
          <p:cNvPr id="15" name="Рисунок 14">
            <a:extLst>
              <a:ext uri="{FF2B5EF4-FFF2-40B4-BE49-F238E27FC236}">
                <a16:creationId xmlns:a16="http://schemas.microsoft.com/office/drawing/2014/main" id="{0CF12CD3-EA15-43BE-B6C2-9D5E54F8C68C}"/>
              </a:ext>
            </a:extLst>
          </p:cNvPr>
          <p:cNvPicPr>
            <a:picLocks noChangeAspect="1"/>
          </p:cNvPicPr>
          <p:nvPr/>
        </p:nvPicPr>
        <p:blipFill>
          <a:blip r:embed="rId4"/>
          <a:stretch>
            <a:fillRect/>
          </a:stretch>
        </p:blipFill>
        <p:spPr>
          <a:xfrm>
            <a:off x="1132446" y="5160332"/>
            <a:ext cx="436306" cy="436306"/>
          </a:xfrm>
          <a:prstGeom prst="rect">
            <a:avLst/>
          </a:prstGeom>
        </p:spPr>
      </p:pic>
      <p:sp>
        <p:nvSpPr>
          <p:cNvPr id="16" name="Прямоугольник 15">
            <a:extLst>
              <a:ext uri="{FF2B5EF4-FFF2-40B4-BE49-F238E27FC236}">
                <a16:creationId xmlns:a16="http://schemas.microsoft.com/office/drawing/2014/main" id="{B182395F-F645-4307-A0F1-2E80934B7FD6}"/>
              </a:ext>
            </a:extLst>
          </p:cNvPr>
          <p:cNvSpPr/>
          <p:nvPr/>
        </p:nvSpPr>
        <p:spPr>
          <a:xfrm>
            <a:off x="1810754" y="5050040"/>
            <a:ext cx="7620569" cy="738664"/>
          </a:xfrm>
          <a:prstGeom prst="rect">
            <a:avLst/>
          </a:prstGeom>
        </p:spPr>
        <p:txBody>
          <a:bodyPr wrap="square">
            <a:spAutoFit/>
          </a:bodyPr>
          <a:lstStyle/>
          <a:p>
            <a:pPr lvl="0">
              <a:buClr>
                <a:schemeClr val="dk1"/>
              </a:buClr>
              <a:buSzPts val="1100"/>
            </a:pPr>
            <a:r>
              <a:rPr lang="ru-RU" sz="1400" dirty="0">
                <a:solidFill>
                  <a:schemeClr val="bg1"/>
                </a:solidFill>
                <a:latin typeface="Montserrat-Bold"/>
                <a:ea typeface="Montserrat"/>
                <a:cs typeface="Calibri" panose="020F0502020204030204" pitchFamily="34" charset="0"/>
              </a:rPr>
              <a:t>Ежедневно мы ведем рекламные кампании для 257 клиентов в 80 отраслях. Работаем с </a:t>
            </a:r>
            <a:r>
              <a:rPr lang="ru-RU" sz="1400" dirty="0" err="1">
                <a:solidFill>
                  <a:schemeClr val="bg1"/>
                </a:solidFill>
                <a:latin typeface="Montserrat-Bold"/>
                <a:ea typeface="Montserrat"/>
                <a:cs typeface="Calibri" panose="020F0502020204030204" pitchFamily="34" charset="0"/>
              </a:rPr>
              <a:t>Яндекс.Директом</a:t>
            </a:r>
            <a:r>
              <a:rPr lang="ru-RU" sz="1400" dirty="0">
                <a:solidFill>
                  <a:schemeClr val="bg1"/>
                </a:solidFill>
                <a:latin typeface="Montserrat-Bold"/>
                <a:ea typeface="Montserrat"/>
                <a:cs typeface="Calibri" panose="020F0502020204030204" pitchFamily="34" charset="0"/>
              </a:rPr>
              <a:t> и со всеми системами таргетированной, медийной, </a:t>
            </a:r>
            <a:r>
              <a:rPr lang="ru-RU" sz="1400" dirty="0" err="1">
                <a:solidFill>
                  <a:schemeClr val="bg1"/>
                </a:solidFill>
                <a:latin typeface="Montserrat-Bold"/>
                <a:ea typeface="Montserrat"/>
                <a:cs typeface="Calibri" panose="020F0502020204030204" pitchFamily="34" charset="0"/>
              </a:rPr>
              <a:t>нативной</a:t>
            </a:r>
            <a:r>
              <a:rPr lang="ru-RU" sz="1400" dirty="0">
                <a:solidFill>
                  <a:schemeClr val="bg1"/>
                </a:solidFill>
                <a:latin typeface="Montserrat-Bold"/>
                <a:ea typeface="Montserrat"/>
                <a:cs typeface="Calibri" panose="020F0502020204030204" pitchFamily="34" charset="0"/>
              </a:rPr>
              <a:t> и </a:t>
            </a:r>
            <a:r>
              <a:rPr lang="ru-RU" sz="1400" dirty="0" err="1">
                <a:solidFill>
                  <a:schemeClr val="bg1"/>
                </a:solidFill>
                <a:latin typeface="Montserrat-Bold"/>
                <a:ea typeface="Montserrat"/>
                <a:cs typeface="Calibri" panose="020F0502020204030204" pitchFamily="34" charset="0"/>
              </a:rPr>
              <a:t>programmatic</a:t>
            </a:r>
            <a:r>
              <a:rPr lang="ru-RU" sz="1400" dirty="0">
                <a:solidFill>
                  <a:schemeClr val="bg1"/>
                </a:solidFill>
                <a:latin typeface="Montserrat-Bold"/>
                <a:ea typeface="Montserrat"/>
                <a:cs typeface="Calibri" panose="020F0502020204030204" pitchFamily="34" charset="0"/>
              </a:rPr>
              <a:t>-рекламы.</a:t>
            </a:r>
            <a:endParaRPr lang="ru-RU" sz="1400" dirty="0">
              <a:solidFill>
                <a:schemeClr val="bg1"/>
              </a:solidFill>
              <a:latin typeface="Montserrat-Bold"/>
              <a:ea typeface="Montserrat"/>
              <a:cs typeface="Calibri" panose="020F0502020204030204" pitchFamily="34" charset="0"/>
              <a:sym typeface="Montserrat"/>
            </a:endParaRPr>
          </a:p>
        </p:txBody>
      </p:sp>
      <p:sp>
        <p:nvSpPr>
          <p:cNvPr id="17" name="Google Shape;124;g1146d9c2c56_0_248">
            <a:extLst>
              <a:ext uri="{FF2B5EF4-FFF2-40B4-BE49-F238E27FC236}">
                <a16:creationId xmlns:a16="http://schemas.microsoft.com/office/drawing/2014/main" id="{149E4803-9E3F-4303-8807-07FA15FE1897}"/>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8" name="Рисунок 17">
            <a:extLst>
              <a:ext uri="{FF2B5EF4-FFF2-40B4-BE49-F238E27FC236}">
                <a16:creationId xmlns:a16="http://schemas.microsoft.com/office/drawing/2014/main" id="{5667A8BC-F96D-410E-A16B-F196C9D68F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399" y="2706910"/>
            <a:ext cx="10515600" cy="1649370"/>
          </a:xfrm>
          <a:prstGeom prst="rect">
            <a:avLst/>
          </a:prstGeom>
        </p:spPr>
      </p:pic>
    </p:spTree>
    <p:extLst>
      <p:ext uri="{BB962C8B-B14F-4D97-AF65-F5344CB8AC3E}">
        <p14:creationId xmlns:p14="http://schemas.microsoft.com/office/powerpoint/2010/main" val="4515369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2E5D21C-DEF2-4ABA-B824-514411DF16D1}"/>
              </a:ext>
            </a:extLst>
          </p:cNvPr>
          <p:cNvPicPr>
            <a:picLocks noChangeAspect="1"/>
          </p:cNvPicPr>
          <p:nvPr/>
        </p:nvPicPr>
        <p:blipFill>
          <a:blip r:embed="rId2"/>
          <a:stretch>
            <a:fillRect/>
          </a:stretch>
        </p:blipFill>
        <p:spPr>
          <a:xfrm>
            <a:off x="6755818" y="0"/>
            <a:ext cx="4447134" cy="6858000"/>
          </a:xfrm>
          <a:prstGeom prst="rect">
            <a:avLst/>
          </a:prstGeom>
        </p:spPr>
      </p:pic>
      <p:sp>
        <p:nvSpPr>
          <p:cNvPr id="5" name="Текстовое поле 44">
            <a:extLst>
              <a:ext uri="{FF2B5EF4-FFF2-40B4-BE49-F238E27FC236}">
                <a16:creationId xmlns:a16="http://schemas.microsoft.com/office/drawing/2014/main" id="{28EC8062-2634-4363-BD12-73CDEC1C08F3}"/>
              </a:ext>
            </a:extLst>
          </p:cNvPr>
          <p:cNvSpPr txBox="1"/>
          <p:nvPr/>
        </p:nvSpPr>
        <p:spPr>
          <a:xfrm>
            <a:off x="7541658" y="1817323"/>
            <a:ext cx="3256280" cy="1107996"/>
          </a:xfrm>
          <a:prstGeom prst="rect">
            <a:avLst/>
          </a:prstGeom>
          <a:noFill/>
        </p:spPr>
        <p:txBody>
          <a:bodyPr wrap="square" rtlCol="0">
            <a:spAutoFit/>
          </a:bodyPr>
          <a:lstStyle/>
          <a:p>
            <a:r>
              <a:rPr lang="ru-RU" altLang="en-US" b="1" dirty="0">
                <a:solidFill>
                  <a:schemeClr val="bg1"/>
                </a:solidFill>
                <a:latin typeface="Montserrat-Bold"/>
                <a:ea typeface="Tahoma" panose="020B0604030504040204" pitchFamily="34" charset="0"/>
                <a:cs typeface="Calibri" panose="020F0502020204030204" pitchFamily="34" charset="0"/>
              </a:rPr>
              <a:t>Сотрудники-эксперты</a:t>
            </a:r>
          </a:p>
          <a:p>
            <a:r>
              <a:rPr lang="ru-RU" altLang="en-US" sz="1200" dirty="0">
                <a:solidFill>
                  <a:schemeClr val="bg1"/>
                </a:solidFill>
                <a:latin typeface="Montserrat-Bold"/>
                <a:ea typeface="Tahoma" panose="020B0604030504040204" pitchFamily="34" charset="0"/>
                <a:cs typeface="Calibri" panose="020F0502020204030204" pitchFamily="34" charset="0"/>
              </a:rPr>
              <a:t>Все специалисты, которые будут работать над Вашим проектом, имеют успешный опыт в интернет-маркетинге более 5 лет. </a:t>
            </a:r>
          </a:p>
        </p:txBody>
      </p:sp>
      <p:sp>
        <p:nvSpPr>
          <p:cNvPr id="6" name="Текстовое поле 46">
            <a:extLst>
              <a:ext uri="{FF2B5EF4-FFF2-40B4-BE49-F238E27FC236}">
                <a16:creationId xmlns:a16="http://schemas.microsoft.com/office/drawing/2014/main" id="{20B75AE3-EFAC-4875-9578-41190225649D}"/>
              </a:ext>
            </a:extLst>
          </p:cNvPr>
          <p:cNvSpPr txBox="1"/>
          <p:nvPr/>
        </p:nvSpPr>
        <p:spPr>
          <a:xfrm>
            <a:off x="7541658" y="3027305"/>
            <a:ext cx="3399790" cy="1477328"/>
          </a:xfrm>
          <a:prstGeom prst="rect">
            <a:avLst/>
          </a:prstGeom>
          <a:noFill/>
        </p:spPr>
        <p:txBody>
          <a:bodyPr wrap="square" rtlCol="0">
            <a:spAutoFit/>
          </a:bodyPr>
          <a:lstStyle/>
          <a:p>
            <a:r>
              <a:rPr lang="ru-RU" altLang="en-US" b="1" dirty="0">
                <a:solidFill>
                  <a:schemeClr val="bg1"/>
                </a:solidFill>
                <a:latin typeface="Montserrat-Bold"/>
                <a:ea typeface="Tahoma" panose="020B0604030504040204" pitchFamily="34" charset="0"/>
                <a:cs typeface="Calibri" panose="020F0502020204030204" pitchFamily="34" charset="0"/>
              </a:rPr>
              <a:t>Наличие сертификатов</a:t>
            </a:r>
          </a:p>
          <a:p>
            <a:r>
              <a:rPr lang="ru-RU" altLang="en-US" sz="1200" dirty="0">
                <a:solidFill>
                  <a:schemeClr val="bg1"/>
                </a:solidFill>
                <a:latin typeface="Montserrat-Bold"/>
                <a:ea typeface="Tahoma" panose="020B0604030504040204" pitchFamily="34" charset="0"/>
                <a:cs typeface="Calibri" panose="020F0502020204030204" pitchFamily="34" charset="0"/>
              </a:rPr>
              <a:t>Все сотрудники обладают сертификатами по работе с контекстной рекламой, а также с системами веб-аналитики </a:t>
            </a:r>
            <a:r>
              <a:rPr lang="ru-RU" altLang="en-US" sz="1200" dirty="0" err="1">
                <a:solidFill>
                  <a:schemeClr val="bg1"/>
                </a:solidFill>
                <a:latin typeface="Montserrat-Bold"/>
                <a:ea typeface="Tahoma" panose="020B0604030504040204" pitchFamily="34" charset="0"/>
                <a:cs typeface="Calibri" panose="020F0502020204030204" pitchFamily="34" charset="0"/>
              </a:rPr>
              <a:t>Яндекс.Метрика</a:t>
            </a:r>
            <a:r>
              <a:rPr lang="ru-RU" altLang="en-US" sz="1200" dirty="0">
                <a:solidFill>
                  <a:schemeClr val="bg1"/>
                </a:solidFill>
                <a:latin typeface="Montserrat-Bold"/>
                <a:ea typeface="Tahoma" panose="020B0604030504040204" pitchFamily="34" charset="0"/>
                <a:cs typeface="Calibri" panose="020F0502020204030204" pitchFamily="34" charset="0"/>
              </a:rPr>
              <a:t>, </a:t>
            </a:r>
            <a:r>
              <a:rPr lang="ru-RU" altLang="en-US" sz="1200" dirty="0" err="1">
                <a:solidFill>
                  <a:schemeClr val="bg1"/>
                </a:solidFill>
                <a:latin typeface="Montserrat-Bold"/>
                <a:ea typeface="Tahoma" panose="020B0604030504040204" pitchFamily="34" charset="0"/>
                <a:cs typeface="Calibri" panose="020F0502020204030204" pitchFamily="34" charset="0"/>
              </a:rPr>
              <a:t>Google</a:t>
            </a:r>
            <a:r>
              <a:rPr lang="ru-RU" altLang="en-US" sz="1200" dirty="0">
                <a:solidFill>
                  <a:schemeClr val="bg1"/>
                </a:solidFill>
                <a:latin typeface="Montserrat-Bold"/>
                <a:ea typeface="Tahoma" panose="020B0604030504040204" pitchFamily="34" charset="0"/>
                <a:cs typeface="Calibri" panose="020F0502020204030204" pitchFamily="34" charset="0"/>
              </a:rPr>
              <a:t> </a:t>
            </a:r>
            <a:r>
              <a:rPr lang="ru-RU" altLang="en-US" sz="1200" dirty="0" err="1">
                <a:solidFill>
                  <a:schemeClr val="bg1"/>
                </a:solidFill>
                <a:latin typeface="Montserrat-Bold"/>
                <a:ea typeface="Tahoma" panose="020B0604030504040204" pitchFamily="34" charset="0"/>
                <a:cs typeface="Calibri" panose="020F0502020204030204" pitchFamily="34" charset="0"/>
              </a:rPr>
              <a:t>Analytics</a:t>
            </a:r>
            <a:r>
              <a:rPr lang="ru-RU" altLang="en-US" sz="1200" dirty="0">
                <a:solidFill>
                  <a:schemeClr val="bg1"/>
                </a:solidFill>
                <a:latin typeface="Montserrat-Bold"/>
                <a:ea typeface="Tahoma" panose="020B0604030504040204" pitchFamily="34" charset="0"/>
                <a:cs typeface="Calibri" panose="020F0502020204030204" pitchFamily="34" charset="0"/>
              </a:rPr>
              <a:t> и другими профильными сервисами.</a:t>
            </a:r>
          </a:p>
        </p:txBody>
      </p:sp>
      <p:sp>
        <p:nvSpPr>
          <p:cNvPr id="7" name="Текстовое поле 47">
            <a:extLst>
              <a:ext uri="{FF2B5EF4-FFF2-40B4-BE49-F238E27FC236}">
                <a16:creationId xmlns:a16="http://schemas.microsoft.com/office/drawing/2014/main" id="{DA10BE58-F6D5-42B9-9285-3DFA5FD7BD2E}"/>
              </a:ext>
            </a:extLst>
          </p:cNvPr>
          <p:cNvSpPr txBox="1"/>
          <p:nvPr/>
        </p:nvSpPr>
        <p:spPr>
          <a:xfrm>
            <a:off x="7541658" y="4607171"/>
            <a:ext cx="3484245" cy="1292662"/>
          </a:xfrm>
          <a:prstGeom prst="rect">
            <a:avLst/>
          </a:prstGeom>
          <a:noFill/>
        </p:spPr>
        <p:txBody>
          <a:bodyPr wrap="square" rtlCol="0">
            <a:spAutoFit/>
          </a:bodyPr>
          <a:lstStyle/>
          <a:p>
            <a:r>
              <a:rPr lang="ru-RU" altLang="en-US" b="1" dirty="0">
                <a:solidFill>
                  <a:schemeClr val="bg1"/>
                </a:solidFill>
                <a:latin typeface="Montserrat-Bold"/>
                <a:ea typeface="Tahoma" panose="020B0604030504040204" pitchFamily="34" charset="0"/>
                <a:cs typeface="Calibri" panose="020F0502020204030204" pitchFamily="34" charset="0"/>
              </a:rPr>
              <a:t>Участие в бизнес-конференциях </a:t>
            </a:r>
          </a:p>
          <a:p>
            <a:r>
              <a:rPr lang="ru-RU" altLang="en-US" sz="1400" dirty="0">
                <a:solidFill>
                  <a:schemeClr val="bg1"/>
                </a:solidFill>
                <a:latin typeface="Montserrat-Bold"/>
                <a:ea typeface="Tahoma" panose="020B0604030504040204" pitchFamily="34" charset="0"/>
                <a:cs typeface="Calibri" panose="020F0502020204030204" pitchFamily="34" charset="0"/>
              </a:rPr>
              <a:t>Экспертов </a:t>
            </a:r>
            <a:r>
              <a:rPr lang="ru-RU" altLang="en-US" sz="1400" dirty="0" err="1">
                <a:solidFill>
                  <a:schemeClr val="bg1"/>
                </a:solidFill>
                <a:latin typeface="Montserrat-Bold"/>
                <a:ea typeface="Tahoma" panose="020B0604030504040204" pitchFamily="34" charset="0"/>
                <a:cs typeface="Calibri" panose="020F0502020204030204" pitchFamily="34" charset="0"/>
              </a:rPr>
              <a:t>Demis</a:t>
            </a:r>
            <a:r>
              <a:rPr lang="ru-RU" altLang="en-US" sz="1400" dirty="0">
                <a:solidFill>
                  <a:schemeClr val="bg1"/>
                </a:solidFill>
                <a:latin typeface="Montserrat-Bold"/>
                <a:ea typeface="Tahoma" panose="020B0604030504040204" pitchFamily="34" charset="0"/>
                <a:cs typeface="Calibri" panose="020F0502020204030204" pitchFamily="34" charset="0"/>
              </a:rPr>
              <a:t> </a:t>
            </a:r>
            <a:r>
              <a:rPr lang="ru-RU" altLang="en-US" sz="1400" dirty="0" err="1">
                <a:solidFill>
                  <a:schemeClr val="bg1"/>
                </a:solidFill>
                <a:latin typeface="Montserrat-Bold"/>
                <a:ea typeface="Tahoma" panose="020B0604030504040204" pitchFamily="34" charset="0"/>
                <a:cs typeface="Calibri" panose="020F0502020204030204" pitchFamily="34" charset="0"/>
              </a:rPr>
              <a:t>Group</a:t>
            </a:r>
            <a:r>
              <a:rPr lang="ru-RU" altLang="en-US" sz="1400" dirty="0">
                <a:solidFill>
                  <a:schemeClr val="bg1"/>
                </a:solidFill>
                <a:latin typeface="Montserrat-Bold"/>
                <a:ea typeface="Tahoma" panose="020B0604030504040204" pitchFamily="34" charset="0"/>
                <a:cs typeface="Calibri" panose="020F0502020204030204" pitchFamily="34" charset="0"/>
              </a:rPr>
              <a:t> регулярно приглашают для выступлений на ведущих бизнес-конференциях. </a:t>
            </a:r>
          </a:p>
        </p:txBody>
      </p:sp>
      <p:pic>
        <p:nvPicPr>
          <p:cNvPr id="8" name="Изображение 56" descr="briefcase (6)">
            <a:extLst>
              <a:ext uri="{FF2B5EF4-FFF2-40B4-BE49-F238E27FC236}">
                <a16:creationId xmlns:a16="http://schemas.microsoft.com/office/drawing/2014/main" id="{6F58FB0B-0C9E-4C2A-A2A8-8728A5029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984128" y="1909398"/>
            <a:ext cx="427990" cy="427990"/>
          </a:xfrm>
          <a:prstGeom prst="rect">
            <a:avLst/>
          </a:prstGeom>
        </p:spPr>
      </p:pic>
      <p:pic>
        <p:nvPicPr>
          <p:cNvPr id="9" name="Изображение 57" descr="certificate (2)">
            <a:extLst>
              <a:ext uri="{FF2B5EF4-FFF2-40B4-BE49-F238E27FC236}">
                <a16:creationId xmlns:a16="http://schemas.microsoft.com/office/drawing/2014/main" id="{20C01540-D96E-4EDE-8D38-A1B485E681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4128" y="3134620"/>
            <a:ext cx="439420" cy="439420"/>
          </a:xfrm>
          <a:prstGeom prst="rect">
            <a:avLst/>
          </a:prstGeom>
        </p:spPr>
      </p:pic>
      <p:pic>
        <p:nvPicPr>
          <p:cNvPr id="10" name="Изображение 58" descr="speech">
            <a:extLst>
              <a:ext uri="{FF2B5EF4-FFF2-40B4-BE49-F238E27FC236}">
                <a16:creationId xmlns:a16="http://schemas.microsoft.com/office/drawing/2014/main" id="{F6C8BB1B-24A8-44D6-A381-E8E8254AF6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4128" y="4678926"/>
            <a:ext cx="439420" cy="439420"/>
          </a:xfrm>
          <a:prstGeom prst="rect">
            <a:avLst/>
          </a:prstGeom>
        </p:spPr>
      </p:pic>
      <p:sp>
        <p:nvSpPr>
          <p:cNvPr id="11" name="Прямоугольник 10">
            <a:extLst>
              <a:ext uri="{FF2B5EF4-FFF2-40B4-BE49-F238E27FC236}">
                <a16:creationId xmlns:a16="http://schemas.microsoft.com/office/drawing/2014/main" id="{F52881E1-74FA-4A24-B310-6A09F7DB7FCA}"/>
              </a:ext>
            </a:extLst>
          </p:cNvPr>
          <p:cNvSpPr/>
          <p:nvPr/>
        </p:nvSpPr>
        <p:spPr>
          <a:xfrm>
            <a:off x="1129913" y="2702510"/>
            <a:ext cx="3877816" cy="141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Google Shape;165;g115a5bbfaa1_1_0">
            <a:extLst>
              <a:ext uri="{FF2B5EF4-FFF2-40B4-BE49-F238E27FC236}">
                <a16:creationId xmlns:a16="http://schemas.microsoft.com/office/drawing/2014/main" id="{80E0436E-AFCE-4A5A-80BF-F8852059652F}"/>
              </a:ext>
            </a:extLst>
          </p:cNvPr>
          <p:cNvSpPr txBox="1"/>
          <p:nvPr/>
        </p:nvSpPr>
        <p:spPr>
          <a:xfrm>
            <a:off x="1596937" y="2870613"/>
            <a:ext cx="3361200" cy="1154122"/>
          </a:xfrm>
          <a:prstGeom prst="rect">
            <a:avLst/>
          </a:prstGeom>
          <a:noFill/>
          <a:ln>
            <a:noFill/>
          </a:ln>
        </p:spPr>
        <p:txBody>
          <a:bodyPr spcFirstLastPara="1" wrap="square" lIns="91425" tIns="45700" rIns="91425" bIns="45700" anchor="t" anchorCtr="0">
            <a:spAutoFit/>
          </a:bodyPr>
          <a:lstStyle/>
          <a:p>
            <a:pPr>
              <a:buSzPts val="1300"/>
            </a:pPr>
            <a:r>
              <a:rPr lang="en-US" sz="1300" b="1" dirty="0">
                <a:latin typeface="Montserrat-Bold"/>
                <a:ea typeface="Montserrat"/>
                <a:cs typeface="Calibri" panose="020F0502020204030204" pitchFamily="34" charset="0"/>
              </a:rPr>
              <a:t>DIRECT AGGREGATOR</a:t>
            </a:r>
            <a:endParaRPr sz="1300" b="1" i="0" u="none" strike="noStrike" cap="none" dirty="0">
              <a:latin typeface="Montserrat-Bold"/>
              <a:ea typeface="Montserrat"/>
              <a:cs typeface="Calibri" panose="020F0502020204030204" pitchFamily="34" charset="0"/>
              <a:sym typeface="Montserrat"/>
            </a:endParaRPr>
          </a:p>
          <a:p>
            <a:pPr marL="0" marR="0" lvl="0" indent="0" algn="l" rtl="0">
              <a:lnSpc>
                <a:spcPct val="100000"/>
              </a:lnSpc>
              <a:spcBef>
                <a:spcPts val="0"/>
              </a:spcBef>
              <a:spcAft>
                <a:spcPts val="0"/>
              </a:spcAft>
              <a:buClr>
                <a:srgbClr val="000000"/>
              </a:buClr>
              <a:buSzPts val="1300"/>
              <a:buFont typeface="Arial"/>
              <a:buNone/>
            </a:pPr>
            <a:r>
              <a:rPr lang="ru-RU" sz="1400" dirty="0">
                <a:latin typeface="Montserrat-Bold"/>
                <a:ea typeface="Montserrat"/>
                <a:cs typeface="Calibri" panose="020F0502020204030204" pitchFamily="34" charset="0"/>
                <a:sym typeface="Montserrat"/>
              </a:rPr>
              <a:t>Автоматизация стратегий, изменения в настройке показов, управление масштабными кампаниями в </a:t>
            </a:r>
            <a:r>
              <a:rPr lang="ru-RU" sz="1400" dirty="0" err="1">
                <a:latin typeface="Montserrat-Bold"/>
                <a:ea typeface="Montserrat"/>
                <a:cs typeface="Calibri" panose="020F0502020204030204" pitchFamily="34" charset="0"/>
                <a:sym typeface="Montserrat"/>
              </a:rPr>
              <a:t>Яндекс.Директе</a:t>
            </a:r>
            <a:endParaRPr sz="1400" b="0" i="0" u="none" strike="noStrike" cap="none" dirty="0">
              <a:latin typeface="Montserrat-Bold"/>
              <a:ea typeface="Montserrat"/>
              <a:cs typeface="Calibri" panose="020F0502020204030204" pitchFamily="34" charset="0"/>
              <a:sym typeface="Montserrat"/>
            </a:endParaRPr>
          </a:p>
        </p:txBody>
      </p:sp>
      <p:sp>
        <p:nvSpPr>
          <p:cNvPr id="13" name="Прямоугольник 12">
            <a:extLst>
              <a:ext uri="{FF2B5EF4-FFF2-40B4-BE49-F238E27FC236}">
                <a16:creationId xmlns:a16="http://schemas.microsoft.com/office/drawing/2014/main" id="{2AB02270-223B-4769-81DF-F4D77D5E75DC}"/>
              </a:ext>
            </a:extLst>
          </p:cNvPr>
          <p:cNvSpPr/>
          <p:nvPr/>
        </p:nvSpPr>
        <p:spPr>
          <a:xfrm>
            <a:off x="1129913" y="4372690"/>
            <a:ext cx="3877816" cy="141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Google Shape;165;g115a5bbfaa1_1_0">
            <a:extLst>
              <a:ext uri="{FF2B5EF4-FFF2-40B4-BE49-F238E27FC236}">
                <a16:creationId xmlns:a16="http://schemas.microsoft.com/office/drawing/2014/main" id="{86972699-1FC4-48E2-9232-198953EC971B}"/>
              </a:ext>
            </a:extLst>
          </p:cNvPr>
          <p:cNvSpPr txBox="1"/>
          <p:nvPr/>
        </p:nvSpPr>
        <p:spPr>
          <a:xfrm>
            <a:off x="1596937" y="4600907"/>
            <a:ext cx="33612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ru-RU" sz="1300" b="1" dirty="0">
                <a:latin typeface="Montserrat-Bold"/>
                <a:ea typeface="Montserrat"/>
                <a:cs typeface="Calibri" panose="020F0502020204030204" pitchFamily="34" charset="0"/>
                <a:sym typeface="Montserrat"/>
              </a:rPr>
              <a:t>КЛАСТЕРИЗАТОР</a:t>
            </a:r>
            <a:endParaRPr sz="1300" b="1" i="0" u="none" strike="noStrike" cap="none" dirty="0">
              <a:latin typeface="Montserrat-Bold"/>
              <a:ea typeface="Montserrat"/>
              <a:cs typeface="Calibri" panose="020F0502020204030204" pitchFamily="34" charset="0"/>
              <a:sym typeface="Montserrat"/>
            </a:endParaRPr>
          </a:p>
          <a:p>
            <a:pPr marL="0" marR="0" lvl="0" indent="0" algn="l" rtl="0">
              <a:lnSpc>
                <a:spcPct val="100000"/>
              </a:lnSpc>
              <a:spcBef>
                <a:spcPts val="0"/>
              </a:spcBef>
              <a:spcAft>
                <a:spcPts val="0"/>
              </a:spcAft>
              <a:buClr>
                <a:srgbClr val="000000"/>
              </a:buClr>
              <a:buSzPts val="1300"/>
              <a:buFont typeface="Arial"/>
              <a:buNone/>
            </a:pPr>
            <a:r>
              <a:rPr lang="ru-RU" sz="1300" dirty="0">
                <a:latin typeface="Montserrat-Bold"/>
                <a:ea typeface="Montserrat"/>
                <a:cs typeface="Calibri" panose="020F0502020204030204" pitchFamily="34" charset="0"/>
                <a:sym typeface="Montserrat"/>
              </a:rPr>
              <a:t>Распределение огромных массивов запросов по кластерам и страницам за считанные секунды</a:t>
            </a:r>
            <a:endParaRPr sz="1300" b="0" i="0" u="none" strike="noStrike" cap="none" dirty="0">
              <a:latin typeface="Montserrat-Bold"/>
              <a:ea typeface="Montserrat"/>
              <a:cs typeface="Calibri" panose="020F0502020204030204" pitchFamily="34" charset="0"/>
              <a:sym typeface="Montserrat"/>
            </a:endParaRPr>
          </a:p>
        </p:txBody>
      </p:sp>
      <p:pic>
        <p:nvPicPr>
          <p:cNvPr id="15" name="Рисунок 14">
            <a:extLst>
              <a:ext uri="{FF2B5EF4-FFF2-40B4-BE49-F238E27FC236}">
                <a16:creationId xmlns:a16="http://schemas.microsoft.com/office/drawing/2014/main" id="{9EAC3925-88EE-4DD1-96AE-F3F7CF7BB241}"/>
              </a:ext>
            </a:extLst>
          </p:cNvPr>
          <p:cNvPicPr>
            <a:picLocks noChangeAspect="1"/>
          </p:cNvPicPr>
          <p:nvPr/>
        </p:nvPicPr>
        <p:blipFill>
          <a:blip r:embed="rId9"/>
          <a:stretch>
            <a:fillRect/>
          </a:stretch>
        </p:blipFill>
        <p:spPr>
          <a:xfrm>
            <a:off x="11142672" y="0"/>
            <a:ext cx="1070962" cy="6858000"/>
          </a:xfrm>
          <a:prstGeom prst="rect">
            <a:avLst/>
          </a:prstGeom>
        </p:spPr>
      </p:pic>
      <p:pic>
        <p:nvPicPr>
          <p:cNvPr id="16"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6EAA76EF-BF74-4E1F-B2CB-071522572530}"/>
              </a:ext>
            </a:extLst>
          </p:cNvPr>
          <p:cNvPicPr preferRelativeResize="0"/>
          <p:nvPr/>
        </p:nvPicPr>
        <p:blipFill rotWithShape="1">
          <a:blip r:embed="rId10">
            <a:alphaModFix/>
          </a:blip>
          <a:srcRect/>
          <a:stretch/>
        </p:blipFill>
        <p:spPr>
          <a:xfrm rot="16200000">
            <a:off x="11097089" y="668354"/>
            <a:ext cx="1162128" cy="464590"/>
          </a:xfrm>
          <a:prstGeom prst="rect">
            <a:avLst/>
          </a:prstGeom>
          <a:noFill/>
          <a:ln>
            <a:noFill/>
          </a:ln>
        </p:spPr>
      </p:pic>
      <p:pic>
        <p:nvPicPr>
          <p:cNvPr id="17" name="Рисунок 16">
            <a:extLst>
              <a:ext uri="{FF2B5EF4-FFF2-40B4-BE49-F238E27FC236}">
                <a16:creationId xmlns:a16="http://schemas.microsoft.com/office/drawing/2014/main" id="{A1DCB4C6-7ADC-411A-B9E2-22640BD52E80}"/>
              </a:ext>
            </a:extLst>
          </p:cNvPr>
          <p:cNvPicPr>
            <a:picLocks noChangeAspect="1"/>
          </p:cNvPicPr>
          <p:nvPr/>
        </p:nvPicPr>
        <p:blipFill>
          <a:blip r:embed="rId11"/>
          <a:stretch>
            <a:fillRect/>
          </a:stretch>
        </p:blipFill>
        <p:spPr>
          <a:xfrm>
            <a:off x="1029880" y="2806633"/>
            <a:ext cx="441343" cy="441343"/>
          </a:xfrm>
          <a:prstGeom prst="rect">
            <a:avLst/>
          </a:prstGeom>
        </p:spPr>
      </p:pic>
      <p:pic>
        <p:nvPicPr>
          <p:cNvPr id="18" name="Рисунок 17">
            <a:extLst>
              <a:ext uri="{FF2B5EF4-FFF2-40B4-BE49-F238E27FC236}">
                <a16:creationId xmlns:a16="http://schemas.microsoft.com/office/drawing/2014/main" id="{96386BA6-0B3B-4732-BD04-3A33CFC7EDB0}"/>
              </a:ext>
            </a:extLst>
          </p:cNvPr>
          <p:cNvPicPr>
            <a:picLocks noChangeAspect="1"/>
          </p:cNvPicPr>
          <p:nvPr/>
        </p:nvPicPr>
        <p:blipFill>
          <a:blip r:embed="rId11"/>
          <a:stretch>
            <a:fillRect/>
          </a:stretch>
        </p:blipFill>
        <p:spPr>
          <a:xfrm>
            <a:off x="1054982" y="4549090"/>
            <a:ext cx="441343" cy="441343"/>
          </a:xfrm>
          <a:prstGeom prst="rect">
            <a:avLst/>
          </a:prstGeom>
        </p:spPr>
      </p:pic>
      <p:sp>
        <p:nvSpPr>
          <p:cNvPr id="19" name="Google Shape;121;g1146d9c2c56_0_248">
            <a:extLst>
              <a:ext uri="{FF2B5EF4-FFF2-40B4-BE49-F238E27FC236}">
                <a16:creationId xmlns:a16="http://schemas.microsoft.com/office/drawing/2014/main" id="{A6FD1886-AA96-4A3F-87D2-B1C477D437FD}"/>
              </a:ext>
            </a:extLst>
          </p:cNvPr>
          <p:cNvSpPr txBox="1">
            <a:spLocks/>
          </p:cNvSpPr>
          <p:nvPr/>
        </p:nvSpPr>
        <p:spPr>
          <a:xfrm>
            <a:off x="241200" y="699878"/>
            <a:ext cx="6628582" cy="1419102"/>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262626"/>
              </a:buClr>
              <a:buSzPts val="3200"/>
              <a:buFont typeface="Arial Black"/>
              <a:buNone/>
            </a:pPr>
            <a:r>
              <a:rPr lang="ru-RU" sz="2800" b="1" dirty="0">
                <a:latin typeface="Montserrat-Bold"/>
                <a:ea typeface="Montserrat ExtraBold"/>
                <a:cs typeface="Calibri" panose="020F0502020204030204" pitchFamily="34" charset="0"/>
                <a:sym typeface="Montserrat ExtraBold"/>
              </a:rPr>
              <a:t>ВЫСОКОПРОФЕССИОНАЛЬНАЯ КОМАНДА И СОБСТВЕННЫЕ ИННОВАЦИОННЫЕ РАЗРАБОТКИ</a:t>
            </a:r>
          </a:p>
        </p:txBody>
      </p:sp>
      <p:sp>
        <p:nvSpPr>
          <p:cNvPr id="20" name="Google Shape;124;g1146d9c2c56_0_248">
            <a:extLst>
              <a:ext uri="{FF2B5EF4-FFF2-40B4-BE49-F238E27FC236}">
                <a16:creationId xmlns:a16="http://schemas.microsoft.com/office/drawing/2014/main" id="{2C88FB72-BA24-4F8D-B97A-3D68F06CD995}"/>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19537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DF50D8-63A2-4831-BC0D-D4748BFF4240}"/>
              </a:ext>
            </a:extLst>
          </p:cNvPr>
          <p:cNvSpPr txBox="1"/>
          <p:nvPr/>
        </p:nvSpPr>
        <p:spPr>
          <a:xfrm>
            <a:off x="241200" y="622800"/>
            <a:ext cx="7600425" cy="523220"/>
          </a:xfrm>
          <a:prstGeom prst="rect">
            <a:avLst/>
          </a:prstGeom>
          <a:noFill/>
        </p:spPr>
        <p:txBody>
          <a:bodyPr wrap="square" rtlCol="0">
            <a:spAutoFit/>
          </a:bodyPr>
          <a:lstStyle/>
          <a:p>
            <a:r>
              <a:rPr lang="ru-RU" sz="2800" b="1" dirty="0">
                <a:latin typeface="Montserrat-Bold"/>
              </a:rPr>
              <a:t>ДОСТИЖЕНИЕ КОНВЕРСИЙ</a:t>
            </a:r>
            <a:endParaRPr lang="ru-RU" sz="2800" dirty="0"/>
          </a:p>
        </p:txBody>
      </p:sp>
      <p:pic>
        <p:nvPicPr>
          <p:cNvPr id="10" name="Рисунок 9">
            <a:extLst>
              <a:ext uri="{FF2B5EF4-FFF2-40B4-BE49-F238E27FC236}">
                <a16:creationId xmlns:a16="http://schemas.microsoft.com/office/drawing/2014/main" id="{30FBEBD2-2CB2-4A0C-AA9C-2CD74AC44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43" y="2659084"/>
            <a:ext cx="8444433" cy="2111108"/>
          </a:xfrm>
          <a:prstGeom prst="rect">
            <a:avLst/>
          </a:prstGeom>
        </p:spPr>
      </p:pic>
      <p:sp>
        <p:nvSpPr>
          <p:cNvPr id="12" name="TextBox 11">
            <a:extLst>
              <a:ext uri="{FF2B5EF4-FFF2-40B4-BE49-F238E27FC236}">
                <a16:creationId xmlns:a16="http://schemas.microsoft.com/office/drawing/2014/main" id="{08B8F02B-4810-4632-BA16-78ED0E7FEBBF}"/>
              </a:ext>
            </a:extLst>
          </p:cNvPr>
          <p:cNvSpPr txBox="1"/>
          <p:nvPr/>
        </p:nvSpPr>
        <p:spPr>
          <a:xfrm>
            <a:off x="394284" y="1564589"/>
            <a:ext cx="9110444" cy="523220"/>
          </a:xfrm>
          <a:prstGeom prst="rect">
            <a:avLst/>
          </a:prstGeom>
          <a:noFill/>
        </p:spPr>
        <p:txBody>
          <a:bodyPr wrap="square" rtlCol="0">
            <a:spAutoFit/>
          </a:bodyPr>
          <a:lstStyle/>
          <a:p>
            <a:pPr algn="just"/>
            <a:r>
              <a:rPr lang="ru-RU" sz="1400" dirty="0">
                <a:latin typeface="Montserrat-Bold"/>
              </a:rPr>
              <a:t>Для оптимизации алгоритма автоматических стратегий и ключевых целей рекомендуем проверять корректную работу и достижения целевых действий</a:t>
            </a:r>
          </a:p>
        </p:txBody>
      </p:sp>
      <p:pic>
        <p:nvPicPr>
          <p:cNvPr id="6" name="Рисунок 5">
            <a:extLst>
              <a:ext uri="{FF2B5EF4-FFF2-40B4-BE49-F238E27FC236}">
                <a16:creationId xmlns:a16="http://schemas.microsoft.com/office/drawing/2014/main" id="{5A23D567-32E7-4300-9998-91A3898238AC}"/>
              </a:ext>
            </a:extLst>
          </p:cNvPr>
          <p:cNvPicPr>
            <a:picLocks noChangeAspect="1"/>
          </p:cNvPicPr>
          <p:nvPr/>
        </p:nvPicPr>
        <p:blipFill>
          <a:blip r:embed="rId3"/>
          <a:stretch>
            <a:fillRect/>
          </a:stretch>
        </p:blipFill>
        <p:spPr>
          <a:xfrm>
            <a:off x="11142672" y="0"/>
            <a:ext cx="1070962" cy="6858000"/>
          </a:xfrm>
          <a:prstGeom prst="rect">
            <a:avLst/>
          </a:prstGeom>
        </p:spPr>
      </p:pic>
      <p:pic>
        <p:nvPicPr>
          <p:cNvPr id="7"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836E490F-0B2A-4DBB-BC45-6E36C49C9F93}"/>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9" name="Google Shape;124;g1146d9c2c56_0_248">
            <a:extLst>
              <a:ext uri="{FF2B5EF4-FFF2-40B4-BE49-F238E27FC236}">
                <a16:creationId xmlns:a16="http://schemas.microsoft.com/office/drawing/2014/main" id="{65A7FEA5-73E6-484F-9B3E-9D4750C0D78D}"/>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9873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89C07-3424-47AC-8F92-755FF4928CAB}"/>
              </a:ext>
            </a:extLst>
          </p:cNvPr>
          <p:cNvSpPr txBox="1"/>
          <p:nvPr/>
        </p:nvSpPr>
        <p:spPr>
          <a:xfrm>
            <a:off x="241200" y="622800"/>
            <a:ext cx="7600425" cy="523220"/>
          </a:xfrm>
          <a:prstGeom prst="rect">
            <a:avLst/>
          </a:prstGeom>
          <a:noFill/>
        </p:spPr>
        <p:txBody>
          <a:bodyPr wrap="square" rtlCol="0">
            <a:spAutoFit/>
          </a:bodyPr>
          <a:lstStyle/>
          <a:p>
            <a:r>
              <a:rPr lang="en-US" sz="2800" b="1" dirty="0">
                <a:latin typeface="Montserrat-Bold"/>
              </a:rPr>
              <a:t>UTM-</a:t>
            </a:r>
            <a:r>
              <a:rPr lang="ru-RU" sz="2800" b="1" dirty="0">
                <a:latin typeface="Montserrat-Bold"/>
              </a:rPr>
              <a:t>МЕТКИ</a:t>
            </a:r>
            <a:endParaRPr lang="ru-RU" sz="2800" dirty="0"/>
          </a:p>
        </p:txBody>
      </p:sp>
      <p:sp>
        <p:nvSpPr>
          <p:cNvPr id="8" name="TextBox 7">
            <a:extLst>
              <a:ext uri="{FF2B5EF4-FFF2-40B4-BE49-F238E27FC236}">
                <a16:creationId xmlns:a16="http://schemas.microsoft.com/office/drawing/2014/main" id="{EC5BF269-706C-412A-BB64-40C769F603AF}"/>
              </a:ext>
            </a:extLst>
          </p:cNvPr>
          <p:cNvSpPr txBox="1"/>
          <p:nvPr/>
        </p:nvSpPr>
        <p:spPr>
          <a:xfrm>
            <a:off x="241200" y="3376022"/>
            <a:ext cx="7600425" cy="523220"/>
          </a:xfrm>
          <a:prstGeom prst="rect">
            <a:avLst/>
          </a:prstGeom>
          <a:noFill/>
        </p:spPr>
        <p:txBody>
          <a:bodyPr wrap="square" rtlCol="0">
            <a:spAutoFit/>
          </a:bodyPr>
          <a:lstStyle/>
          <a:p>
            <a:r>
              <a:rPr lang="en-US" sz="2800" b="1" dirty="0" err="1">
                <a:latin typeface="Montserrat-Bold"/>
              </a:rPr>
              <a:t>eCOM</a:t>
            </a:r>
            <a:endParaRPr lang="ru-RU" sz="2800" dirty="0"/>
          </a:p>
        </p:txBody>
      </p:sp>
      <p:sp>
        <p:nvSpPr>
          <p:cNvPr id="2" name="TextBox 1">
            <a:extLst>
              <a:ext uri="{FF2B5EF4-FFF2-40B4-BE49-F238E27FC236}">
                <a16:creationId xmlns:a16="http://schemas.microsoft.com/office/drawing/2014/main" id="{F8853EC3-2D19-4F06-AE4D-E75F910D8C45}"/>
              </a:ext>
            </a:extLst>
          </p:cNvPr>
          <p:cNvSpPr txBox="1"/>
          <p:nvPr/>
        </p:nvSpPr>
        <p:spPr>
          <a:xfrm>
            <a:off x="447958" y="4219148"/>
            <a:ext cx="5214543" cy="1600438"/>
          </a:xfrm>
          <a:prstGeom prst="rect">
            <a:avLst/>
          </a:prstGeom>
          <a:noFill/>
        </p:spPr>
        <p:txBody>
          <a:bodyPr wrap="square" rtlCol="0">
            <a:spAutoFit/>
          </a:bodyPr>
          <a:lstStyle/>
          <a:p>
            <a:pPr algn="just"/>
            <a:r>
              <a:rPr lang="ru-RU" sz="1400" dirty="0">
                <a:effectLst/>
                <a:latin typeface="Montserrat-Bold"/>
                <a:ea typeface="Times New Roman" panose="02020603050405020304" pitchFamily="18" charset="0"/>
                <a:cs typeface="Times New Roman" panose="02020603050405020304" pitchFamily="18" charset="0"/>
              </a:rPr>
              <a:t>Так как сайт представляет собой интернет-магазин, рекомендуем в </a:t>
            </a:r>
            <a:r>
              <a:rPr lang="ru-RU" sz="1400" dirty="0" err="1">
                <a:effectLst/>
                <a:latin typeface="Montserrat-Bold"/>
                <a:ea typeface="Times New Roman" panose="02020603050405020304" pitchFamily="18" charset="0"/>
                <a:cs typeface="Times New Roman" panose="02020603050405020304" pitchFamily="18" charset="0"/>
              </a:rPr>
              <a:t>Яндекс.Метрике</a:t>
            </a:r>
            <a:r>
              <a:rPr lang="ru-RU" sz="1400" dirty="0">
                <a:effectLst/>
                <a:latin typeface="Montserrat-Bold"/>
                <a:ea typeface="Times New Roman" panose="02020603050405020304" pitchFamily="18" charset="0"/>
                <a:cs typeface="Times New Roman" panose="02020603050405020304" pitchFamily="18" charset="0"/>
              </a:rPr>
              <a:t> настроить отчет по Электронной коммерции – это группа отчетов, которая позволяет анализировать данные, относящиеся к электронной коммерции (информацию о доходах сайта и источниках, которые приносят наибольший доход)</a:t>
            </a:r>
            <a:endParaRPr lang="ru-RU" sz="1400" dirty="0">
              <a:latin typeface="Montserrat-Bold"/>
            </a:endParaRPr>
          </a:p>
        </p:txBody>
      </p:sp>
      <p:pic>
        <p:nvPicPr>
          <p:cNvPr id="9" name="Рисунок 8">
            <a:extLst>
              <a:ext uri="{FF2B5EF4-FFF2-40B4-BE49-F238E27FC236}">
                <a16:creationId xmlns:a16="http://schemas.microsoft.com/office/drawing/2014/main" id="{A3D7217D-D0F9-4432-B320-6347487608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5429" y="3772402"/>
            <a:ext cx="4829311" cy="2232321"/>
          </a:xfrm>
          <a:prstGeom prst="rect">
            <a:avLst/>
          </a:prstGeom>
        </p:spPr>
      </p:pic>
      <p:sp>
        <p:nvSpPr>
          <p:cNvPr id="10" name="TextBox 9">
            <a:extLst>
              <a:ext uri="{FF2B5EF4-FFF2-40B4-BE49-F238E27FC236}">
                <a16:creationId xmlns:a16="http://schemas.microsoft.com/office/drawing/2014/main" id="{6E850788-BFC9-4EC9-9011-5697A71B771F}"/>
              </a:ext>
            </a:extLst>
          </p:cNvPr>
          <p:cNvSpPr txBox="1"/>
          <p:nvPr/>
        </p:nvSpPr>
        <p:spPr>
          <a:xfrm>
            <a:off x="347289" y="1417876"/>
            <a:ext cx="5315213" cy="1200329"/>
          </a:xfrm>
          <a:prstGeom prst="rect">
            <a:avLst/>
          </a:prstGeom>
          <a:noFill/>
        </p:spPr>
        <p:txBody>
          <a:bodyPr wrap="square" rtlCol="0">
            <a:spAutoFit/>
          </a:bodyPr>
          <a:lstStyle/>
          <a:p>
            <a:pPr algn="just"/>
            <a:r>
              <a:rPr lang="ru-RU" sz="1400" dirty="0">
                <a:latin typeface="Montserrat-Bold"/>
              </a:rPr>
              <a:t>Для корректного определения источника/канала трафика рекомендуем следить за единообразием, использовать динамические метки, а так же использовать стандартизированные наименования для интеграции с системами сквозной аналитики</a:t>
            </a:r>
            <a:r>
              <a:rPr lang="ru-RU" sz="1600" dirty="0">
                <a:latin typeface="Montserrat-Bold"/>
              </a:rPr>
              <a:t>.</a:t>
            </a:r>
          </a:p>
        </p:txBody>
      </p:sp>
      <p:pic>
        <p:nvPicPr>
          <p:cNvPr id="12" name="Рисунок 11">
            <a:extLst>
              <a:ext uri="{FF2B5EF4-FFF2-40B4-BE49-F238E27FC236}">
                <a16:creationId xmlns:a16="http://schemas.microsoft.com/office/drawing/2014/main" id="{586F4C10-15A4-4B48-AD99-330D52509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434" y="1481713"/>
            <a:ext cx="4736374" cy="917775"/>
          </a:xfrm>
          <a:prstGeom prst="rect">
            <a:avLst/>
          </a:prstGeom>
        </p:spPr>
      </p:pic>
      <p:pic>
        <p:nvPicPr>
          <p:cNvPr id="11" name="Рисунок 10">
            <a:extLst>
              <a:ext uri="{FF2B5EF4-FFF2-40B4-BE49-F238E27FC236}">
                <a16:creationId xmlns:a16="http://schemas.microsoft.com/office/drawing/2014/main" id="{73146169-ACF0-494D-87DB-5FCADA1DD80C}"/>
              </a:ext>
            </a:extLst>
          </p:cNvPr>
          <p:cNvPicPr>
            <a:picLocks noChangeAspect="1"/>
          </p:cNvPicPr>
          <p:nvPr/>
        </p:nvPicPr>
        <p:blipFill>
          <a:blip r:embed="rId4"/>
          <a:stretch>
            <a:fillRect/>
          </a:stretch>
        </p:blipFill>
        <p:spPr>
          <a:xfrm>
            <a:off x="11142672" y="0"/>
            <a:ext cx="1070962" cy="6858000"/>
          </a:xfrm>
          <a:prstGeom prst="rect">
            <a:avLst/>
          </a:prstGeom>
        </p:spPr>
      </p:pic>
      <p:pic>
        <p:nvPicPr>
          <p:cNvPr id="13"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6A74FE28-3058-40F0-96EE-386CE701CC9E}"/>
              </a:ext>
            </a:extLst>
          </p:cNvPr>
          <p:cNvPicPr preferRelativeResize="0"/>
          <p:nvPr/>
        </p:nvPicPr>
        <p:blipFill rotWithShape="1">
          <a:blip r:embed="rId5">
            <a:alphaModFix/>
          </a:blip>
          <a:srcRect/>
          <a:stretch/>
        </p:blipFill>
        <p:spPr>
          <a:xfrm rot="16200000">
            <a:off x="11097089" y="668354"/>
            <a:ext cx="1162128" cy="464590"/>
          </a:xfrm>
          <a:prstGeom prst="rect">
            <a:avLst/>
          </a:prstGeom>
          <a:noFill/>
          <a:ln>
            <a:noFill/>
          </a:ln>
        </p:spPr>
      </p:pic>
      <p:sp>
        <p:nvSpPr>
          <p:cNvPr id="15" name="Google Shape;124;g1146d9c2c56_0_248">
            <a:extLst>
              <a:ext uri="{FF2B5EF4-FFF2-40B4-BE49-F238E27FC236}">
                <a16:creationId xmlns:a16="http://schemas.microsoft.com/office/drawing/2014/main" id="{D93ABEE7-D8E0-432F-A427-FEC7D2ED666A}"/>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31720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F6F6817-2A3E-4067-93CC-C838F33C2E3F}"/>
              </a:ext>
            </a:extLst>
          </p:cNvPr>
          <p:cNvSpPr txBox="1"/>
          <p:nvPr/>
        </p:nvSpPr>
        <p:spPr>
          <a:xfrm>
            <a:off x="241200" y="622800"/>
            <a:ext cx="7600425" cy="523220"/>
          </a:xfrm>
          <a:prstGeom prst="rect">
            <a:avLst/>
          </a:prstGeom>
          <a:noFill/>
        </p:spPr>
        <p:txBody>
          <a:bodyPr wrap="square" rtlCol="0">
            <a:spAutoFit/>
          </a:bodyPr>
          <a:lstStyle/>
          <a:p>
            <a:r>
              <a:rPr lang="en-US" sz="2800" b="1" dirty="0">
                <a:latin typeface="Montserrat-Bold"/>
              </a:rPr>
              <a:t>ROISTAT</a:t>
            </a:r>
            <a:endParaRPr lang="ru-RU" sz="2800" dirty="0"/>
          </a:p>
        </p:txBody>
      </p:sp>
      <p:sp>
        <p:nvSpPr>
          <p:cNvPr id="15" name="TextBox 14">
            <a:extLst>
              <a:ext uri="{FF2B5EF4-FFF2-40B4-BE49-F238E27FC236}">
                <a16:creationId xmlns:a16="http://schemas.microsoft.com/office/drawing/2014/main" id="{2660BCE2-3BD4-4DA8-91B7-417D8FA40765}"/>
              </a:ext>
            </a:extLst>
          </p:cNvPr>
          <p:cNvSpPr txBox="1"/>
          <p:nvPr/>
        </p:nvSpPr>
        <p:spPr>
          <a:xfrm>
            <a:off x="526833" y="1298648"/>
            <a:ext cx="10337175" cy="1384995"/>
          </a:xfrm>
          <a:prstGeom prst="rect">
            <a:avLst/>
          </a:prstGeom>
          <a:noFill/>
        </p:spPr>
        <p:txBody>
          <a:bodyPr wrap="square" rtlCol="0">
            <a:spAutoFit/>
          </a:bodyPr>
          <a:lstStyle/>
          <a:p>
            <a:pPr algn="just"/>
            <a:r>
              <a:rPr lang="ru-RU" sz="1400" dirty="0">
                <a:latin typeface="Montserrat-Bold"/>
              </a:rPr>
              <a:t>Кампания "Замки_РСЯ_2021" приводит максимальное количество обращений по минимальной стоимости</a:t>
            </a:r>
          </a:p>
          <a:p>
            <a:pPr algn="just"/>
            <a:r>
              <a:rPr lang="ru-RU" sz="1400" dirty="0">
                <a:latin typeface="Montserrat-Bold"/>
              </a:rPr>
              <a:t>конверсии. Рекомендуем масштабировать трафик за счет увеличению бюджета и смены стратегии на</a:t>
            </a:r>
          </a:p>
          <a:p>
            <a:pPr algn="just"/>
            <a:r>
              <a:rPr lang="ru-RU" sz="1400" dirty="0">
                <a:latin typeface="Montserrat-Bold"/>
              </a:rPr>
              <a:t>автоматическую.</a:t>
            </a:r>
          </a:p>
          <a:p>
            <a:pPr algn="just"/>
            <a:r>
              <a:rPr lang="ru-RU" sz="1400" dirty="0">
                <a:latin typeface="Montserrat-Bold"/>
              </a:rPr>
              <a:t>По кампаниям "</a:t>
            </a:r>
            <a:r>
              <a:rPr lang="ru-RU" sz="1400" dirty="0" err="1">
                <a:latin typeface="Montserrat-Bold"/>
              </a:rPr>
              <a:t>Замки_Промо_Поиск</a:t>
            </a:r>
            <a:r>
              <a:rPr lang="ru-RU" sz="1400" dirty="0">
                <a:latin typeface="Montserrat-Bold"/>
              </a:rPr>
              <a:t> Москва" и "</a:t>
            </a:r>
            <a:r>
              <a:rPr lang="ru-RU" sz="1400" dirty="0" err="1">
                <a:latin typeface="Montserrat-Bold"/>
              </a:rPr>
              <a:t>Замки_Промо_Поиск</a:t>
            </a:r>
            <a:r>
              <a:rPr lang="ru-RU" sz="1400" dirty="0">
                <a:latin typeface="Montserrat-Bold"/>
              </a:rPr>
              <a:t> </a:t>
            </a:r>
            <a:r>
              <a:rPr lang="ru-RU" sz="1400" dirty="0" err="1">
                <a:latin typeface="Montserrat-Bold"/>
              </a:rPr>
              <a:t>Спб</a:t>
            </a:r>
            <a:r>
              <a:rPr lang="ru-RU" sz="1400" dirty="0">
                <a:latin typeface="Montserrat-Bold"/>
              </a:rPr>
              <a:t>" самая высокая стоимость заявки,</a:t>
            </a:r>
          </a:p>
          <a:p>
            <a:pPr algn="just"/>
            <a:r>
              <a:rPr lang="ru-RU" sz="1400" dirty="0">
                <a:latin typeface="Montserrat-Bold"/>
              </a:rPr>
              <a:t>рекомендуем провести анализ семантического ядра для выявления не целевых запросов, провести </a:t>
            </a:r>
            <a:r>
              <a:rPr lang="ru-RU" sz="1400" dirty="0" err="1">
                <a:latin typeface="Montserrat-Bold"/>
              </a:rPr>
              <a:t>кроссминусовку</a:t>
            </a:r>
            <a:r>
              <a:rPr lang="ru-RU" sz="1400" dirty="0">
                <a:latin typeface="Montserrat-Bold"/>
              </a:rPr>
              <a:t> и провести дополнительные работы по стратегиям и корректировкам ставок.</a:t>
            </a:r>
          </a:p>
        </p:txBody>
      </p:sp>
      <p:pic>
        <p:nvPicPr>
          <p:cNvPr id="7" name="Рисунок 6">
            <a:extLst>
              <a:ext uri="{FF2B5EF4-FFF2-40B4-BE49-F238E27FC236}">
                <a16:creationId xmlns:a16="http://schemas.microsoft.com/office/drawing/2014/main" id="{6D430DCC-7FBF-4879-BAF9-5430991FB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3" y="2938955"/>
            <a:ext cx="10201280" cy="3323426"/>
          </a:xfrm>
          <a:prstGeom prst="rect">
            <a:avLst/>
          </a:prstGeom>
        </p:spPr>
      </p:pic>
      <p:pic>
        <p:nvPicPr>
          <p:cNvPr id="6" name="Рисунок 5">
            <a:extLst>
              <a:ext uri="{FF2B5EF4-FFF2-40B4-BE49-F238E27FC236}">
                <a16:creationId xmlns:a16="http://schemas.microsoft.com/office/drawing/2014/main" id="{35EB09CD-6574-4179-8411-6800AD1D02EA}"/>
              </a:ext>
            </a:extLst>
          </p:cNvPr>
          <p:cNvPicPr>
            <a:picLocks noChangeAspect="1"/>
          </p:cNvPicPr>
          <p:nvPr/>
        </p:nvPicPr>
        <p:blipFill>
          <a:blip r:embed="rId3"/>
          <a:stretch>
            <a:fillRect/>
          </a:stretch>
        </p:blipFill>
        <p:spPr>
          <a:xfrm>
            <a:off x="11142672" y="0"/>
            <a:ext cx="1070962" cy="6858000"/>
          </a:xfrm>
          <a:prstGeom prst="rect">
            <a:avLst/>
          </a:prstGeom>
        </p:spPr>
      </p:pic>
      <p:pic>
        <p:nvPicPr>
          <p:cNvPr id="8" name="Google Shape;90;p1" descr="Изображение выглядит как рисунок&#10;&#10;Описание создано с очень высокой степенью достоверности">
            <a:extLst>
              <a:ext uri="{FF2B5EF4-FFF2-40B4-BE49-F238E27FC236}">
                <a16:creationId xmlns:a16="http://schemas.microsoft.com/office/drawing/2014/main" id="{0B84BD0B-FD8A-4CEB-B72A-8C9A60A00694}"/>
              </a:ext>
            </a:extLst>
          </p:cNvPr>
          <p:cNvPicPr preferRelativeResize="0"/>
          <p:nvPr/>
        </p:nvPicPr>
        <p:blipFill rotWithShape="1">
          <a:blip r:embed="rId4">
            <a:alphaModFix/>
          </a:blip>
          <a:srcRect/>
          <a:stretch/>
        </p:blipFill>
        <p:spPr>
          <a:xfrm rot="16200000">
            <a:off x="11097089" y="668354"/>
            <a:ext cx="1162128" cy="464590"/>
          </a:xfrm>
          <a:prstGeom prst="rect">
            <a:avLst/>
          </a:prstGeom>
          <a:noFill/>
          <a:ln>
            <a:noFill/>
          </a:ln>
        </p:spPr>
      </p:pic>
      <p:sp>
        <p:nvSpPr>
          <p:cNvPr id="10" name="Google Shape;124;g1146d9c2c56_0_248">
            <a:extLst>
              <a:ext uri="{FF2B5EF4-FFF2-40B4-BE49-F238E27FC236}">
                <a16:creationId xmlns:a16="http://schemas.microsoft.com/office/drawing/2014/main" id="{26942C7A-0C9B-4B62-AE93-3B4CC4118D50}"/>
              </a:ext>
            </a:extLst>
          </p:cNvPr>
          <p:cNvSpPr/>
          <p:nvPr/>
        </p:nvSpPr>
        <p:spPr>
          <a:xfrm>
            <a:off x="468000" y="360000"/>
            <a:ext cx="943500" cy="58200"/>
          </a:xfrm>
          <a:prstGeom prst="rect">
            <a:avLst/>
          </a:prstGeom>
          <a:solidFill>
            <a:srgbClr val="8F10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593305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6508</TotalTime>
  <Words>4942</Words>
  <Application>Microsoft Office PowerPoint</Application>
  <PresentationFormat>Широкоэкранный</PresentationFormat>
  <Paragraphs>399</Paragraphs>
  <Slides>62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62</vt:i4>
      </vt:variant>
    </vt:vector>
  </HeadingPairs>
  <TitlesOfParts>
    <vt:vector size="68" baseType="lpstr">
      <vt:lpstr>Arial</vt:lpstr>
      <vt:lpstr>Arial Black</vt:lpstr>
      <vt:lpstr>Calibri</vt:lpstr>
      <vt:lpstr>Calibri Light</vt:lpstr>
      <vt:lpstr>Montserrat-Bold</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Ronda</dc:creator>
  <cp:lastModifiedBy>Кобозева Елена</cp:lastModifiedBy>
  <cp:revision>230</cp:revision>
  <dcterms:created xsi:type="dcterms:W3CDTF">2020-11-12T14:39:35Z</dcterms:created>
  <dcterms:modified xsi:type="dcterms:W3CDTF">2022-06-08T10:17:14Z</dcterms:modified>
</cp:coreProperties>
</file>