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8.xml"/>
  <Override ContentType="application/vnd.openxmlformats-officedocument.presentationml.comments+xml" PartName="/ppt/comments/comment5.xml"/>
  <Override ContentType="application/vnd.openxmlformats-officedocument.presentationml.comments+xml" PartName="/ppt/comments/comment6.xml"/>
  <Override ContentType="application/vnd.openxmlformats-officedocument.presentationml.comments+xml" PartName="/ppt/comments/comment7.xml"/>
  <Override ContentType="application/vnd.openxmlformats-officedocument.presentationml.comments+xml" PartName="/ppt/comments/comment4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Manrope"/>
      <p:regular r:id="rId27"/>
      <p:bold r:id="rId28"/>
    </p:embeddedFont>
    <p:embeddedFont>
      <p:font typeface="Unbounded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27">
          <p15:clr>
            <a:srgbClr val="747775"/>
          </p15:clr>
        </p15:guide>
        <p15:guide id="4" pos="5533">
          <p15:clr>
            <a:srgbClr val="747775"/>
          </p15:clr>
        </p15:guide>
        <p15:guide id="5" orient="horz" pos="227">
          <p15:clr>
            <a:srgbClr val="747775"/>
          </p15:clr>
        </p15:guide>
        <p15:guide id="6" orient="horz" pos="3013">
          <p15:clr>
            <a:srgbClr val="747775"/>
          </p15:clr>
        </p15:guide>
        <p15:guide id="7" pos="4207">
          <p15:clr>
            <a:srgbClr val="747775"/>
          </p15:clr>
        </p15:guide>
        <p15:guide id="8" pos="1553">
          <p15:clr>
            <a:srgbClr val="747775"/>
          </p15:clr>
        </p15:guide>
        <p15:guide id="9" orient="horz" pos="923">
          <p15:clr>
            <a:srgbClr val="747775"/>
          </p15:clr>
        </p15:guide>
        <p15:guide id="10" orient="horz" pos="2317">
          <p15:clr>
            <a:srgbClr val="747775"/>
          </p15:clr>
        </p15:guide>
        <p15:guide id="11" orient="horz" pos="313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Valerii Kovalskii"/>
  <p:cmAuthor clrIdx="1" id="1" initials="" lastIdx="4" name="Evgenia Yashumova (Teplova)"/>
  <p:cmAuthor clrIdx="2" id="2" initials="" lastIdx="5" name="Polina Tsvetkova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27"/>
        <p:guide pos="5533"/>
        <p:guide pos="227" orient="horz"/>
        <p:guide pos="3013" orient="horz"/>
        <p:guide pos="4207"/>
        <p:guide pos="1553"/>
        <p:guide pos="923" orient="horz"/>
        <p:guide pos="2317" orient="horz"/>
        <p:guide pos="313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Manrope-bold.fntdata"/><Relationship Id="rId27" Type="http://schemas.openxmlformats.org/officeDocument/2006/relationships/font" Target="fonts/Manrope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Unbounded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Unbounded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3-09-20T05:10:54.891">
    <p:pos x="3678" y="394"/>
    <p:text>@p.tsvetkova@redmadrobot.com мы успеем вставить это видео ?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1" dt="2023-09-15T13:30:07.489">
    <p:pos x="6000" y="0"/>
    <p:text>А технологии голосового распознавания будем указывать?</p:text>
  </p:cm>
  <p:cm authorId="1" idx="2" dt="2023-09-15T10:32:20.831">
    <p:pos x="6000" y="0"/>
    <p:text>Для дизайнера: можем ли чуть пересобрать текст, чтобы не так обычно выглядело</p:text>
  </p:cm>
  <p:cm authorId="1" idx="3" dt="2023-09-15T10:37:44.270">
    <p:pos x="6000" y="0"/>
    <p:text>Для дизайнера: везде добавить лого робота</p:text>
  </p:cm>
  <p:cm authorId="0" idx="2" dt="2023-09-15T13:30:07.489">
    <p:pos x="6000" y="0"/>
    <p:text>Добавил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2" idx="1" dt="2023-09-18T12:47:26.174">
    <p:pos x="6000" y="0"/>
    <p:text>этот DONE</p:tex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4" dt="2023-09-15T10:34:24.890">
    <p:pos x="6000" y="0"/>
    <p:text>Для дизайнера: выровнять</p:text>
  </p:cm>
</p:cmLst>
</file>

<file path=ppt/comments/comment5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2" idx="2" dt="2023-09-18T14:51:12.463">
    <p:pos x="3908" y="676"/>
    <p:text>а так слайд готов</p:text>
  </p:cm>
</p:cmLst>
</file>

<file path=ppt/comments/comment6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2" idx="3" dt="2023-09-18T14:50:24.195">
    <p:pos x="1268" y="1086"/>
    <p:text>готово</p:text>
  </p:cm>
</p:cmLst>
</file>

<file path=ppt/comments/comment7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2" idx="4" dt="2023-09-18T14:50:06.381">
    <p:pos x="1962" y="132"/>
    <p:text>готово</p:text>
  </p:cm>
</p:cmLst>
</file>

<file path=ppt/comments/comment8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2" idx="5" dt="2023-09-18T14:49:56.936">
    <p:pos x="1962" y="132"/>
    <p:text>готово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Привет всем! Я - Валерий Ковальский, CEO NDT. Сегодня мой рассказ будет состоять из двух частей. В первой части я расскажу о самом пет-проекте и о том, как он вырос в корпоративного бота. Во второй части расскажу о создании лаборатории NDT для разработки продуктов на основе генеративных нейронных сетей.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7f1f740e69_2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7f1f740e69_2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А тут мы подобрались к второй части </a:t>
            </a:r>
            <a:br>
              <a:rPr lang="en-GB"/>
            </a:br>
            <a:br>
              <a:rPr lang="en-GB"/>
            </a:br>
            <a:r>
              <a:rPr lang="en-GB"/>
              <a:t>Во второй части расскажу о создании лаборатории NDT для разработки продуктов на основе генеративных нейронных сетей.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746b4caad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746b4caad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Рассказать о том, как создание бота привело к заинтересованности в LLM и SD технологиях, а также о создании отдельного юнита внутри компании Red Mad Robot, связанного с этими технологиями.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805a859e11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805a859e11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-GB"/>
              <a:t>Подробно описать кастомный набор стилей, проведенное автоулучшение промптов на основе векторной модели и дообучение некоторых моделей. Также упомянуть об обучении сотрудников для коммерческого использования этих технологий.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2) Рассказать о исследованиях использования SD для изменения и создания визуального контента для внутренних нужд компании. Подчеркнуть важность этих исследований и их вклад в развитие бота.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80587af02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80587af02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805a859e1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805a859e1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805a859e11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805a859e11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80587af02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80587af02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805a859e1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805a859e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en-GB" sz="1000">
                <a:solidFill>
                  <a:schemeClr val="dk1"/>
                </a:solidFill>
              </a:rPr>
              <a:t>Улучшение качества: Позволяет более глубоко понимать потребности клиентов и предлагать релевантные ответы, облегчая взаимодействие с LLM.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805a859e11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805a859e11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6e0359297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6e0359297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6e035929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6e035929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 Рассказать, что любовь к автоматизации рутинных задач привела меня к разработке такого решения.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Была задача создать бота для себя который бы отвечал моим требованиям и помогал мне ежедневно на работе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6e0359297e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6e0359297e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6e0359297e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6e0359297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Рассказать про технологии </a:t>
            </a:r>
            <a:br>
              <a:rPr lang="en-GB">
                <a:solidFill>
                  <a:schemeClr val="dk1"/>
                </a:solidFill>
              </a:rPr>
            </a:br>
            <a:r>
              <a:rPr lang="en-GB">
                <a:solidFill>
                  <a:schemeClr val="dk1"/>
                </a:solidFill>
              </a:rPr>
              <a:t>(объяснить, какие конкретно технологии используются в боте и для каких целей).</a:t>
            </a:r>
            <a:br>
              <a:rPr lang="en-GB">
                <a:solidFill>
                  <a:schemeClr val="dk1"/>
                </a:solidFill>
              </a:rPr>
            </a:br>
            <a:r>
              <a:rPr lang="en-GB">
                <a:solidFill>
                  <a:schemeClr val="dk1"/>
                </a:solidFill>
              </a:rPr>
              <a:t>Зачем мы их добавляли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7d6d55b3e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7d6d55b3e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Рассказать о трудностях, с которыми столкнулись в процессе разработки бота и как они были преодолены.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8043e53018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8043e53018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Телеграм webapp расказать про то что мы его проинтеригрвали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6e0359297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6e0359297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8043e5301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8043e530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За время работы бота (более 3 месяцев)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собрали впечатляющий объем рабочих кейсов для компании.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Подробно описать, какие задачи успешно решались с помощью бота.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7f1f740e69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7f1f740e69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805a859e11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805a859e11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Кратко описать, какая статистика и данные собираются при работе с ботом и для каких целей. Упомянуть популярные источники данных, которые запрашивают пользователи.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6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7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comments" Target="../comments/comment4.xml"/><Relationship Id="rId4" Type="http://schemas.openxmlformats.org/officeDocument/2006/relationships/image" Target="../media/image37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5.xml"/><Relationship Id="rId4" Type="http://schemas.openxmlformats.org/officeDocument/2006/relationships/image" Target="../media/image37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Relationship Id="rId8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comments" Target="../comments/comment6.xml"/><Relationship Id="rId4" Type="http://schemas.openxmlformats.org/officeDocument/2006/relationships/image" Target="../media/image18.png"/><Relationship Id="rId5" Type="http://schemas.openxmlformats.org/officeDocument/2006/relationships/image" Target="../media/image14.png"/><Relationship Id="rId6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comments" Target="../comments/comment7.xml"/><Relationship Id="rId4" Type="http://schemas.openxmlformats.org/officeDocument/2006/relationships/image" Target="../media/image37.png"/><Relationship Id="rId5" Type="http://schemas.openxmlformats.org/officeDocument/2006/relationships/image" Target="../media/image16.png"/><Relationship Id="rId6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comments" Target="../comments/comment8.xml"/><Relationship Id="rId4" Type="http://schemas.openxmlformats.org/officeDocument/2006/relationships/image" Target="../media/image37.png"/><Relationship Id="rId10" Type="http://schemas.openxmlformats.org/officeDocument/2006/relationships/image" Target="../media/image1.png"/><Relationship Id="rId9" Type="http://schemas.openxmlformats.org/officeDocument/2006/relationships/image" Target="../media/image20.gif"/><Relationship Id="rId5" Type="http://schemas.openxmlformats.org/officeDocument/2006/relationships/image" Target="../media/image34.gif"/><Relationship Id="rId6" Type="http://schemas.openxmlformats.org/officeDocument/2006/relationships/image" Target="../media/image19.gif"/><Relationship Id="rId7" Type="http://schemas.openxmlformats.org/officeDocument/2006/relationships/image" Target="../media/image23.gif"/><Relationship Id="rId8" Type="http://schemas.openxmlformats.org/officeDocument/2006/relationships/image" Target="../media/image22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Relationship Id="rId4" Type="http://schemas.openxmlformats.org/officeDocument/2006/relationships/image" Target="../media/image21.png"/><Relationship Id="rId5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9" Type="http://schemas.openxmlformats.org/officeDocument/2006/relationships/image" Target="../media/image27.png"/><Relationship Id="rId5" Type="http://schemas.openxmlformats.org/officeDocument/2006/relationships/image" Target="../media/image32.png"/><Relationship Id="rId6" Type="http://schemas.openxmlformats.org/officeDocument/2006/relationships/image" Target="../media/image26.png"/><Relationship Id="rId7" Type="http://schemas.openxmlformats.org/officeDocument/2006/relationships/image" Target="../media/image28.png"/><Relationship Id="rId8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png"/><Relationship Id="rId4" Type="http://schemas.openxmlformats.org/officeDocument/2006/relationships/image" Target="../media/image29.png"/><Relationship Id="rId9" Type="http://schemas.openxmlformats.org/officeDocument/2006/relationships/image" Target="../media/image1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3.png"/><Relationship Id="rId8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comments" Target="../comments/comment1.xml"/><Relationship Id="rId4" Type="http://schemas.openxmlformats.org/officeDocument/2006/relationships/image" Target="../media/image37.png"/><Relationship Id="rId5" Type="http://schemas.openxmlformats.org/officeDocument/2006/relationships/image" Target="../media/image1.png"/><Relationship Id="rId6" Type="http://schemas.openxmlformats.org/officeDocument/2006/relationships/image" Target="../media/image13.gif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2.xml"/><Relationship Id="rId4" Type="http://schemas.openxmlformats.org/officeDocument/2006/relationships/image" Target="../media/image37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7.png"/><Relationship Id="rId4" Type="http://schemas.openxmlformats.org/officeDocument/2006/relationships/image" Target="../media/image7.gif"/><Relationship Id="rId5" Type="http://schemas.openxmlformats.org/officeDocument/2006/relationships/image" Target="../media/image9.png"/><Relationship Id="rId6" Type="http://schemas.openxmlformats.org/officeDocument/2006/relationships/image" Target="../media/image1.png"/><Relationship Id="rId7" Type="http://schemas.openxmlformats.org/officeDocument/2006/relationships/image" Target="../media/image17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3.xml"/><Relationship Id="rId4" Type="http://schemas.openxmlformats.org/officeDocument/2006/relationships/image" Target="../media/image37.png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7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4">
            <a:alphaModFix/>
          </a:blip>
          <a:srcRect b="6109" l="6109" r="6109" t="6109"/>
          <a:stretch/>
        </p:blipFill>
        <p:spPr>
          <a:xfrm>
            <a:off x="5393726" y="829301"/>
            <a:ext cx="2226300" cy="222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5">
            <a:alphaModFix amt="46000"/>
          </a:blip>
          <a:stretch>
            <a:fillRect/>
          </a:stretch>
        </p:blipFill>
        <p:spPr>
          <a:xfrm flipH="1">
            <a:off x="-2721153" y="1781286"/>
            <a:ext cx="18803323" cy="48569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>
            <p:ph type="ctrTitle"/>
          </p:nvPr>
        </p:nvSpPr>
        <p:spPr>
          <a:xfrm>
            <a:off x="254925" y="3055575"/>
            <a:ext cx="8438100" cy="200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Как корпоративный GPT-бот экономит 30% рабочего времени </a:t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57" name="Google Shape;57;p13"/>
          <p:cNvSpPr txBox="1"/>
          <p:nvPr>
            <p:ph type="ctrTitle"/>
          </p:nvPr>
        </p:nvSpPr>
        <p:spPr>
          <a:xfrm>
            <a:off x="254916" y="2303471"/>
            <a:ext cx="2071800" cy="7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Валерий </a:t>
            </a:r>
            <a:r>
              <a:rPr lang="en-GB" sz="1588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Ковальский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144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CEO NDT by red_mad_robot</a:t>
            </a:r>
            <a:endParaRPr sz="1144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7800" y="474801"/>
            <a:ext cx="1878200" cy="187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43425" y="366943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2"/>
          <p:cNvSpPr txBox="1"/>
          <p:nvPr>
            <p:ph idx="4294967295" type="ctrTitle"/>
          </p:nvPr>
        </p:nvSpPr>
        <p:spPr>
          <a:xfrm>
            <a:off x="264675" y="2157500"/>
            <a:ext cx="88794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NeuralDeepTec</a:t>
            </a: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h</a:t>
            </a:r>
            <a:br>
              <a:rPr lang="en-GB" sz="3200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NDT by red_mad_robot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56" name="Google Shape;15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49643"/>
            <a:ext cx="1648475" cy="41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>
            <p:ph idx="4294967295" type="ctrTitle"/>
          </p:nvPr>
        </p:nvSpPr>
        <p:spPr>
          <a:xfrm>
            <a:off x="264950" y="3667135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Генерация своих продуктов 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 кейсов на основе LLM + SD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62" name="Google Shape;16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00" y="3094829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>
            <p:ph idx="4294967295" type="ctrTitle"/>
          </p:nvPr>
        </p:nvSpPr>
        <p:spPr>
          <a:xfrm>
            <a:off x="360000" y="3145254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1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64" name="Google Shape;164;p23"/>
          <p:cNvSpPr txBox="1"/>
          <p:nvPr>
            <p:ph idx="4294967295" type="ctrTitle"/>
          </p:nvPr>
        </p:nvSpPr>
        <p:spPr>
          <a:xfrm>
            <a:off x="3236750" y="3667135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Исследования с локальными данными и проектами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65" name="Google Shape;16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1800" y="3094829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3"/>
          <p:cNvSpPr txBox="1"/>
          <p:nvPr>
            <p:ph idx="4294967295" type="ctrTitle"/>
          </p:nvPr>
        </p:nvSpPr>
        <p:spPr>
          <a:xfrm>
            <a:off x="3331800" y="3145254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2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67" name="Google Shape;167;p23"/>
          <p:cNvSpPr txBox="1"/>
          <p:nvPr>
            <p:ph idx="4294967295" type="ctrTitle"/>
          </p:nvPr>
        </p:nvSpPr>
        <p:spPr>
          <a:xfrm>
            <a:off x="6208550" y="3667135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Автоматизация внутренни</a:t>
            </a: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х процессов: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- Транскрибация текста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- Генерация изображений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- AI ассистенты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03600" y="3094829"/>
            <a:ext cx="508374" cy="53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3"/>
          <p:cNvSpPr txBox="1"/>
          <p:nvPr>
            <p:ph idx="4294967295" type="ctrTitle"/>
          </p:nvPr>
        </p:nvSpPr>
        <p:spPr>
          <a:xfrm>
            <a:off x="6303600" y="3145254"/>
            <a:ext cx="490800" cy="4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800">
                <a:solidFill>
                  <a:srgbClr val="000000"/>
                </a:solidFill>
                <a:latin typeface="Unbounded"/>
                <a:ea typeface="Unbounded"/>
                <a:cs typeface="Unbounded"/>
                <a:sym typeface="Unbounded"/>
              </a:rPr>
              <a:t>3</a:t>
            </a:r>
            <a:endParaRPr sz="1800">
              <a:solidFill>
                <a:srgbClr val="0000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70" name="Google Shape;170;p23"/>
          <p:cNvSpPr txBox="1"/>
          <p:nvPr>
            <p:ph idx="4294967295" type="ctrTitle"/>
          </p:nvPr>
        </p:nvSpPr>
        <p:spPr>
          <a:xfrm>
            <a:off x="239450" y="684161"/>
            <a:ext cx="5655300" cy="6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Начиная с малого 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283800" y="1172143"/>
            <a:ext cx="4551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GB" sz="1600">
                <a:solidFill>
                  <a:srgbClr val="F0F0F0"/>
                </a:solidFill>
                <a:latin typeface="Unbounded"/>
                <a:ea typeface="Unbounded"/>
                <a:cs typeface="Unbounded"/>
                <a:sym typeface="Unbounded"/>
              </a:rPr>
              <a:t>Основание инновационного подразделения внутри компании. Создание юнита NDT</a:t>
            </a:r>
            <a:endParaRPr sz="1600">
              <a:solidFill>
                <a:srgbClr val="F0F0F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72" name="Google Shape;17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2825" y="249643"/>
            <a:ext cx="1648475" cy="41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/>
          <p:nvPr>
            <p:ph idx="4294967295" type="ctrTitle"/>
          </p:nvPr>
        </p:nvSpPr>
        <p:spPr>
          <a:xfrm>
            <a:off x="264950" y="4230600"/>
            <a:ext cx="39291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AutoNum type="arabicPeriod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 нужен доступ в Midjourney 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AutoNum type="arabicPeriod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Не нужно платить за подписки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8" name="Google Shape;178;p24"/>
          <p:cNvSpPr txBox="1"/>
          <p:nvPr>
            <p:ph idx="4294967295" type="ctrTitle"/>
          </p:nvPr>
        </p:nvSpPr>
        <p:spPr>
          <a:xfrm>
            <a:off x="3116200" y="209929"/>
            <a:ext cx="56553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Помощь в граф.дизайне</a:t>
            </a:r>
            <a:endParaRPr sz="2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723825"/>
            <a:ext cx="4244526" cy="235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6150" y="1776023"/>
            <a:ext cx="3683700" cy="2535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>
            <p:ph idx="4294967295" type="ctrTitle"/>
          </p:nvPr>
        </p:nvSpPr>
        <p:spPr>
          <a:xfrm>
            <a:off x="152400" y="1127735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Доступ в преднастроеный сервис SD (on premise)</a:t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2" name="Google Shape;182;p24"/>
          <p:cNvSpPr txBox="1"/>
          <p:nvPr>
            <p:ph idx="4294967295" type="ctrTitle"/>
          </p:nvPr>
        </p:nvSpPr>
        <p:spPr>
          <a:xfrm>
            <a:off x="4836150" y="1127735"/>
            <a:ext cx="2654700" cy="1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Обучение дизайнеров promtp-инжинирингу</a:t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83" name="Google Shape;183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>
            <p:ph idx="4294967295" type="ctrTitle"/>
          </p:nvPr>
        </p:nvSpPr>
        <p:spPr>
          <a:xfrm>
            <a:off x="3116200" y="209929"/>
            <a:ext cx="56553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Работа дизайнера с Daisy</a:t>
            </a:r>
            <a:endParaRPr sz="2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89" name="Google Shape;189;p25"/>
          <p:cNvPicPr preferRelativeResize="0"/>
          <p:nvPr/>
        </p:nvPicPr>
        <p:blipFill rotWithShape="1">
          <a:blip r:embed="rId5">
            <a:alphaModFix/>
          </a:blip>
          <a:srcRect b="7627" l="8064" r="8014" t="3884"/>
          <a:stretch/>
        </p:blipFill>
        <p:spPr>
          <a:xfrm>
            <a:off x="396250" y="1074011"/>
            <a:ext cx="2537400" cy="37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5"/>
          <p:cNvPicPr preferRelativeResize="0"/>
          <p:nvPr/>
        </p:nvPicPr>
        <p:blipFill rotWithShape="1">
          <a:blip r:embed="rId6">
            <a:alphaModFix/>
          </a:blip>
          <a:srcRect b="7627" l="8274" r="7804" t="3884"/>
          <a:stretch/>
        </p:blipFill>
        <p:spPr>
          <a:xfrm>
            <a:off x="3336350" y="1074011"/>
            <a:ext cx="2537399" cy="371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5"/>
          <p:cNvPicPr preferRelativeResize="0"/>
          <p:nvPr/>
        </p:nvPicPr>
        <p:blipFill rotWithShape="1">
          <a:blip r:embed="rId7">
            <a:alphaModFix/>
          </a:blip>
          <a:srcRect b="7499" l="8440" r="8406" t="3957"/>
          <a:stretch/>
        </p:blipFill>
        <p:spPr>
          <a:xfrm>
            <a:off x="6204850" y="1074000"/>
            <a:ext cx="2537399" cy="3747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5118587" y="100929"/>
            <a:ext cx="1922688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/>
          <p:nvPr/>
        </p:nvSpPr>
        <p:spPr>
          <a:xfrm>
            <a:off x="2014500" y="1724400"/>
            <a:ext cx="5115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Бот-помощник Daisy </a:t>
            </a:r>
            <a:r>
              <a:rPr lang="en-GB" sz="27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сэкономил</a:t>
            </a:r>
            <a:r>
              <a:rPr lang="en-GB" sz="27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6+ часов</a:t>
            </a:r>
            <a:r>
              <a:rPr lang="en-GB" sz="2700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 </a:t>
            </a:r>
            <a:br>
              <a:rPr lang="en-GB" sz="2700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2700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при генерации каждого постера</a:t>
            </a:r>
            <a:endParaRPr sz="2700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99" name="Google Shape;199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7"/>
          <p:cNvSpPr txBox="1"/>
          <p:nvPr>
            <p:ph idx="4294967295" type="ctrTitle"/>
          </p:nvPr>
        </p:nvSpPr>
        <p:spPr>
          <a:xfrm>
            <a:off x="3116200" y="209929"/>
            <a:ext cx="56553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Помощь в граф.дизайне</a:t>
            </a:r>
            <a:endParaRPr sz="2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05" name="Google Shape;20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7395" y="1617301"/>
            <a:ext cx="8506337" cy="3231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7"/>
          <p:cNvSpPr txBox="1"/>
          <p:nvPr/>
        </p:nvSpPr>
        <p:spPr>
          <a:xfrm>
            <a:off x="264950" y="3320769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Изменение стиля дизайна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7" name="Google Shape;207;p27"/>
          <p:cNvSpPr txBox="1"/>
          <p:nvPr/>
        </p:nvSpPr>
        <p:spPr>
          <a:xfrm>
            <a:off x="3134821" y="570382"/>
            <a:ext cx="4252200" cy="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Контролируемая генерация с картой глубины (продуктовых решений)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08" name="Google Shape;208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/>
          <p:nvPr>
            <p:ph idx="4294967295" type="ctrTitle"/>
          </p:nvPr>
        </p:nvSpPr>
        <p:spPr>
          <a:xfrm>
            <a:off x="3116200" y="209929"/>
            <a:ext cx="56553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Генерация медиаконтента </a:t>
            </a:r>
            <a:b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с </a:t>
            </a: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помощью</a:t>
            </a: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3D</a:t>
            </a: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</a:t>
            </a:r>
            <a:endParaRPr sz="2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14" name="Google Shape;21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00" y="1551225"/>
            <a:ext cx="2415824" cy="135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36150" y="1551224"/>
            <a:ext cx="2415824" cy="135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0000" y="3005725"/>
            <a:ext cx="2415824" cy="1358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36149" y="3005725"/>
            <a:ext cx="2415824" cy="127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12300" y="1551225"/>
            <a:ext cx="3239475" cy="183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9"/>
          <p:cNvPicPr preferRelativeResize="0"/>
          <p:nvPr/>
        </p:nvPicPr>
        <p:blipFill rotWithShape="1">
          <a:blip r:embed="rId4">
            <a:alphaModFix/>
          </a:blip>
          <a:srcRect b="6792" l="0" r="0" t="1791"/>
          <a:stretch/>
        </p:blipFill>
        <p:spPr>
          <a:xfrm>
            <a:off x="6678000" y="360000"/>
            <a:ext cx="2105100" cy="442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25" name="Google Shape;225;p29"/>
          <p:cNvSpPr txBox="1"/>
          <p:nvPr>
            <p:ph idx="4294967295" type="ctrTitle"/>
          </p:nvPr>
        </p:nvSpPr>
        <p:spPr>
          <a:xfrm>
            <a:off x="254925" y="1372350"/>
            <a:ext cx="5928900" cy="341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0F0F0"/>
                </a:solidFill>
              </a:rPr>
              <a:t>Обучение собственных языковых моделей (LLM) часто сопряжено с высокими расходами на разметку данных и сам процесс обучения.</a:t>
            </a:r>
            <a:endParaRPr sz="1200">
              <a:solidFill>
                <a:srgbClr val="F0F0F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0F0F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Char char="●"/>
            </a:pPr>
            <a:r>
              <a:rPr lang="en-GB" sz="1200">
                <a:solidFill>
                  <a:srgbClr val="F0F0F0"/>
                </a:solidFill>
              </a:rPr>
              <a:t>Создание кастомных векторных баз знаний</a:t>
            </a:r>
            <a:endParaRPr sz="1200">
              <a:solidFill>
                <a:srgbClr val="F0F0F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Char char="●"/>
            </a:pPr>
            <a:r>
              <a:rPr lang="en-GB" sz="1200">
                <a:solidFill>
                  <a:srgbClr val="F0F0F0"/>
                </a:solidFill>
              </a:rPr>
              <a:t>Уменьшение расходов за счет использования собственного контента.</a:t>
            </a:r>
            <a:endParaRPr sz="1200">
              <a:solidFill>
                <a:srgbClr val="F0F0F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Char char="●"/>
            </a:pPr>
            <a:r>
              <a:rPr lang="en-GB" sz="1200">
                <a:solidFill>
                  <a:srgbClr val="F0F0F0"/>
                </a:solidFill>
              </a:rPr>
              <a:t>Семантический анализ вопросов</a:t>
            </a:r>
            <a:endParaRPr sz="1200">
              <a:solidFill>
                <a:srgbClr val="F0F0F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0F0F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0F0F0"/>
                </a:solidFill>
              </a:rPr>
              <a:t>Применение данных стратегий может быть весьма полезным в различных областях, включая:</a:t>
            </a:r>
            <a:endParaRPr sz="1200">
              <a:solidFill>
                <a:srgbClr val="F0F0F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0F0F0"/>
              </a:buClr>
              <a:buSzPts val="1200"/>
              <a:buChar char="-"/>
            </a:pPr>
            <a:r>
              <a:rPr lang="en-GB" sz="1200">
                <a:solidFill>
                  <a:srgbClr val="F0F0F0"/>
                </a:solidFill>
              </a:rPr>
              <a:t>﻿﻿Туризм: Помощь в выборе оптимальных путешествий и организации поездок.</a:t>
            </a:r>
            <a:endParaRPr sz="1200">
              <a:solidFill>
                <a:srgbClr val="F0F0F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Char char="-"/>
            </a:pPr>
            <a:r>
              <a:rPr lang="en-GB" sz="1200">
                <a:solidFill>
                  <a:srgbClr val="F0F0F0"/>
                </a:solidFill>
              </a:rPr>
              <a:t>Продажи: Повышение уровня понимания потребностей клиентов для эффективных продаж.</a:t>
            </a:r>
            <a:endParaRPr sz="1200">
              <a:solidFill>
                <a:srgbClr val="F0F0F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Char char="-"/>
            </a:pPr>
            <a:r>
              <a:rPr lang="en-GB" sz="1200">
                <a:solidFill>
                  <a:srgbClr val="F0F0F0"/>
                </a:solidFill>
              </a:rPr>
              <a:t>Техподдержка: Более высококачественная поддержка клиентов благодаря оптимизации базы знаний.</a:t>
            </a:r>
            <a:endParaRPr sz="1200">
              <a:solidFill>
                <a:srgbClr val="F0F0F0"/>
              </a:solidFill>
            </a:endParaRPr>
          </a:p>
        </p:txBody>
      </p:sp>
      <p:sp>
        <p:nvSpPr>
          <p:cNvPr id="226" name="Google Shape;226;p29"/>
          <p:cNvSpPr txBox="1"/>
          <p:nvPr>
            <p:ph idx="4294967295" type="ctrTitle"/>
          </p:nvPr>
        </p:nvSpPr>
        <p:spPr>
          <a:xfrm>
            <a:off x="254925" y="626825"/>
            <a:ext cx="6319800" cy="8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Умная база знаний 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227" name="Google Shape;22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0"/>
          <p:cNvPicPr preferRelativeResize="0"/>
          <p:nvPr/>
        </p:nvPicPr>
        <p:blipFill rotWithShape="1">
          <a:blip r:embed="rId3">
            <a:alphaModFix/>
          </a:blip>
          <a:srcRect b="15413" l="19580" r="15344" t="1866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6" y="1144913"/>
            <a:ext cx="3998268" cy="106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9962" y="792400"/>
            <a:ext cx="2790825" cy="279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4522" y="1852000"/>
            <a:ext cx="561675" cy="6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514637" y="4244175"/>
            <a:ext cx="14229775" cy="76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/>
          <p:nvPr>
            <p:ph idx="4294967295" type="ctrTitle"/>
          </p:nvPr>
        </p:nvSpPr>
        <p:spPr>
          <a:xfrm>
            <a:off x="266675" y="2571750"/>
            <a:ext cx="5928900" cy="14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Бот-помощник</a:t>
            </a:r>
            <a:endParaRPr sz="2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NO VPN </a:t>
            </a:r>
            <a:br>
              <a:rPr lang="en-GB" sz="1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NO FOREIGN NUMBERS</a:t>
            </a:r>
            <a:br>
              <a:rPr lang="en-GB" sz="1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NO FOREIGN CARDS</a:t>
            </a:r>
            <a:endParaRPr sz="1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38" name="Google Shape;238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1455" y="249782"/>
            <a:ext cx="974775" cy="41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697" y="4500637"/>
            <a:ext cx="284097" cy="284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8479" y="3534775"/>
            <a:ext cx="250533" cy="30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2458" y="4084246"/>
            <a:ext cx="302576" cy="21796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1"/>
          <p:cNvSpPr txBox="1"/>
          <p:nvPr>
            <p:ph idx="4294967295" type="ctrTitle"/>
          </p:nvPr>
        </p:nvSpPr>
        <p:spPr>
          <a:xfrm>
            <a:off x="7011997" y="3512798"/>
            <a:ext cx="18375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+ 7 950 036 37 16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8" name="Google Shape;248;p31"/>
          <p:cNvSpPr txBox="1"/>
          <p:nvPr>
            <p:ph idx="4294967295" type="ctrTitle"/>
          </p:nvPr>
        </p:nvSpPr>
        <p:spPr>
          <a:xfrm>
            <a:off x="7011997" y="3985617"/>
            <a:ext cx="18375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@Vakovalskii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9" name="Google Shape;249;p31"/>
          <p:cNvSpPr txBox="1"/>
          <p:nvPr>
            <p:ph idx="4294967295" type="ctrTitle"/>
          </p:nvPr>
        </p:nvSpPr>
        <p:spPr>
          <a:xfrm>
            <a:off x="7011997" y="4447444"/>
            <a:ext cx="1837500" cy="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4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redmadrobot.ru</a:t>
            </a:r>
            <a:endParaRPr sz="14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50" name="Google Shape;250;p31"/>
          <p:cNvPicPr preferRelativeResize="0"/>
          <p:nvPr/>
        </p:nvPicPr>
        <p:blipFill rotWithShape="1">
          <a:blip r:embed="rId7">
            <a:alphaModFix/>
          </a:blip>
          <a:srcRect b="1078" l="0" r="0" t="0"/>
          <a:stretch/>
        </p:blipFill>
        <p:spPr>
          <a:xfrm rot="5400000">
            <a:off x="1796360" y="349774"/>
            <a:ext cx="3039424" cy="657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485453">
            <a:off x="5233093" y="427300"/>
            <a:ext cx="2352838" cy="23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idx="4294967295" type="ctrTitle"/>
          </p:nvPr>
        </p:nvSpPr>
        <p:spPr>
          <a:xfrm>
            <a:off x="239450" y="2616830"/>
            <a:ext cx="5928900" cy="21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Желание создать голосового </a:t>
            </a: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помощника </a:t>
            </a: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 GPT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Проблемы с доступом через VPN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Были наработки в создании Telegram ботов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Корпоративная и общественная польза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Легкость доступа к технологиям повышает 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производительность на 30%. (Разработчики, аналитики, </a:t>
            </a:r>
            <a:b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контент мейкеры, граф. 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д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изайнеры)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" name="Google Shape;65;p14"/>
          <p:cNvSpPr txBox="1"/>
          <p:nvPr>
            <p:ph idx="4294967295" type="ctrTitle"/>
          </p:nvPr>
        </p:nvSpPr>
        <p:spPr>
          <a:xfrm>
            <a:off x="239450" y="1211091"/>
            <a:ext cx="5655300" cy="61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Идея</a:t>
            </a: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 создания первый прототип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6">
            <a:alphaModFix/>
          </a:blip>
          <a:srcRect b="-228" l="20703" r="21174" t="5116"/>
          <a:stretch/>
        </p:blipFill>
        <p:spPr>
          <a:xfrm>
            <a:off x="5840200" y="626825"/>
            <a:ext cx="2557800" cy="41115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2628213" y="-1366237"/>
            <a:ext cx="3891824" cy="840764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2"/>
          <p:cNvSpPr txBox="1"/>
          <p:nvPr>
            <p:ph type="ctrTitle"/>
          </p:nvPr>
        </p:nvSpPr>
        <p:spPr>
          <a:xfrm>
            <a:off x="1039007" y="1538368"/>
            <a:ext cx="6991800" cy="144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00">
                <a:latin typeface="Unbounded"/>
                <a:ea typeface="Unbounded"/>
                <a:cs typeface="Unbounded"/>
                <a:sym typeface="Unbounded"/>
              </a:rPr>
              <a:t>Спасибо </a:t>
            </a:r>
            <a:br>
              <a:rPr lang="en-GB" sz="4200"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4200">
                <a:latin typeface="Unbounded"/>
                <a:ea typeface="Unbounded"/>
                <a:cs typeface="Unbounded"/>
                <a:sym typeface="Unbounded"/>
              </a:rPr>
              <a:t>за внимание! </a:t>
            </a:r>
            <a:endParaRPr sz="4200"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idx="4294967295" type="ctrTitle"/>
          </p:nvPr>
        </p:nvSpPr>
        <p:spPr>
          <a:xfrm>
            <a:off x="239450" y="690470"/>
            <a:ext cx="5655300" cy="6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Технологии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264950" y="231091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GPT (LLM) </a:t>
            </a:r>
            <a:endParaRPr sz="11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н</a:t>
            </a: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овейшее поколение AI для обработки естественного языка с улучшенной способностью к генерации текста.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3312950" y="231091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Stable Diffusion</a:t>
            </a:r>
            <a:endParaRPr sz="15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э</a:t>
            </a: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то технология улучшения алгоритмов синтеза изображений для повышения производительности дизайнеров 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 рутинных задачах.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br>
              <a:rPr lang="en-GB" sz="13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264950" y="37649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Voice2Text/Text2Voice</a:t>
            </a:r>
            <a:endParaRPr sz="15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opensource технологии распознавания </a:t>
            </a:r>
            <a:b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 генерации голоса под капотом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3312950" y="3764992"/>
            <a:ext cx="2654700" cy="1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Умная база данных</a:t>
            </a:r>
            <a:endParaRPr sz="15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интеграция с процессами компании</a:t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272716" y="1766637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Обзор технологий:</a:t>
            </a:r>
            <a:endParaRPr sz="150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idx="4294967295" type="ctrTitle"/>
          </p:nvPr>
        </p:nvSpPr>
        <p:spPr>
          <a:xfrm>
            <a:off x="2687050" y="1293400"/>
            <a:ext cx="6186300" cy="299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Создание архитектуры сервиса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Выстраивание межсервисного взаимодействия на основе webhook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Создание своего кластера генерации изображений в основу легли технологии трансформерных сетей и дообучение кастомных моделей onpremise сервера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Балансировка нагрузки RPM-сервисов 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Создание своего кластера Voice2Text/Text2Voice onpremise сервера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Создание методов взаимодействия с WebApp (Telegram)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10+ GPU С суммарным объемом памяти 240GB +  Нужно много железа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4" name="Google Shape;84;p16"/>
          <p:cNvSpPr txBox="1"/>
          <p:nvPr>
            <p:ph idx="4294967295" type="ctrTitle"/>
          </p:nvPr>
        </p:nvSpPr>
        <p:spPr>
          <a:xfrm>
            <a:off x="3116200" y="209929"/>
            <a:ext cx="56553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Технологии и сложности</a:t>
            </a:r>
            <a:endParaRPr sz="2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4294967295" type="ctrTitle"/>
          </p:nvPr>
        </p:nvSpPr>
        <p:spPr>
          <a:xfrm>
            <a:off x="3116200" y="209929"/>
            <a:ext cx="56553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Daisy. Web app</a:t>
            </a:r>
            <a:endParaRPr sz="2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4">
            <a:alphaModFix/>
          </a:blip>
          <a:srcRect b="14983" l="17193" r="17107" t="8843"/>
          <a:stretch/>
        </p:blipFill>
        <p:spPr>
          <a:xfrm>
            <a:off x="6340000" y="957630"/>
            <a:ext cx="1705500" cy="358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44900" y="866429"/>
            <a:ext cx="2285101" cy="37632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>
            <p:ph idx="4294967295" type="ctrTitle"/>
          </p:nvPr>
        </p:nvSpPr>
        <p:spPr>
          <a:xfrm>
            <a:off x="3963850" y="4563806"/>
            <a:ext cx="1581300" cy="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Прототип дизайна</a:t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4" name="Google Shape;94;p17"/>
          <p:cNvSpPr txBox="1"/>
          <p:nvPr>
            <p:ph idx="4294967295" type="ctrTitle"/>
          </p:nvPr>
        </p:nvSpPr>
        <p:spPr>
          <a:xfrm>
            <a:off x="6339996" y="4563806"/>
            <a:ext cx="1581300" cy="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Реализация</a:t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5" name="Google Shape;95;p17"/>
          <p:cNvSpPr txBox="1"/>
          <p:nvPr>
            <p:ph idx="4294967295" type="ctrTitle"/>
          </p:nvPr>
        </p:nvSpPr>
        <p:spPr>
          <a:xfrm>
            <a:off x="972588" y="4563806"/>
            <a:ext cx="1581300" cy="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Веб приложение для ботов</a:t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 rotWithShape="1">
          <a:blip r:embed="rId7">
            <a:alphaModFix/>
          </a:blip>
          <a:srcRect b="1139" l="-640" r="639" t="-1140"/>
          <a:stretch/>
        </p:blipFill>
        <p:spPr>
          <a:xfrm>
            <a:off x="849675" y="2031300"/>
            <a:ext cx="1818900" cy="2441700"/>
          </a:xfrm>
          <a:prstGeom prst="round2SameRect">
            <a:avLst>
              <a:gd fmla="val 0" name="adj1"/>
              <a:gd fmla="val 11280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 txBox="1"/>
          <p:nvPr>
            <p:ph idx="4294967295" type="ctrTitle"/>
          </p:nvPr>
        </p:nvSpPr>
        <p:spPr>
          <a:xfrm>
            <a:off x="1744350" y="2157491"/>
            <a:ext cx="56553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Daisy. Use cases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/>
          <p:nvPr/>
        </p:nvSpPr>
        <p:spPr>
          <a:xfrm>
            <a:off x="3161750" y="4204813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9"/>
          <p:cNvSpPr/>
          <p:nvPr/>
        </p:nvSpPr>
        <p:spPr>
          <a:xfrm>
            <a:off x="304250" y="1465875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9"/>
          <p:cNvSpPr/>
          <p:nvPr/>
        </p:nvSpPr>
        <p:spPr>
          <a:xfrm>
            <a:off x="304250" y="2384313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9"/>
          <p:cNvSpPr/>
          <p:nvPr/>
        </p:nvSpPr>
        <p:spPr>
          <a:xfrm>
            <a:off x="304250" y="3320838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9"/>
          <p:cNvSpPr/>
          <p:nvPr/>
        </p:nvSpPr>
        <p:spPr>
          <a:xfrm>
            <a:off x="304250" y="4233313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9"/>
          <p:cNvSpPr/>
          <p:nvPr/>
        </p:nvSpPr>
        <p:spPr>
          <a:xfrm>
            <a:off x="3161750" y="1465875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9"/>
          <p:cNvSpPr/>
          <p:nvPr/>
        </p:nvSpPr>
        <p:spPr>
          <a:xfrm>
            <a:off x="3161750" y="2384313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3161750" y="3320838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9"/>
          <p:cNvSpPr/>
          <p:nvPr/>
        </p:nvSpPr>
        <p:spPr>
          <a:xfrm>
            <a:off x="6028750" y="1465875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9"/>
          <p:cNvSpPr/>
          <p:nvPr/>
        </p:nvSpPr>
        <p:spPr>
          <a:xfrm>
            <a:off x="6028750" y="2384313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6028750" y="3320838"/>
            <a:ext cx="2649000" cy="786000"/>
          </a:xfrm>
          <a:prstGeom prst="rect">
            <a:avLst/>
          </a:prstGeom>
          <a:solidFill>
            <a:srgbClr val="FF4000">
              <a:alpha val="4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9"/>
          <p:cNvSpPr txBox="1"/>
          <p:nvPr>
            <p:ph idx="4294967295" type="ctrTitle"/>
          </p:nvPr>
        </p:nvSpPr>
        <p:spPr>
          <a:xfrm>
            <a:off x="304250" y="1470240"/>
            <a:ext cx="2808000" cy="7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обработке текста для описания кейсов и подготовке 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в переговорах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1" name="Google Shape;121;p19"/>
          <p:cNvSpPr txBox="1"/>
          <p:nvPr>
            <p:ph idx="4294967295" type="ctrTitle"/>
          </p:nvPr>
        </p:nvSpPr>
        <p:spPr>
          <a:xfrm>
            <a:off x="3116209" y="209931"/>
            <a:ext cx="5655300" cy="130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Делегирование задач Daisy</a:t>
            </a:r>
            <a:endParaRPr sz="2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22" name="Google Shape;122;p19"/>
          <p:cNvSpPr txBox="1"/>
          <p:nvPr>
            <p:ph idx="4294967295" type="ctrTitle"/>
          </p:nvPr>
        </p:nvSpPr>
        <p:spPr>
          <a:xfrm>
            <a:off x="3171140" y="1490084"/>
            <a:ext cx="2808000" cy="7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переводе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3" name="Google Shape;123;p19"/>
          <p:cNvSpPr txBox="1"/>
          <p:nvPr>
            <p:ph idx="4294967295" type="ctrTitle"/>
          </p:nvPr>
        </p:nvSpPr>
        <p:spPr>
          <a:xfrm>
            <a:off x="6045541" y="1470240"/>
            <a:ext cx="2808000" cy="7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транскрибации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4" name="Google Shape;124;p19"/>
          <p:cNvSpPr txBox="1"/>
          <p:nvPr>
            <p:ph idx="4294967295" type="ctrTitle"/>
          </p:nvPr>
        </p:nvSpPr>
        <p:spPr>
          <a:xfrm>
            <a:off x="304250" y="2411014"/>
            <a:ext cx="2808000" cy="6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написании кода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5" name="Google Shape;125;p19"/>
          <p:cNvSpPr txBox="1"/>
          <p:nvPr>
            <p:ph idx="4294967295" type="ctrTitle"/>
          </p:nvPr>
        </p:nvSpPr>
        <p:spPr>
          <a:xfrm>
            <a:off x="3171140" y="2411014"/>
            <a:ext cx="2808000" cy="6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построении диаграмм PlantUML 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6" name="Google Shape;126;p19"/>
          <p:cNvSpPr txBox="1"/>
          <p:nvPr>
            <p:ph idx="4294967295" type="ctrTitle"/>
          </p:nvPr>
        </p:nvSpPr>
        <p:spPr>
          <a:xfrm>
            <a:off x="6045541" y="2411014"/>
            <a:ext cx="2808000" cy="6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подборе нейминга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7" name="Google Shape;127;p19"/>
          <p:cNvSpPr txBox="1"/>
          <p:nvPr>
            <p:ph idx="4294967295" type="ctrTitle"/>
          </p:nvPr>
        </p:nvSpPr>
        <p:spPr>
          <a:xfrm>
            <a:off x="304250" y="3332519"/>
            <a:ext cx="28080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написании отзывов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8" name="Google Shape;128;p19"/>
          <p:cNvSpPr txBox="1"/>
          <p:nvPr>
            <p:ph idx="4294967295" type="ctrTitle"/>
          </p:nvPr>
        </p:nvSpPr>
        <p:spPr>
          <a:xfrm>
            <a:off x="3171140" y="3342441"/>
            <a:ext cx="28080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переводе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9" name="Google Shape;129;p19"/>
          <p:cNvSpPr txBox="1"/>
          <p:nvPr>
            <p:ph idx="4294967295" type="ctrTitle"/>
          </p:nvPr>
        </p:nvSpPr>
        <p:spPr>
          <a:xfrm>
            <a:off x="6045549" y="3332525"/>
            <a:ext cx="26028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подготовке изображений для презентации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0" name="Google Shape;130;p19"/>
          <p:cNvSpPr txBox="1"/>
          <p:nvPr>
            <p:ph idx="4294967295" type="ctrTitle"/>
          </p:nvPr>
        </p:nvSpPr>
        <p:spPr>
          <a:xfrm>
            <a:off x="304250" y="4243525"/>
            <a:ext cx="2602800" cy="9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в подготовке вопросов </a:t>
            </a:r>
            <a:b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 глубинным интервью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1" name="Google Shape;131;p19"/>
          <p:cNvSpPr txBox="1"/>
          <p:nvPr>
            <p:ph idx="4294967295" type="ctrTitle"/>
          </p:nvPr>
        </p:nvSpPr>
        <p:spPr>
          <a:xfrm>
            <a:off x="3171141" y="4223675"/>
            <a:ext cx="2166900" cy="6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Помощь графичес</a:t>
            </a: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к</a:t>
            </a:r>
            <a:r>
              <a:rPr lang="en-GB" sz="1200">
                <a:solidFill>
                  <a:srgbClr val="F0F0F0"/>
                </a:solidFill>
                <a:latin typeface="Manrope"/>
                <a:ea typeface="Manrope"/>
                <a:cs typeface="Manrope"/>
                <a:sym typeface="Manrope"/>
              </a:rPr>
              <a:t>им дизайнерам</a:t>
            </a:r>
            <a:endParaRPr sz="1200">
              <a:solidFill>
                <a:srgbClr val="F0F0F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2" name="Google Shape;13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640525" y="506495"/>
            <a:ext cx="18168724" cy="4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0"/>
          <p:cNvSpPr txBox="1"/>
          <p:nvPr>
            <p:ph idx="4294967295" type="ctrTitle"/>
          </p:nvPr>
        </p:nvSpPr>
        <p:spPr>
          <a:xfrm>
            <a:off x="841725" y="2157500"/>
            <a:ext cx="7460700" cy="130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Daisy. В цифрах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idx="4294967295" type="ctrTitle"/>
          </p:nvPr>
        </p:nvSpPr>
        <p:spPr>
          <a:xfrm>
            <a:off x="4709250" y="612800"/>
            <a:ext cx="3937500" cy="16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Бот для общего пользования, ботом пользуются 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более 8000 человек</a:t>
            </a: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.</a:t>
            </a: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Общее количество активных пользователей в неделю 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356 человек</a:t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В неделю бот отвечает более чем на 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5000 сообщений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45" name="Google Shape;145;p21"/>
          <p:cNvSpPr txBox="1"/>
          <p:nvPr>
            <p:ph idx="4294967295" type="ctrTitle"/>
          </p:nvPr>
        </p:nvSpPr>
        <p:spPr>
          <a:xfrm>
            <a:off x="239450" y="684161"/>
            <a:ext cx="5655300" cy="6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Результаты</a:t>
            </a:r>
            <a:b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</a:br>
            <a:r>
              <a:rPr lang="en-GB" sz="3200">
                <a:solidFill>
                  <a:srgbClr val="FE6733"/>
                </a:solidFill>
                <a:latin typeface="Unbounded"/>
                <a:ea typeface="Unbounded"/>
                <a:cs typeface="Unbounded"/>
                <a:sym typeface="Unbounded"/>
              </a:rPr>
              <a:t>в цифрах</a:t>
            </a:r>
            <a:endParaRPr sz="3200">
              <a:solidFill>
                <a:srgbClr val="FE673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46" name="Google Shape;146;p21"/>
          <p:cNvSpPr txBox="1"/>
          <p:nvPr>
            <p:ph idx="4294967295" type="ctrTitle"/>
          </p:nvPr>
        </p:nvSpPr>
        <p:spPr>
          <a:xfrm>
            <a:off x="4709250" y="2636975"/>
            <a:ext cx="3937500" cy="21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Корпоративный</a:t>
            </a: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бот для  r_m_r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Ботом пользуются 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более 200 человек</a:t>
            </a: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.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Общее количество активных пользователей в неделю — 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80 сотрудников</a:t>
            </a:r>
            <a:endParaRPr sz="1200">
              <a:solidFill>
                <a:srgbClr val="FE67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-GB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В неделю бот отвечает более чем на </a:t>
            </a:r>
            <a:r>
              <a:rPr lang="en-GB" sz="1200">
                <a:solidFill>
                  <a:srgbClr val="FE6733"/>
                </a:solidFill>
                <a:latin typeface="Manrope"/>
                <a:ea typeface="Manrope"/>
                <a:cs typeface="Manrope"/>
                <a:sym typeface="Manrope"/>
              </a:rPr>
              <a:t> 1000 сообщений</a:t>
            </a:r>
            <a:endParaRPr sz="1800">
              <a:solidFill>
                <a:schemeClr val="lt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47" name="Google Shape;14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0" y="2111175"/>
            <a:ext cx="3937500" cy="21025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8" name="Google Shape;148;p21"/>
          <p:cNvCxnSpPr/>
          <p:nvPr/>
        </p:nvCxnSpPr>
        <p:spPr>
          <a:xfrm>
            <a:off x="4957150" y="2431975"/>
            <a:ext cx="3680700" cy="0"/>
          </a:xfrm>
          <a:prstGeom prst="straightConnector1">
            <a:avLst/>
          </a:prstGeom>
          <a:noFill/>
          <a:ln cap="flat" cmpd="sng" w="9525">
            <a:solidFill>
              <a:srgbClr val="FE6733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9" name="Google Shape;14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2825" y="273424"/>
            <a:ext cx="1413578" cy="3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