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comments+xml" PartName="/ppt/comments/comment1.xml"/>
  <Override ContentType="application/vnd.openxmlformats-officedocument.presentationml.comments+xml" PartName="/ppt/comments/comment2.xml"/>
  <Override ContentType="application/vnd.openxmlformats-officedocument.presentationml.comments+xml" PartName="/ppt/comments/comment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commentAuthors+xml" PartName="/ppt/commentAuthors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y="5143500" cx="9144000"/>
  <p:notesSz cx="6858000" cy="9144000"/>
  <p:embeddedFontLst>
    <p:embeddedFont>
      <p:font typeface="Manrope"/>
      <p:regular r:id="rId19"/>
      <p:bold r:id="rId20"/>
    </p:embeddedFont>
    <p:embeddedFont>
      <p:font typeface="Unbounded"/>
      <p:regular r:id="rId21"/>
      <p:bold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  <p15:guide id="3" pos="227">
          <p15:clr>
            <a:srgbClr val="747775"/>
          </p15:clr>
        </p15:guide>
        <p15:guide id="4" pos="5533">
          <p15:clr>
            <a:srgbClr val="747775"/>
          </p15:clr>
        </p15:guide>
        <p15:guide id="5" orient="horz" pos="227">
          <p15:clr>
            <a:srgbClr val="747775"/>
          </p15:clr>
        </p15:guide>
        <p15:guide id="6" orient="horz" pos="3013">
          <p15:clr>
            <a:srgbClr val="747775"/>
          </p15:clr>
        </p15:guide>
        <p15:guide id="7" pos="4207">
          <p15:clr>
            <a:srgbClr val="747775"/>
          </p15:clr>
        </p15:guide>
        <p15:guide id="8" pos="1553">
          <p15:clr>
            <a:srgbClr val="747775"/>
          </p15:clr>
        </p15:guide>
        <p15:guide id="9" orient="horz" pos="923">
          <p15:clr>
            <a:srgbClr val="747775"/>
          </p15:clr>
        </p15:guide>
        <p15:guide id="10" orient="horz" pos="2317">
          <p15:clr>
            <a:srgbClr val="747775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Author clrIdx="0" id="0" initials="" lastIdx="3" name="Morozov Yaroslav"/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  <p:guide pos="227"/>
        <p:guide pos="5533"/>
        <p:guide pos="227" orient="horz"/>
        <p:guide pos="3013" orient="horz"/>
        <p:guide pos="4207"/>
        <p:guide pos="1553"/>
        <p:guide pos="923" orient="horz"/>
        <p:guide pos="2317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Manrope-bold.fntdata"/><Relationship Id="rId11" Type="http://schemas.openxmlformats.org/officeDocument/2006/relationships/slide" Target="slides/slide5.xml"/><Relationship Id="rId22" Type="http://schemas.openxmlformats.org/officeDocument/2006/relationships/font" Target="fonts/Unbounded-bold.fntdata"/><Relationship Id="rId10" Type="http://schemas.openxmlformats.org/officeDocument/2006/relationships/slide" Target="slides/slide4.xml"/><Relationship Id="rId21" Type="http://schemas.openxmlformats.org/officeDocument/2006/relationships/font" Target="fonts/Unbounded-regular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commentAuthors" Target="commentAuthor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1.xml"/><Relationship Id="rId19" Type="http://schemas.openxmlformats.org/officeDocument/2006/relationships/font" Target="fonts/Manrope-regular.fntdata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comments/comment1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1" dt="2023-09-06T18:32:12.560">
    <p:pos x="2831" y="2371"/>
    <p:text>Информация будет зависеть от того, на каком этапе будет бот. Есть вероятность, что демонстрационную часть успеем выкатить в Beta</p:text>
  </p:cm>
</p:cmLst>
</file>

<file path=ppt/comments/comment2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2" dt="2023-09-06T19:18:35.361">
    <p:pos x="6000" y="0"/>
    <p:text>на этом слайде поменял верстку только в том плане, что добавил столбец. Верстка заголовка точно должна оставаться в такой форме?</p:text>
  </p:cm>
</p:cmLst>
</file>

<file path=ppt/comments/comment3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3" dt="2023-09-06T19:16:06.246">
    <p:pos x="4206" y="224"/>
    <p:text>если сцена не позволяет, то предлагаю QR-код большим сделать на отдельный слайд. Тут я хочу рассказать, что следить за этапы развития бота можно будет на специальной странице</p:text>
  </p:cm>
</p:cmLst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6e0359297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26e0359297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26e0359297e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26e0359297e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26e0359297e_0_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26e0359297e_0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26e0359297e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26e0359297e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26e0359297e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26e0359297e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2746b4caad4_0_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2746b4caad4_0_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27b6cac37ad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27b6cac37ad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2746b4caad4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2746b4caad4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2746b4caad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2746b4caad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27c0624bc3f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27c0624bc3f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2746b4caad4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2746b4caad4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png"/><Relationship Id="rId4" Type="http://schemas.openxmlformats.org/officeDocument/2006/relationships/image" Target="../media/image4.png"/><Relationship Id="rId5" Type="http://schemas.openxmlformats.org/officeDocument/2006/relationships/image" Target="../media/image1.png"/><Relationship Id="rId6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comments" Target="../comments/comment3.xml"/><Relationship Id="rId4" Type="http://schemas.openxmlformats.org/officeDocument/2006/relationships/image" Target="../media/image13.png"/><Relationship Id="rId5" Type="http://schemas.openxmlformats.org/officeDocument/2006/relationships/image" Target="../media/image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3.png"/><Relationship Id="rId4" Type="http://schemas.openxmlformats.org/officeDocument/2006/relationships/image" Target="../media/image7.png"/><Relationship Id="rId5" Type="http://schemas.openxmlformats.org/officeDocument/2006/relationships/image" Target="../media/image9.png"/><Relationship Id="rId6" Type="http://schemas.openxmlformats.org/officeDocument/2006/relationships/image" Target="../media/image8.png"/><Relationship Id="rId7" Type="http://schemas.openxmlformats.org/officeDocument/2006/relationships/image" Target="../media/image10.png"/><Relationship Id="rId8" Type="http://schemas.openxmlformats.org/officeDocument/2006/relationships/image" Target="../media/image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png"/><Relationship Id="rId4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comments" Target="../comments/comment1.xml"/><Relationship Id="rId4" Type="http://schemas.openxmlformats.org/officeDocument/2006/relationships/image" Target="../media/image13.png"/><Relationship Id="rId5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comments" Target="../comments/comment2.xml"/><Relationship Id="rId4" Type="http://schemas.openxmlformats.org/officeDocument/2006/relationships/image" Target="../media/image13.png"/><Relationship Id="rId5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4">
            <a:alphaModFix amt="46000"/>
          </a:blip>
          <a:stretch>
            <a:fillRect/>
          </a:stretch>
        </p:blipFill>
        <p:spPr>
          <a:xfrm flipH="1">
            <a:off x="-2721153" y="1781286"/>
            <a:ext cx="18803323" cy="485695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>
            <p:ph type="ctrTitle"/>
          </p:nvPr>
        </p:nvSpPr>
        <p:spPr>
          <a:xfrm>
            <a:off x="239449" y="3549125"/>
            <a:ext cx="6991800" cy="144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4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Ai-консультант по подбору продуктов</a:t>
            </a:r>
            <a:endParaRPr sz="4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4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4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56" name="Google Shape;56;p13"/>
          <p:cNvSpPr txBox="1"/>
          <p:nvPr>
            <p:ph type="ctrTitle"/>
          </p:nvPr>
        </p:nvSpPr>
        <p:spPr>
          <a:xfrm>
            <a:off x="254916" y="2303471"/>
            <a:ext cx="2071800" cy="75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88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Ярослав Морозов</a:t>
            </a:r>
            <a:endParaRPr sz="1588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-GB" sz="1144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Digital-продюсер</a:t>
            </a:r>
            <a:br>
              <a:rPr lang="en-GB" sz="1144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lang="en-GB" sz="1144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на проектах ASUS</a:t>
            </a:r>
            <a:endParaRPr sz="1144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F0F0F0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F0F0F0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57" name="Google Shape;57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93725" y="1126300"/>
            <a:ext cx="2333660" cy="1876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447800" y="474801"/>
            <a:ext cx="1878200" cy="1876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4">
            <a:alphaModFix/>
          </a:blip>
          <a:stretch>
            <a:fillRect/>
          </a:stretch>
        </a:blip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77999" y="356651"/>
            <a:ext cx="2105100" cy="4430186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22"/>
          <p:cNvSpPr txBox="1"/>
          <p:nvPr>
            <p:ph idx="4294967295" type="ctrTitle"/>
          </p:nvPr>
        </p:nvSpPr>
        <p:spPr>
          <a:xfrm>
            <a:off x="254925" y="3029355"/>
            <a:ext cx="5928900" cy="212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14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Командная работа над разработкой бота на базе языковой модели ChatGPT-4 — это настоящий вызов. Этот проект требует глубокого погружения, ведь мы сталкиваемся с задачей объединения технической сложности и творческого подхода. </a:t>
            </a:r>
            <a:br>
              <a:rPr lang="en-GB" sz="14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</a:br>
            <a:br>
              <a:rPr lang="en-GB" sz="14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lang="en-GB" sz="14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Только совместными усилиями, </a:t>
            </a:r>
            <a:r>
              <a:rPr lang="en-GB" sz="1400">
                <a:solidFill>
                  <a:srgbClr val="FE6733"/>
                </a:solidFill>
                <a:latin typeface="Manrope"/>
                <a:ea typeface="Manrope"/>
                <a:cs typeface="Manrope"/>
                <a:sym typeface="Manrope"/>
              </a:rPr>
              <a:t>сочетая техническое мастерство и творческое видение</a:t>
            </a:r>
            <a:r>
              <a:rPr lang="en-GB" sz="14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, можно добиться потрясающих результатов и создать бота нового поколения.</a:t>
            </a:r>
            <a:endParaRPr sz="14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55" name="Google Shape;155;p22"/>
          <p:cNvSpPr txBox="1"/>
          <p:nvPr>
            <p:ph idx="4294967295" type="ctrTitle"/>
          </p:nvPr>
        </p:nvSpPr>
        <p:spPr>
          <a:xfrm>
            <a:off x="239450" y="1770991"/>
            <a:ext cx="5655300" cy="130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3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Большие мечты требуют командных усилий</a:t>
            </a:r>
            <a:endParaRPr sz="3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61697" y="4500637"/>
            <a:ext cx="284097" cy="2841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78479" y="3534775"/>
            <a:ext cx="250533" cy="309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652458" y="4084246"/>
            <a:ext cx="302576" cy="217963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23"/>
          <p:cNvSpPr txBox="1"/>
          <p:nvPr>
            <p:ph idx="4294967295" type="ctrTitle"/>
          </p:nvPr>
        </p:nvSpPr>
        <p:spPr>
          <a:xfrm>
            <a:off x="7011997" y="3512798"/>
            <a:ext cx="1837500" cy="35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14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+ 7 937 274 79 65</a:t>
            </a:r>
            <a:endParaRPr sz="14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64" name="Google Shape;164;p23"/>
          <p:cNvSpPr txBox="1"/>
          <p:nvPr>
            <p:ph idx="4294967295" type="ctrTitle"/>
          </p:nvPr>
        </p:nvSpPr>
        <p:spPr>
          <a:xfrm>
            <a:off x="7012000" y="3985625"/>
            <a:ext cx="2220300" cy="35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14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y@continental-c.com</a:t>
            </a:r>
            <a:endParaRPr sz="14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65" name="Google Shape;165;p23"/>
          <p:cNvSpPr txBox="1"/>
          <p:nvPr>
            <p:ph idx="4294967295" type="ctrTitle"/>
          </p:nvPr>
        </p:nvSpPr>
        <p:spPr>
          <a:xfrm>
            <a:off x="7011997" y="4447444"/>
            <a:ext cx="1837500" cy="35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4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continental-c.com</a:t>
            </a:r>
            <a:endParaRPr sz="14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166" name="Google Shape;166;p23"/>
          <p:cNvPicPr preferRelativeResize="0"/>
          <p:nvPr/>
        </p:nvPicPr>
        <p:blipFill rotWithShape="1">
          <a:blip r:embed="rId7">
            <a:alphaModFix/>
          </a:blip>
          <a:srcRect b="1078" l="0" r="0" t="0"/>
          <a:stretch/>
        </p:blipFill>
        <p:spPr>
          <a:xfrm rot="5400000">
            <a:off x="1796360" y="349774"/>
            <a:ext cx="3039424" cy="6571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485453">
            <a:off x="5233093" y="427300"/>
            <a:ext cx="2352838" cy="2350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Google Shape;172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1075" y="891675"/>
            <a:ext cx="8407649" cy="3888907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24"/>
          <p:cNvSpPr txBox="1"/>
          <p:nvPr>
            <p:ph type="ctrTitle"/>
          </p:nvPr>
        </p:nvSpPr>
        <p:spPr>
          <a:xfrm>
            <a:off x="1039007" y="1538368"/>
            <a:ext cx="6991800" cy="144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4200">
                <a:latin typeface="Unbounded"/>
                <a:ea typeface="Unbounded"/>
                <a:cs typeface="Unbounded"/>
                <a:sym typeface="Unbounded"/>
              </a:rPr>
              <a:t>Спасибо </a:t>
            </a:r>
            <a:br>
              <a:rPr lang="en-GB" sz="4200">
                <a:latin typeface="Unbounded"/>
                <a:ea typeface="Unbounded"/>
                <a:cs typeface="Unbounded"/>
                <a:sym typeface="Unbounded"/>
              </a:rPr>
            </a:br>
            <a:r>
              <a:rPr lang="en-GB" sz="4200">
                <a:latin typeface="Unbounded"/>
                <a:ea typeface="Unbounded"/>
                <a:cs typeface="Unbounded"/>
                <a:sym typeface="Unbounded"/>
              </a:rPr>
              <a:t>за внимание! </a:t>
            </a:r>
            <a:endParaRPr sz="4200">
              <a:latin typeface="Unbounded"/>
              <a:ea typeface="Unbounded"/>
              <a:cs typeface="Unbounded"/>
              <a:sym typeface="Unbounde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-4640525" y="506495"/>
            <a:ext cx="18168724" cy="4693025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4"/>
          <p:cNvSpPr txBox="1"/>
          <p:nvPr>
            <p:ph idx="4294967295" type="ctrTitle"/>
          </p:nvPr>
        </p:nvSpPr>
        <p:spPr>
          <a:xfrm>
            <a:off x="1744350" y="2157491"/>
            <a:ext cx="5655300" cy="130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3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Идея</a:t>
            </a:r>
            <a:endParaRPr sz="3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-5118587" y="100929"/>
            <a:ext cx="1922688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5"/>
          <p:cNvSpPr txBox="1"/>
          <p:nvPr/>
        </p:nvSpPr>
        <p:spPr>
          <a:xfrm>
            <a:off x="1340063" y="1649425"/>
            <a:ext cx="6309600" cy="21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FE6733"/>
                </a:solidFill>
                <a:latin typeface="Manrope"/>
                <a:ea typeface="Manrope"/>
                <a:cs typeface="Manrope"/>
                <a:sym typeface="Manrope"/>
              </a:rPr>
              <a:t>Создать решение</a:t>
            </a:r>
            <a:r>
              <a:rPr lang="en-GB" sz="18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, которое закрывает потребность пользователей в индивидуальной, </a:t>
            </a:r>
            <a:r>
              <a:rPr lang="en-GB" sz="1800">
                <a:solidFill>
                  <a:srgbClr val="FE6733"/>
                </a:solidFill>
                <a:latin typeface="Manrope"/>
                <a:ea typeface="Manrope"/>
                <a:cs typeface="Manrope"/>
                <a:sym typeface="Manrope"/>
              </a:rPr>
              <a:t>удобной и быстрой</a:t>
            </a:r>
            <a:r>
              <a:rPr lang="en-GB" sz="18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 </a:t>
            </a:r>
            <a:r>
              <a:rPr lang="en-GB" sz="1800">
                <a:solidFill>
                  <a:srgbClr val="FE6733"/>
                </a:solidFill>
                <a:latin typeface="Manrope"/>
                <a:ea typeface="Manrope"/>
                <a:cs typeface="Manrope"/>
                <a:sym typeface="Manrope"/>
              </a:rPr>
              <a:t>помощи при выборе ноутбука</a:t>
            </a:r>
            <a:r>
              <a:rPr lang="en-GB" sz="18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, адаптируясь к их предпочтениям и требованиям. Необходимо упростить процесс выбора, делая его более понятным и доступным для людей, не обладающих техническими знаниями и опытом в области компьютерной техники. </a:t>
            </a:r>
            <a:endParaRPr sz="1800">
              <a:solidFill>
                <a:srgbClr val="F0F0F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/>
          <p:nvPr>
            <p:ph idx="4294967295" type="ctrTitle"/>
          </p:nvPr>
        </p:nvSpPr>
        <p:spPr>
          <a:xfrm>
            <a:off x="277526" y="3331855"/>
            <a:ext cx="1436400" cy="484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6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Март</a:t>
            </a:r>
            <a:endParaRPr sz="26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76" name="Google Shape;76;p16"/>
          <p:cNvSpPr txBox="1"/>
          <p:nvPr>
            <p:ph idx="4294967295" type="ctrTitle"/>
          </p:nvPr>
        </p:nvSpPr>
        <p:spPr>
          <a:xfrm>
            <a:off x="264950" y="3764992"/>
            <a:ext cx="2654700" cy="110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14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Обсуждение идеи</a:t>
            </a:r>
            <a:endParaRPr sz="14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00"/>
              <a:buNone/>
            </a:pPr>
            <a:r>
              <a:rPr lang="en-GB" sz="10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Разработка теоретической части </a:t>
            </a:r>
            <a:br>
              <a:rPr lang="en-GB" sz="10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lang="en-GB" sz="10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Поиск подрядчиков</a:t>
            </a:r>
            <a:br>
              <a:rPr lang="en-GB" sz="10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lang="en-GB" sz="10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Финализирование функционала</a:t>
            </a:r>
            <a:endParaRPr sz="10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1100"/>
              <a:buNone/>
            </a:pPr>
            <a:r>
              <a:t/>
            </a:r>
            <a:endParaRPr sz="12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77" name="Google Shape;77;p16"/>
          <p:cNvSpPr txBox="1"/>
          <p:nvPr>
            <p:ph idx="4294967295" type="ctrTitle"/>
          </p:nvPr>
        </p:nvSpPr>
        <p:spPr>
          <a:xfrm>
            <a:off x="4507051" y="3331850"/>
            <a:ext cx="2745900" cy="484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6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Май</a:t>
            </a:r>
            <a:endParaRPr sz="26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78" name="Google Shape;78;p16"/>
          <p:cNvSpPr txBox="1"/>
          <p:nvPr>
            <p:ph idx="4294967295" type="ctrTitle"/>
          </p:nvPr>
        </p:nvSpPr>
        <p:spPr>
          <a:xfrm>
            <a:off x="4494469" y="3764992"/>
            <a:ext cx="2654700" cy="110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14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Согласование проекта</a:t>
            </a:r>
            <a:endParaRPr sz="14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00"/>
              <a:buNone/>
            </a:pPr>
            <a:r>
              <a:rPr lang="en-GB" sz="10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Подача бюджетов</a:t>
            </a:r>
            <a:br>
              <a:rPr lang="en-GB" sz="10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lang="en-GB" sz="10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Раунды созвонов</a:t>
            </a:r>
            <a:br>
              <a:rPr lang="en-GB" sz="10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lang="en-GB" sz="10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Успех!</a:t>
            </a:r>
            <a:br>
              <a:rPr lang="en-GB" sz="10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</a:br>
            <a:endParaRPr sz="10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1100"/>
              <a:buNone/>
            </a:pPr>
            <a:r>
              <a:t/>
            </a:r>
            <a:endParaRPr sz="12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cxnSp>
        <p:nvCxnSpPr>
          <p:cNvPr id="79" name="Google Shape;79;p16"/>
          <p:cNvCxnSpPr/>
          <p:nvPr/>
        </p:nvCxnSpPr>
        <p:spPr>
          <a:xfrm>
            <a:off x="2453216" y="3573955"/>
            <a:ext cx="1746000" cy="0"/>
          </a:xfrm>
          <a:prstGeom prst="straightConnector1">
            <a:avLst/>
          </a:prstGeom>
          <a:noFill/>
          <a:ln cap="flat" cmpd="sng" w="19050">
            <a:solidFill>
              <a:srgbClr val="FE6733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80" name="Google Shape;80;p16"/>
          <p:cNvSpPr txBox="1"/>
          <p:nvPr>
            <p:ph idx="4294967295" type="ctrTitle"/>
          </p:nvPr>
        </p:nvSpPr>
        <p:spPr>
          <a:xfrm>
            <a:off x="259128" y="666510"/>
            <a:ext cx="5655300" cy="130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3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Начало</a:t>
            </a:r>
            <a:endParaRPr sz="3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81" name="Google Shape;81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78000" y="-312311"/>
            <a:ext cx="3137524" cy="3134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4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7"/>
          <p:cNvSpPr txBox="1"/>
          <p:nvPr>
            <p:ph idx="4294967295" type="ctrTitle"/>
          </p:nvPr>
        </p:nvSpPr>
        <p:spPr>
          <a:xfrm>
            <a:off x="277526" y="3331855"/>
            <a:ext cx="1436400" cy="484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6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Июнь</a:t>
            </a:r>
            <a:endParaRPr sz="26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87" name="Google Shape;87;p17"/>
          <p:cNvSpPr txBox="1"/>
          <p:nvPr>
            <p:ph idx="4294967295" type="ctrTitle"/>
          </p:nvPr>
        </p:nvSpPr>
        <p:spPr>
          <a:xfrm>
            <a:off x="264950" y="3764992"/>
            <a:ext cx="2654700" cy="110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14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Старт разработки</a:t>
            </a:r>
            <a:endParaRPr sz="14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00"/>
              <a:buNone/>
            </a:pPr>
            <a:r>
              <a:rPr lang="en-GB" sz="10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Первые наработки</a:t>
            </a:r>
            <a:br>
              <a:rPr lang="en-GB" sz="10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lang="en-GB" sz="10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С ними ошибки</a:t>
            </a:r>
            <a:br>
              <a:rPr lang="en-GB" sz="10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lang="en-GB" sz="10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И изменение концепции</a:t>
            </a:r>
            <a:endParaRPr sz="10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1100"/>
              <a:buNone/>
            </a:pPr>
            <a:r>
              <a:t/>
            </a:r>
            <a:endParaRPr sz="12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88" name="Google Shape;88;p17"/>
          <p:cNvSpPr txBox="1"/>
          <p:nvPr>
            <p:ph idx="4294967295" type="ctrTitle"/>
          </p:nvPr>
        </p:nvSpPr>
        <p:spPr>
          <a:xfrm>
            <a:off x="4507051" y="3331850"/>
            <a:ext cx="2745900" cy="484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6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Сентябрь</a:t>
            </a:r>
            <a:endParaRPr sz="26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89" name="Google Shape;89;p17"/>
          <p:cNvSpPr txBox="1"/>
          <p:nvPr>
            <p:ph idx="4294967295" type="ctrTitle"/>
          </p:nvPr>
        </p:nvSpPr>
        <p:spPr>
          <a:xfrm>
            <a:off x="4494469" y="3764992"/>
            <a:ext cx="2654700" cy="110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14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Alpha или Beta</a:t>
            </a:r>
            <a:endParaRPr sz="14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00"/>
              <a:buNone/>
            </a:pPr>
            <a:r>
              <a:rPr lang="en-GB" sz="10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Описание будет зависеть от статуса проекта</a:t>
            </a:r>
            <a:endParaRPr sz="10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1100"/>
              <a:buNone/>
            </a:pPr>
            <a:r>
              <a:t/>
            </a:r>
            <a:endParaRPr sz="12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cxnSp>
        <p:nvCxnSpPr>
          <p:cNvPr id="90" name="Google Shape;90;p17"/>
          <p:cNvCxnSpPr/>
          <p:nvPr/>
        </p:nvCxnSpPr>
        <p:spPr>
          <a:xfrm>
            <a:off x="2453216" y="3573955"/>
            <a:ext cx="1746000" cy="0"/>
          </a:xfrm>
          <a:prstGeom prst="straightConnector1">
            <a:avLst/>
          </a:prstGeom>
          <a:noFill/>
          <a:ln cap="flat" cmpd="sng" w="19050">
            <a:solidFill>
              <a:srgbClr val="FE6733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91" name="Google Shape;91;p17"/>
          <p:cNvSpPr txBox="1"/>
          <p:nvPr>
            <p:ph idx="4294967295" type="ctrTitle"/>
          </p:nvPr>
        </p:nvSpPr>
        <p:spPr>
          <a:xfrm>
            <a:off x="259128" y="666510"/>
            <a:ext cx="5655300" cy="130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3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Процесс</a:t>
            </a:r>
            <a:endParaRPr sz="3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92" name="Google Shape;92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78000" y="-312311"/>
            <a:ext cx="3137524" cy="3134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8"/>
          <p:cNvSpPr txBox="1"/>
          <p:nvPr>
            <p:ph idx="4294967295" type="ctrTitle"/>
          </p:nvPr>
        </p:nvSpPr>
        <p:spPr>
          <a:xfrm>
            <a:off x="264950" y="3416427"/>
            <a:ext cx="2654700" cy="110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ts val="1100"/>
              <a:buNone/>
            </a:pPr>
            <a:r>
              <a:rPr lang="en-GB" sz="12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Навигация по продуктам: бот помогает пользователям найти ближайший авторизованный магазин или онлайн-платформу для покупки выбранного ноутбука.</a:t>
            </a:r>
            <a:endParaRPr sz="12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98" name="Google Shape;98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0000" y="2844120"/>
            <a:ext cx="508374" cy="534624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8"/>
          <p:cNvSpPr txBox="1"/>
          <p:nvPr>
            <p:ph idx="4294967295" type="ctrTitle"/>
          </p:nvPr>
        </p:nvSpPr>
        <p:spPr>
          <a:xfrm>
            <a:off x="360000" y="2894545"/>
            <a:ext cx="490800" cy="48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1800">
                <a:solidFill>
                  <a:srgbClr val="000000"/>
                </a:solidFill>
                <a:latin typeface="Unbounded"/>
                <a:ea typeface="Unbounded"/>
                <a:cs typeface="Unbounded"/>
                <a:sym typeface="Unbounded"/>
              </a:rPr>
              <a:t>1</a:t>
            </a:r>
            <a:endParaRPr sz="1800">
              <a:solidFill>
                <a:srgbClr val="000000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100" name="Google Shape;100;p18"/>
          <p:cNvSpPr txBox="1"/>
          <p:nvPr>
            <p:ph idx="4294967295" type="ctrTitle"/>
          </p:nvPr>
        </p:nvSpPr>
        <p:spPr>
          <a:xfrm>
            <a:off x="3236750" y="3416427"/>
            <a:ext cx="2654700" cy="110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Индивидуальные рекомендации: на основе собранных данных бот подбирает наиболее подходящие модели ноутбуков ASUS и предоставляет подробные характеристики каждой модели.</a:t>
            </a:r>
            <a:endParaRPr sz="12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1100"/>
              <a:buNone/>
            </a:pPr>
            <a:r>
              <a:t/>
            </a:r>
            <a:endParaRPr sz="12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101" name="Google Shape;101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31800" y="2844120"/>
            <a:ext cx="508374" cy="534624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8"/>
          <p:cNvSpPr txBox="1"/>
          <p:nvPr>
            <p:ph idx="4294967295" type="ctrTitle"/>
          </p:nvPr>
        </p:nvSpPr>
        <p:spPr>
          <a:xfrm>
            <a:off x="3331800" y="2894545"/>
            <a:ext cx="490800" cy="48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1800">
                <a:solidFill>
                  <a:srgbClr val="000000"/>
                </a:solidFill>
                <a:latin typeface="Unbounded"/>
                <a:ea typeface="Unbounded"/>
                <a:cs typeface="Unbounded"/>
                <a:sym typeface="Unbounded"/>
              </a:rPr>
              <a:t>2</a:t>
            </a:r>
            <a:endParaRPr sz="1800">
              <a:solidFill>
                <a:srgbClr val="000000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103" name="Google Shape;103;p18"/>
          <p:cNvSpPr txBox="1"/>
          <p:nvPr>
            <p:ph idx="4294967295" type="ctrTitle"/>
          </p:nvPr>
        </p:nvSpPr>
        <p:spPr>
          <a:xfrm>
            <a:off x="6208550" y="3416427"/>
            <a:ext cx="2654700" cy="110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ts val="1100"/>
              <a:buNone/>
            </a:pPr>
            <a:r>
              <a:rPr lang="en-GB" sz="12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Анализ потребностей пользователя: бот задает ряд вопросов для определения предпочтений пользователя, таких как размер экрана, назначение ноутбука, бюджет </a:t>
            </a:r>
            <a:br>
              <a:rPr lang="en-GB" sz="12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lang="en-GB" sz="12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и другие важные параметры.</a:t>
            </a:r>
            <a:endParaRPr sz="12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104" name="Google Shape;104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03600" y="2844120"/>
            <a:ext cx="508374" cy="534624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8"/>
          <p:cNvSpPr txBox="1"/>
          <p:nvPr>
            <p:ph idx="4294967295" type="ctrTitle"/>
          </p:nvPr>
        </p:nvSpPr>
        <p:spPr>
          <a:xfrm>
            <a:off x="6303600" y="2894545"/>
            <a:ext cx="490800" cy="48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1800">
                <a:solidFill>
                  <a:srgbClr val="000000"/>
                </a:solidFill>
                <a:latin typeface="Unbounded"/>
                <a:ea typeface="Unbounded"/>
                <a:cs typeface="Unbounded"/>
                <a:sym typeface="Unbounded"/>
              </a:rPr>
              <a:t>3</a:t>
            </a:r>
            <a:endParaRPr sz="1800">
              <a:solidFill>
                <a:srgbClr val="000000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106" name="Google Shape;106;p18"/>
          <p:cNvSpPr txBox="1"/>
          <p:nvPr>
            <p:ph idx="4294967295" type="ctrTitle"/>
          </p:nvPr>
        </p:nvSpPr>
        <p:spPr>
          <a:xfrm>
            <a:off x="239450" y="1193826"/>
            <a:ext cx="5655300" cy="130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3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Ключевые возможности</a:t>
            </a:r>
            <a:endParaRPr sz="3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4">
            <a:alphaModFix/>
          </a:blip>
          <a:stretch>
            <a:fillRect/>
          </a:stretch>
        </a:blipFill>
      </p:bgPr>
    </p:bg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9"/>
          <p:cNvSpPr txBox="1"/>
          <p:nvPr>
            <p:ph idx="4294967295" type="ctrTitle"/>
          </p:nvPr>
        </p:nvSpPr>
        <p:spPr>
          <a:xfrm>
            <a:off x="2367177" y="1777200"/>
            <a:ext cx="2366400" cy="254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1000"/>
              </a:spcAft>
              <a:buSzPts val="1100"/>
              <a:buNone/>
            </a:pPr>
            <a:r>
              <a:rPr lang="en-GB" sz="14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Русский язык, </a:t>
            </a:r>
            <a:br>
              <a:rPr lang="en-GB" sz="14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lang="en-GB" sz="14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Английский язык, </a:t>
            </a:r>
            <a:br>
              <a:rPr lang="en-GB" sz="14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lang="en-GB" sz="14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Казахский язык, </a:t>
            </a:r>
            <a:br>
              <a:rPr lang="en-GB" sz="14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lang="en-GB" sz="14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Узбекский язык, </a:t>
            </a:r>
            <a:br>
              <a:rPr lang="en-GB" sz="14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lang="en-GB" sz="14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Азербайджанский язык, </a:t>
            </a:r>
            <a:br>
              <a:rPr lang="en-GB" sz="14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</a:br>
            <a:endParaRPr sz="14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12" name="Google Shape;112;p19"/>
          <p:cNvSpPr txBox="1"/>
          <p:nvPr>
            <p:ph idx="4294967295" type="ctrTitle"/>
          </p:nvPr>
        </p:nvSpPr>
        <p:spPr>
          <a:xfrm>
            <a:off x="2354209" y="666510"/>
            <a:ext cx="5655300" cy="130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3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Мир без языковых барьеров</a:t>
            </a:r>
            <a:endParaRPr sz="3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113" name="Google Shape;113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45450" y="1890703"/>
            <a:ext cx="221725" cy="221725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9"/>
          <p:cNvSpPr txBox="1"/>
          <p:nvPr>
            <p:ph idx="4294967295" type="ctrTitle"/>
          </p:nvPr>
        </p:nvSpPr>
        <p:spPr>
          <a:xfrm>
            <a:off x="5556177" y="1777188"/>
            <a:ext cx="2366400" cy="254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1000"/>
              </a:spcAft>
              <a:buSzPts val="1100"/>
              <a:buNone/>
            </a:pPr>
            <a:r>
              <a:rPr lang="en-GB" sz="14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Грузинский язык, </a:t>
            </a:r>
            <a:br>
              <a:rPr lang="en-GB" sz="14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lang="en-GB" sz="14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Молдавский язык, </a:t>
            </a:r>
            <a:br>
              <a:rPr lang="en-GB" sz="14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lang="en-GB" sz="14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Армянский язык, </a:t>
            </a:r>
            <a:br>
              <a:rPr lang="en-GB" sz="14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lang="en-GB" sz="14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Туркменский язык, </a:t>
            </a:r>
            <a:br>
              <a:rPr lang="en-GB" sz="14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lang="en-GB" sz="14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Киргизский язык.</a:t>
            </a:r>
            <a:endParaRPr sz="14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115" name="Google Shape;115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45450" y="2299874"/>
            <a:ext cx="221725" cy="221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45454" y="2714207"/>
            <a:ext cx="221725" cy="221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45454" y="3128532"/>
            <a:ext cx="221725" cy="221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45454" y="3575872"/>
            <a:ext cx="221725" cy="221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34450" y="1890703"/>
            <a:ext cx="221725" cy="221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34450" y="2299874"/>
            <a:ext cx="221725" cy="221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34454" y="2714207"/>
            <a:ext cx="221725" cy="221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34454" y="3128532"/>
            <a:ext cx="221725" cy="221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34454" y="3575872"/>
            <a:ext cx="221725" cy="221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0"/>
          <p:cNvSpPr txBox="1"/>
          <p:nvPr>
            <p:ph idx="4294967295" type="ctrTitle"/>
          </p:nvPr>
        </p:nvSpPr>
        <p:spPr>
          <a:xfrm>
            <a:off x="264950" y="3416427"/>
            <a:ext cx="2654700" cy="110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ts val="1100"/>
              <a:buNone/>
            </a:pPr>
            <a:r>
              <a:rPr lang="en-GB" sz="12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Бот получает RSS-ленту по ноутбукам от магазинов-</a:t>
            </a:r>
            <a:br>
              <a:rPr lang="en-GB" sz="12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lang="en-GB" sz="12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партнеров и на основе данных генерирует и ежедневно обновляет базу доступных ноутбуков </a:t>
            </a:r>
            <a:endParaRPr sz="12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129" name="Google Shape;129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0000" y="2844120"/>
            <a:ext cx="508374" cy="534624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20"/>
          <p:cNvSpPr txBox="1"/>
          <p:nvPr>
            <p:ph idx="4294967295" type="ctrTitle"/>
          </p:nvPr>
        </p:nvSpPr>
        <p:spPr>
          <a:xfrm>
            <a:off x="360000" y="2894545"/>
            <a:ext cx="490800" cy="48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1800">
                <a:solidFill>
                  <a:srgbClr val="000000"/>
                </a:solidFill>
                <a:latin typeface="Unbounded"/>
                <a:ea typeface="Unbounded"/>
                <a:cs typeface="Unbounded"/>
                <a:sym typeface="Unbounded"/>
              </a:rPr>
              <a:t>1</a:t>
            </a:r>
            <a:endParaRPr sz="1800">
              <a:solidFill>
                <a:srgbClr val="000000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131" name="Google Shape;131;p20"/>
          <p:cNvSpPr txBox="1"/>
          <p:nvPr>
            <p:ph idx="4294967295" type="ctrTitle"/>
          </p:nvPr>
        </p:nvSpPr>
        <p:spPr>
          <a:xfrm>
            <a:off x="3236750" y="3416427"/>
            <a:ext cx="2654700" cy="110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ts val="1100"/>
              <a:buNone/>
            </a:pPr>
            <a:r>
              <a:rPr lang="en-GB" sz="12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Подбор ноутбуков по предпочтения пользователей происходит автоматически — благодаря пониманию контекста и потребной пользователя. Текст сопоставляется с техническими характеристиками </a:t>
            </a:r>
            <a:endParaRPr sz="12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132" name="Google Shape;132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31800" y="2844120"/>
            <a:ext cx="508374" cy="534624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20"/>
          <p:cNvSpPr txBox="1"/>
          <p:nvPr>
            <p:ph idx="4294967295" type="ctrTitle"/>
          </p:nvPr>
        </p:nvSpPr>
        <p:spPr>
          <a:xfrm>
            <a:off x="3331800" y="2894545"/>
            <a:ext cx="490800" cy="48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1800">
                <a:solidFill>
                  <a:srgbClr val="000000"/>
                </a:solidFill>
                <a:latin typeface="Unbounded"/>
                <a:ea typeface="Unbounded"/>
                <a:cs typeface="Unbounded"/>
                <a:sym typeface="Unbounded"/>
              </a:rPr>
              <a:t>2</a:t>
            </a:r>
            <a:endParaRPr sz="1800">
              <a:solidFill>
                <a:srgbClr val="000000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134" name="Google Shape;134;p20"/>
          <p:cNvSpPr txBox="1"/>
          <p:nvPr>
            <p:ph idx="4294967295" type="ctrTitle"/>
          </p:nvPr>
        </p:nvSpPr>
        <p:spPr>
          <a:xfrm>
            <a:off x="6208550" y="3416427"/>
            <a:ext cx="2654700" cy="110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ts val="1100"/>
              <a:buNone/>
            </a:pPr>
            <a:r>
              <a:rPr lang="en-GB" sz="12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Бот сможет помочь не только </a:t>
            </a:r>
            <a:br>
              <a:rPr lang="en-GB" sz="12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lang="en-GB" sz="12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с подбором ноутбука, но и подсказать на что влияет цветопередача, зачем нужен мощный процессор, какой объем оперативной памяти подходит для монтирования видео и т.д.</a:t>
            </a:r>
            <a:endParaRPr sz="12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135" name="Google Shape;135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03600" y="2844120"/>
            <a:ext cx="508374" cy="534624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20"/>
          <p:cNvSpPr txBox="1"/>
          <p:nvPr>
            <p:ph idx="4294967295" type="ctrTitle"/>
          </p:nvPr>
        </p:nvSpPr>
        <p:spPr>
          <a:xfrm>
            <a:off x="6303600" y="2894545"/>
            <a:ext cx="490800" cy="48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1800">
                <a:solidFill>
                  <a:srgbClr val="000000"/>
                </a:solidFill>
                <a:latin typeface="Unbounded"/>
                <a:ea typeface="Unbounded"/>
                <a:cs typeface="Unbounded"/>
                <a:sym typeface="Unbounded"/>
              </a:rPr>
              <a:t>3</a:t>
            </a:r>
            <a:endParaRPr sz="1800">
              <a:solidFill>
                <a:srgbClr val="000000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137" name="Google Shape;137;p20"/>
          <p:cNvSpPr txBox="1"/>
          <p:nvPr>
            <p:ph idx="4294967295" type="ctrTitle"/>
          </p:nvPr>
        </p:nvSpPr>
        <p:spPr>
          <a:xfrm>
            <a:off x="239450" y="1193826"/>
            <a:ext cx="5655300" cy="130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3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100% </a:t>
            </a:r>
            <a:br>
              <a:rPr lang="en-GB" sz="3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</a:br>
            <a:r>
              <a:rPr lang="en-GB" sz="3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автоматизация</a:t>
            </a:r>
            <a:endParaRPr sz="3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1"/>
          <p:cNvSpPr txBox="1"/>
          <p:nvPr>
            <p:ph idx="4294967295" type="ctrTitle"/>
          </p:nvPr>
        </p:nvSpPr>
        <p:spPr>
          <a:xfrm>
            <a:off x="264950" y="1853712"/>
            <a:ext cx="2654700" cy="110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1400">
                <a:solidFill>
                  <a:srgbClr val="FE6733"/>
                </a:solidFill>
                <a:latin typeface="Manrope"/>
                <a:ea typeface="Manrope"/>
                <a:cs typeface="Manrope"/>
                <a:sym typeface="Manrope"/>
              </a:rPr>
              <a:t>Увеличение продаж</a:t>
            </a:r>
            <a:endParaRPr sz="1400">
              <a:solidFill>
                <a:srgbClr val="FE6733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00"/>
              <a:buNone/>
            </a:pPr>
            <a:r>
              <a:rPr lang="en-GB" sz="10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Облегчая процесс выбора ноутбука для пользователей, бот способствует принятию решения о покупке и, следовательно, увеличению продаж продукции.</a:t>
            </a:r>
            <a:endParaRPr sz="10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1100"/>
              <a:buNone/>
            </a:pPr>
            <a:r>
              <a:t/>
            </a:r>
            <a:endParaRPr sz="12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43" name="Google Shape;143;p21"/>
          <p:cNvSpPr txBox="1"/>
          <p:nvPr>
            <p:ph idx="4294967295" type="ctrTitle"/>
          </p:nvPr>
        </p:nvSpPr>
        <p:spPr>
          <a:xfrm>
            <a:off x="3312950" y="1853712"/>
            <a:ext cx="2654700" cy="110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1400">
                <a:solidFill>
                  <a:srgbClr val="FE6733"/>
                </a:solidFill>
                <a:latin typeface="Manrope"/>
                <a:ea typeface="Manrope"/>
                <a:cs typeface="Manrope"/>
                <a:sym typeface="Manrope"/>
              </a:rPr>
              <a:t>Брендовая лояльность</a:t>
            </a:r>
            <a:endParaRPr sz="1400">
              <a:solidFill>
                <a:srgbClr val="FE6733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00"/>
              <a:buNone/>
            </a:pPr>
            <a:r>
              <a:rPr lang="en-GB" sz="10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Предоставление инновационного и удобного сервиса повышает удовлетворенность клиентов и укрепляет их лояльность к бренду ASUS.</a:t>
            </a:r>
            <a:endParaRPr sz="10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1100"/>
              <a:buNone/>
            </a:pPr>
            <a:r>
              <a:t/>
            </a:r>
            <a:endParaRPr sz="12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44" name="Google Shape;144;p21"/>
          <p:cNvSpPr txBox="1"/>
          <p:nvPr>
            <p:ph idx="4294967295" type="ctrTitle"/>
          </p:nvPr>
        </p:nvSpPr>
        <p:spPr>
          <a:xfrm>
            <a:off x="6284750" y="1853712"/>
            <a:ext cx="2654700" cy="110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1400">
                <a:solidFill>
                  <a:srgbClr val="FE6733"/>
                </a:solidFill>
                <a:latin typeface="Manrope"/>
                <a:ea typeface="Manrope"/>
                <a:cs typeface="Manrope"/>
                <a:sym typeface="Manrope"/>
              </a:rPr>
              <a:t>Простота и доступность</a:t>
            </a:r>
            <a:endParaRPr sz="1400">
              <a:solidFill>
                <a:srgbClr val="FE6733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00"/>
              <a:buNone/>
            </a:pPr>
            <a:r>
              <a:rPr lang="en-GB" sz="10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Благодаря боту пользователи могут изучить продукты ASUS и сделать правильный выбор без необходимости разбираться в сложных технических характеристиках, что делает технологии более доступными.</a:t>
            </a:r>
            <a:endParaRPr sz="10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1100"/>
              <a:buNone/>
            </a:pPr>
            <a:r>
              <a:t/>
            </a:r>
            <a:endParaRPr sz="12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45" name="Google Shape;145;p21"/>
          <p:cNvSpPr txBox="1"/>
          <p:nvPr>
            <p:ph idx="4294967295" type="ctrTitle"/>
          </p:nvPr>
        </p:nvSpPr>
        <p:spPr>
          <a:xfrm>
            <a:off x="239450" y="671953"/>
            <a:ext cx="5655300" cy="130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3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Преимущества бота для ASUS</a:t>
            </a:r>
            <a:endParaRPr sz="3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146" name="Google Shape;146;p21"/>
          <p:cNvSpPr txBox="1"/>
          <p:nvPr>
            <p:ph idx="4294967295" type="ctrTitle"/>
          </p:nvPr>
        </p:nvSpPr>
        <p:spPr>
          <a:xfrm>
            <a:off x="264950" y="3307792"/>
            <a:ext cx="2654700" cy="110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1400">
                <a:solidFill>
                  <a:srgbClr val="FE6733"/>
                </a:solidFill>
                <a:latin typeface="Manrope"/>
                <a:ea typeface="Manrope"/>
                <a:cs typeface="Manrope"/>
                <a:sym typeface="Manrope"/>
              </a:rPr>
              <a:t>Рост узнаваемости</a:t>
            </a:r>
            <a:endParaRPr sz="1400">
              <a:solidFill>
                <a:srgbClr val="FE6733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00"/>
              <a:buNone/>
            </a:pPr>
            <a:r>
              <a:rPr lang="en-GB" sz="10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Внедрение интеллектуального бота подчеркивает инновационность компании и ее стремление сделать технологии доступными каждому, что повышает узнаваемость бренда ASUS на рынке.</a:t>
            </a:r>
            <a:endParaRPr sz="10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1100"/>
              <a:buNone/>
            </a:pPr>
            <a:r>
              <a:t/>
            </a:r>
            <a:endParaRPr sz="12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47" name="Google Shape;147;p21"/>
          <p:cNvSpPr txBox="1"/>
          <p:nvPr>
            <p:ph idx="4294967295" type="ctrTitle"/>
          </p:nvPr>
        </p:nvSpPr>
        <p:spPr>
          <a:xfrm>
            <a:off x="3312950" y="3307792"/>
            <a:ext cx="2654700" cy="110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1400">
                <a:solidFill>
                  <a:srgbClr val="FE6733"/>
                </a:solidFill>
                <a:latin typeface="Manrope"/>
                <a:ea typeface="Manrope"/>
                <a:cs typeface="Manrope"/>
                <a:sym typeface="Manrope"/>
              </a:rPr>
              <a:t>Получение обратной связи</a:t>
            </a:r>
            <a:endParaRPr sz="1400">
              <a:solidFill>
                <a:srgbClr val="FE6733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00"/>
              <a:buNone/>
            </a:pPr>
            <a:r>
              <a:rPr lang="en-GB" sz="10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Бот может собирать обратную связь от пользователей, помогая компании ASUS улучшать свою продукцию и оптимизировать маркетинговые стратегии.</a:t>
            </a:r>
            <a:endParaRPr sz="10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1100"/>
              <a:buNone/>
            </a:pPr>
            <a:r>
              <a:t/>
            </a:r>
            <a:endParaRPr sz="12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48" name="Google Shape;148;p21"/>
          <p:cNvSpPr txBox="1"/>
          <p:nvPr>
            <p:ph idx="4294967295" type="ctrTitle"/>
          </p:nvPr>
        </p:nvSpPr>
        <p:spPr>
          <a:xfrm>
            <a:off x="6284750" y="3307792"/>
            <a:ext cx="2654700" cy="110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1400">
                <a:solidFill>
                  <a:srgbClr val="FE6733"/>
                </a:solidFill>
                <a:latin typeface="Manrope"/>
                <a:ea typeface="Manrope"/>
                <a:cs typeface="Manrope"/>
                <a:sym typeface="Manrope"/>
              </a:rPr>
              <a:t>Анализ данных </a:t>
            </a:r>
            <a:endParaRPr sz="1400">
              <a:solidFill>
                <a:srgbClr val="FE6733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00"/>
              <a:buNone/>
            </a:pPr>
            <a:r>
              <a:rPr lang="en-GB" sz="10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Бот собирает статистику и анализирует предпочтения пользователей, что может быть полезно для разработки новых продуктов и улучшения существующих моделей ноутбуков.</a:t>
            </a:r>
            <a:endParaRPr sz="10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1100"/>
              <a:buNone/>
            </a:pPr>
            <a:r>
              <a:t/>
            </a:r>
            <a:endParaRPr sz="12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