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</p:sldIdLst>
  <p:sldSz cy="5143500" cx="9144000"/>
  <p:notesSz cx="6858000" cy="9144000"/>
  <p:embeddedFontLst>
    <p:embeddedFont>
      <p:font typeface="Montserrat SemiBold"/>
      <p:regular r:id="rId45"/>
      <p:bold r:id="rId46"/>
      <p:italic r:id="rId47"/>
      <p:boldItalic r:id="rId48"/>
    </p:embeddedFont>
    <p:embeddedFont>
      <p:font typeface="Montserrat"/>
      <p:regular r:id="rId49"/>
      <p:bold r:id="rId50"/>
      <p:italic r:id="rId51"/>
      <p:boldItalic r:id="rId52"/>
    </p:embeddedFont>
    <p:embeddedFont>
      <p:font typeface="Manrope"/>
      <p:regular r:id="rId53"/>
      <p:bold r:id="rId54"/>
    </p:embeddedFont>
    <p:embeddedFont>
      <p:font typeface="Unbounded"/>
      <p:regular r:id="rId55"/>
      <p:bold r:id="rId5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  <p15:guide id="3" pos="227">
          <p15:clr>
            <a:srgbClr val="747775"/>
          </p15:clr>
        </p15:guide>
        <p15:guide id="4" pos="5533">
          <p15:clr>
            <a:srgbClr val="747775"/>
          </p15:clr>
        </p15:guide>
        <p15:guide id="5" orient="horz" pos="227">
          <p15:clr>
            <a:srgbClr val="747775"/>
          </p15:clr>
        </p15:guide>
        <p15:guide id="6" orient="horz" pos="3013">
          <p15:clr>
            <a:srgbClr val="747775"/>
          </p15:clr>
        </p15:guide>
        <p15:guide id="7" pos="4207">
          <p15:clr>
            <a:srgbClr val="747775"/>
          </p15:clr>
        </p15:guide>
        <p15:guide id="8" pos="1553">
          <p15:clr>
            <a:srgbClr val="747775"/>
          </p15:clr>
        </p15:guide>
        <p15:guide id="9" orient="horz" pos="923">
          <p15:clr>
            <a:srgbClr val="747775"/>
          </p15:clr>
        </p15:guide>
        <p15:guide id="10" orient="horz" pos="2317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227"/>
        <p:guide pos="5533"/>
        <p:guide pos="227" orient="horz"/>
        <p:guide pos="3013" orient="horz"/>
        <p:guide pos="4207"/>
        <p:guide pos="1553"/>
        <p:guide pos="923" orient="horz"/>
        <p:guide pos="2317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font" Target="fonts/MontserratSemiBold-bold.fntdata"/><Relationship Id="rId45" Type="http://schemas.openxmlformats.org/officeDocument/2006/relationships/font" Target="fonts/MontserratSemiBold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MontserratSemiBold-boldItalic.fntdata"/><Relationship Id="rId47" Type="http://schemas.openxmlformats.org/officeDocument/2006/relationships/font" Target="fonts/MontserratSemiBold-italic.fntdata"/><Relationship Id="rId49" Type="http://schemas.openxmlformats.org/officeDocument/2006/relationships/font" Target="fonts/Montserrat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Montserrat-italic.fntdata"/><Relationship Id="rId50" Type="http://schemas.openxmlformats.org/officeDocument/2006/relationships/font" Target="fonts/Montserrat-bold.fntdata"/><Relationship Id="rId53" Type="http://schemas.openxmlformats.org/officeDocument/2006/relationships/font" Target="fonts/Manrope-regular.fntdata"/><Relationship Id="rId52" Type="http://schemas.openxmlformats.org/officeDocument/2006/relationships/font" Target="fonts/Montserrat-boldItalic.fntdata"/><Relationship Id="rId11" Type="http://schemas.openxmlformats.org/officeDocument/2006/relationships/slide" Target="slides/slide6.xml"/><Relationship Id="rId55" Type="http://schemas.openxmlformats.org/officeDocument/2006/relationships/font" Target="fonts/Unbounded-regular.fntdata"/><Relationship Id="rId10" Type="http://schemas.openxmlformats.org/officeDocument/2006/relationships/slide" Target="slides/slide5.xml"/><Relationship Id="rId54" Type="http://schemas.openxmlformats.org/officeDocument/2006/relationships/font" Target="fonts/Manrope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56" Type="http://schemas.openxmlformats.org/officeDocument/2006/relationships/font" Target="fonts/Unbounded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45915133e2_0_6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45915133e2_0_6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45915133e2_0_4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45915133e2_0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45915133e2_0_6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45915133e2_0_6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45915133e2_0_6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45915133e2_0_6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45915133e2_0_6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45915133e2_0_6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45915133e2_0_6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45915133e2_0_6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45915133e2_0_6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45915133e2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45915133e2_0_6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45915133e2_0_6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45915133e2_0_6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45915133e2_0_6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45915133e2_0_6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45915133e2_0_6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746b4caad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746b4caad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45915133e2_0_6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45915133e2_0_6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45915133e2_0_6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45915133e2_0_6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45915133e2_0_6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45915133e2_0_6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45915133e2_0_7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45915133e2_0_7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45915133e2_0_7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45915133e2_0_7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45915133e2_0_4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45915133e2_0_4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45915133e2_0_4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45915133e2_0_4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45915133e2_0_7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45915133e2_0_7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45915133e2_0_7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45915133e2_0_7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45915133e2_0_7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45915133e2_0_7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6e0359297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6e0359297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45915133e2_0_7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45915133e2_0_7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45915133e2_0_7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45915133e2_0_7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45915133e2_0_7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45915133e2_0_7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45915133e2_0_7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45915133e2_0_7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45915133e2_0_7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45915133e2_0_7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45915133e2_0_7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45915133e2_0_7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6e0359297e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6e0359297e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45915133e2_0_7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245915133e2_0_7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45915133e2_0_8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245915133e2_0_8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6e0359297e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6e0359297e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6e0359297e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6e0359297e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45915133e2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45915133e2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46b4caad4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746b4caad4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746b4caad4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746b4caad4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45915133e2_0_5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45915133e2_0_5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45915133e2_0_6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45915133e2_0_6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5" Type="http://schemas.openxmlformats.org/officeDocument/2006/relationships/image" Target="../media/image1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3.png"/><Relationship Id="rId4" Type="http://schemas.openxmlformats.org/officeDocument/2006/relationships/image" Target="../media/image16.png"/><Relationship Id="rId5" Type="http://schemas.openxmlformats.org/officeDocument/2006/relationships/image" Target="../media/image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5" Type="http://schemas.openxmlformats.org/officeDocument/2006/relationships/image" Target="../media/image1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7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3.png"/><Relationship Id="rId4" Type="http://schemas.openxmlformats.org/officeDocument/2006/relationships/image" Target="../media/image23.png"/><Relationship Id="rId5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 amt="46000"/>
          </a:blip>
          <a:stretch>
            <a:fillRect/>
          </a:stretch>
        </p:blipFill>
        <p:spPr>
          <a:xfrm flipH="1">
            <a:off x="-2721153" y="1781286"/>
            <a:ext cx="18803323" cy="485695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359999" y="1781275"/>
            <a:ext cx="6991800" cy="144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Нейросети и </a:t>
            </a:r>
            <a:endParaRPr sz="4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AI-ассистенты</a:t>
            </a:r>
            <a:endParaRPr sz="4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t/>
            </a:r>
            <a:endParaRPr sz="4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4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56" name="Google Shape;56;p13"/>
          <p:cNvSpPr txBox="1"/>
          <p:nvPr>
            <p:ph type="ctrTitle"/>
          </p:nvPr>
        </p:nvSpPr>
        <p:spPr>
          <a:xfrm>
            <a:off x="360000" y="3305500"/>
            <a:ext cx="4325400" cy="133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88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Как бустер для бизнеса и маркетинга</a:t>
            </a:r>
            <a:endParaRPr sz="1344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0F0F0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0F0F0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1863" y="1414771"/>
            <a:ext cx="2236149" cy="181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57100" y="474801"/>
            <a:ext cx="1878200" cy="1876251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/>
        </p:nvSpPr>
        <p:spPr>
          <a:xfrm>
            <a:off x="360000" y="1153275"/>
            <a:ext cx="3951900" cy="6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Артём Пыхтеев</a:t>
            </a:r>
            <a:endParaRPr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Исполнительный директор SMMplanner</a:t>
            </a:r>
            <a:endParaRPr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2"/>
          <p:cNvPicPr preferRelativeResize="0"/>
          <p:nvPr/>
        </p:nvPicPr>
        <p:blipFill rotWithShape="1">
          <a:blip r:embed="rId4">
            <a:alphaModFix/>
          </a:blip>
          <a:srcRect b="0" l="15247" r="0" t="61259"/>
          <a:stretch/>
        </p:blipFill>
        <p:spPr>
          <a:xfrm>
            <a:off x="7273200" y="3211875"/>
            <a:ext cx="2105100" cy="2211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24" name="Google Shape;124;p22"/>
          <p:cNvSpPr txBox="1"/>
          <p:nvPr>
            <p:ph idx="4294967295" type="ctrTitle"/>
          </p:nvPr>
        </p:nvSpPr>
        <p:spPr>
          <a:xfrm>
            <a:off x="908100" y="1465875"/>
            <a:ext cx="7327800" cy="17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Главное, чтобы нейронки действительно могли решить проблемы вашей аудитории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/>
          <p:nvPr>
            <p:ph idx="4294967295" type="ctrTitle"/>
          </p:nvPr>
        </p:nvSpPr>
        <p:spPr>
          <a:xfrm>
            <a:off x="1698025" y="262225"/>
            <a:ext cx="6816900" cy="13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4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Примеры внедрения: SMMplanner</a:t>
            </a:r>
            <a:endParaRPr sz="24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130" name="Google Shape;130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50" y="800107"/>
            <a:ext cx="9131300" cy="434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/>
          <p:nvPr>
            <p:ph idx="4294967295" type="ctrTitle"/>
          </p:nvPr>
        </p:nvSpPr>
        <p:spPr>
          <a:xfrm>
            <a:off x="1698025" y="262225"/>
            <a:ext cx="6816900" cy="13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4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Примеры внедрения: SMMplanner</a:t>
            </a:r>
            <a:endParaRPr sz="24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136" name="Google Shape;136;p24"/>
          <p:cNvPicPr preferRelativeResize="0"/>
          <p:nvPr/>
        </p:nvPicPr>
        <p:blipFill rotWithShape="1">
          <a:blip r:embed="rId4">
            <a:alphaModFix/>
          </a:blip>
          <a:srcRect b="32191" l="3651" r="4131" t="6220"/>
          <a:stretch/>
        </p:blipFill>
        <p:spPr>
          <a:xfrm>
            <a:off x="26900" y="1094713"/>
            <a:ext cx="9090202" cy="3415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/>
          <p:nvPr>
            <p:ph idx="4294967295" type="ctrTitle"/>
          </p:nvPr>
        </p:nvSpPr>
        <p:spPr>
          <a:xfrm>
            <a:off x="259125" y="666500"/>
            <a:ext cx="6133200" cy="6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Зачем мы это делаем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142" name="Google Shape;14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8000" y="-312311"/>
            <a:ext cx="3137524" cy="31342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5"/>
          <p:cNvSpPr txBox="1"/>
          <p:nvPr>
            <p:ph idx="4294967295" type="ctrTitle"/>
          </p:nvPr>
        </p:nvSpPr>
        <p:spPr>
          <a:xfrm>
            <a:off x="259125" y="1558175"/>
            <a:ext cx="7215600" cy="26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AutoNum type="arabicPeriod"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Закрываем все потребности аудитории в одном окне: постинг + создание контента</a:t>
            </a:r>
            <a:b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AutoNum type="arabicPeriod"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Рассчитываем на большее время удержания пользователя в сервисе (retention rate)</a:t>
            </a:r>
            <a:b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AutoNum type="arabicPeriod"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Пользователи все равно найдут способ использовать нейронки, так пусть это будет у нас, чем у конкурентов и в непонятных чб тг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/>
          <p:nvPr>
            <p:ph idx="4294967295" type="ctrTitle"/>
          </p:nvPr>
        </p:nvSpPr>
        <p:spPr>
          <a:xfrm>
            <a:off x="1698025" y="262225"/>
            <a:ext cx="6816900" cy="13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4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Примеры внедрения: Miro</a:t>
            </a:r>
            <a:endParaRPr sz="24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149" name="Google Shape;149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9531" y="794074"/>
            <a:ext cx="8163612" cy="4233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/>
          <p:nvPr>
            <p:ph idx="4294967295" type="ctrTitle"/>
          </p:nvPr>
        </p:nvSpPr>
        <p:spPr>
          <a:xfrm>
            <a:off x="1698025" y="262225"/>
            <a:ext cx="6816900" cy="13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4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Примеры внедрения: Точка</a:t>
            </a:r>
            <a:endParaRPr sz="24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155" name="Google Shape;155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8174" y="703882"/>
            <a:ext cx="7729977" cy="4297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8"/>
          <p:cNvSpPr txBox="1"/>
          <p:nvPr>
            <p:ph idx="4294967295" type="ctrTitle"/>
          </p:nvPr>
        </p:nvSpPr>
        <p:spPr>
          <a:xfrm>
            <a:off x="1698025" y="262225"/>
            <a:ext cx="6816900" cy="13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4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Примеры внедрения: ROXOT</a:t>
            </a:r>
            <a:endParaRPr sz="24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161" name="Google Shape;16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73330"/>
            <a:ext cx="9144003" cy="4170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/>
          <p:nvPr>
            <p:ph idx="4294967295" type="ctrTitle"/>
          </p:nvPr>
        </p:nvSpPr>
        <p:spPr>
          <a:xfrm>
            <a:off x="259125" y="666505"/>
            <a:ext cx="5655300" cy="6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Важно понимать #1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167" name="Google Shape;16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8000" y="-312311"/>
            <a:ext cx="3137524" cy="313427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9"/>
          <p:cNvSpPr txBox="1"/>
          <p:nvPr>
            <p:ph idx="4294967295" type="ctrTitle"/>
          </p:nvPr>
        </p:nvSpPr>
        <p:spPr>
          <a:xfrm>
            <a:off x="202975" y="2052325"/>
            <a:ext cx="7215600" cy="26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Внедрение нейронки принесет </a:t>
            </a:r>
            <a:r>
              <a:rPr lang="en-GB" sz="2000">
                <a:solidFill>
                  <a:srgbClr val="FE6733"/>
                </a:solidFill>
                <a:latin typeface="Montserrat"/>
                <a:ea typeface="Montserrat"/>
                <a:cs typeface="Montserrat"/>
                <a:sym typeface="Montserrat"/>
              </a:rPr>
              <a:t>пользу вашему бизнесу</a:t>
            </a: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когда она усилит пользу которую получит пользователь вашего бизнеса. 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Win-Win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 txBox="1"/>
          <p:nvPr>
            <p:ph idx="4294967295" type="ctrTitle"/>
          </p:nvPr>
        </p:nvSpPr>
        <p:spPr>
          <a:xfrm>
            <a:off x="259125" y="666505"/>
            <a:ext cx="5655300" cy="6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Важно понимать #2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174" name="Google Shape;17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8000" y="-312311"/>
            <a:ext cx="3137524" cy="313427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0"/>
          <p:cNvSpPr txBox="1"/>
          <p:nvPr>
            <p:ph idx="4294967295" type="ctrTitle"/>
          </p:nvPr>
        </p:nvSpPr>
        <p:spPr>
          <a:xfrm>
            <a:off x="202975" y="2052325"/>
            <a:ext cx="7215600" cy="9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Лучшим решением будет не интеграция ИИ в ваш SAAS, а новый продукт: SAAS+ИИ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1"/>
          <p:cNvPicPr preferRelativeResize="0"/>
          <p:nvPr/>
        </p:nvPicPr>
        <p:blipFill rotWithShape="1">
          <a:blip r:embed="rId4">
            <a:alphaModFix/>
          </a:blip>
          <a:srcRect b="0" l="15247" r="0" t="61259"/>
          <a:stretch/>
        </p:blipFill>
        <p:spPr>
          <a:xfrm>
            <a:off x="6678000" y="2571750"/>
            <a:ext cx="2105100" cy="2211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81" name="Google Shape;181;p31"/>
          <p:cNvPicPr preferRelativeResize="0"/>
          <p:nvPr/>
        </p:nvPicPr>
        <p:blipFill rotWithShape="1">
          <a:blip r:embed="rId4">
            <a:alphaModFix/>
          </a:blip>
          <a:srcRect b="28243" l="74880" r="-64946" t="30590"/>
          <a:stretch/>
        </p:blipFill>
        <p:spPr>
          <a:xfrm>
            <a:off x="6678000" y="359925"/>
            <a:ext cx="2105100" cy="2211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82" name="Google Shape;182;p31"/>
          <p:cNvSpPr txBox="1"/>
          <p:nvPr>
            <p:ph idx="4294967295" type="ctrTitle"/>
          </p:nvPr>
        </p:nvSpPr>
        <p:spPr>
          <a:xfrm>
            <a:off x="254925" y="1771548"/>
            <a:ext cx="5928900" cy="30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Нейросети - это настоящее SAAS-сервисов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Это то что уже ждут пользователи от сервиса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Хорошее внедрение = когда мы лучше закрываем потребности аудитории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Новый продукт на основе SAAS+ИИ - это будущее, которое скоро наступит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3" name="Google Shape;183;p31"/>
          <p:cNvSpPr txBox="1"/>
          <p:nvPr>
            <p:ph idx="4294967295" type="ctrTitle"/>
          </p:nvPr>
        </p:nvSpPr>
        <p:spPr>
          <a:xfrm>
            <a:off x="254925" y="1007321"/>
            <a:ext cx="5655300" cy="63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Выводы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idx="4294967295" type="ctrTitle"/>
          </p:nvPr>
        </p:nvSpPr>
        <p:spPr>
          <a:xfrm>
            <a:off x="2400875" y="1298847"/>
            <a:ext cx="5843400" cy="11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Как используем нейросети для развития бизнеса</a:t>
            </a: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Как используем нейросети в маркетинге </a:t>
            </a: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Полезные, «бесполезные» кейсы и примеры</a:t>
            </a: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5" name="Google Shape;65;p14"/>
          <p:cNvSpPr txBox="1"/>
          <p:nvPr>
            <p:ph idx="4294967295" type="ctrTitle"/>
          </p:nvPr>
        </p:nvSpPr>
        <p:spPr>
          <a:xfrm>
            <a:off x="2354200" y="666506"/>
            <a:ext cx="5655300" cy="57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Программа: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2475" y="1364478"/>
            <a:ext cx="221725" cy="22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2475" y="1680164"/>
            <a:ext cx="221725" cy="22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2475" y="2039811"/>
            <a:ext cx="221725" cy="22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2"/>
          <p:cNvPicPr preferRelativeResize="0"/>
          <p:nvPr/>
        </p:nvPicPr>
        <p:blipFill rotWithShape="1">
          <a:blip r:embed="rId4">
            <a:alphaModFix/>
          </a:blip>
          <a:srcRect b="0" l="15247" r="0" t="61259"/>
          <a:stretch/>
        </p:blipFill>
        <p:spPr>
          <a:xfrm>
            <a:off x="6678000" y="2571750"/>
            <a:ext cx="2105100" cy="2211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89" name="Google Shape;189;p32"/>
          <p:cNvSpPr txBox="1"/>
          <p:nvPr>
            <p:ph idx="4294967295" type="ctrTitle"/>
          </p:nvPr>
        </p:nvSpPr>
        <p:spPr>
          <a:xfrm>
            <a:off x="908100" y="1863575"/>
            <a:ext cx="7327800" cy="79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Нейросети и наш маркетинг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3"/>
          <p:cNvSpPr txBox="1"/>
          <p:nvPr>
            <p:ph idx="4294967295" type="ctrTitle"/>
          </p:nvPr>
        </p:nvSpPr>
        <p:spPr>
          <a:xfrm>
            <a:off x="259125" y="666500"/>
            <a:ext cx="6133200" cy="6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Как мы используем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195" name="Google Shape;19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8000" y="-312311"/>
            <a:ext cx="3137524" cy="313427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3"/>
          <p:cNvSpPr txBox="1"/>
          <p:nvPr>
            <p:ph idx="4294967295" type="ctrTitle"/>
          </p:nvPr>
        </p:nvSpPr>
        <p:spPr>
          <a:xfrm>
            <a:off x="259125" y="1558175"/>
            <a:ext cx="7215600" cy="26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AutoNum type="arabicPeriod"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Помощь в ведении соцсетей</a:t>
            </a:r>
            <a:b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AutoNum type="arabicPeriod"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Идеи для таргетированной рекламы</a:t>
            </a:r>
            <a:b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AutoNum type="arabicPeriod"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Маркетинг: ЦА, проблемы, боли, исследования, участие в брейншторме</a:t>
            </a:r>
            <a:b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AutoNum type="arabicPeriod"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Развитие внутренних проектов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4"/>
          <p:cNvSpPr txBox="1"/>
          <p:nvPr>
            <p:ph idx="4294967295" type="ctrTitle"/>
          </p:nvPr>
        </p:nvSpPr>
        <p:spPr>
          <a:xfrm>
            <a:off x="259125" y="666500"/>
            <a:ext cx="6133200" cy="6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У нас есть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202" name="Google Shape;20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8000" y="-312311"/>
            <a:ext cx="3137524" cy="313427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4"/>
          <p:cNvSpPr txBox="1"/>
          <p:nvPr>
            <p:ph idx="4294967295" type="ctrTitle"/>
          </p:nvPr>
        </p:nvSpPr>
        <p:spPr>
          <a:xfrm>
            <a:off x="259125" y="1558175"/>
            <a:ext cx="7215600" cy="26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●"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Аккаунты во всех соц.сетях 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●"/>
            </a:pPr>
            <a:r>
              <a:rPr lang="en-GB" sz="2000">
                <a:solidFill>
                  <a:srgbClr val="FE6733"/>
                </a:solidFill>
                <a:latin typeface="Montserrat"/>
                <a:ea typeface="Montserrat"/>
                <a:cs typeface="Montserrat"/>
                <a:sym typeface="Montserrat"/>
              </a:rPr>
              <a:t>~ 300 000</a:t>
            </a:r>
            <a:r>
              <a:rPr lang="en-GB" sz="20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2000">
                <a:solidFill>
                  <a:srgbClr val="F0F0F0"/>
                </a:solidFill>
                <a:latin typeface="Montserrat"/>
                <a:ea typeface="Montserrat"/>
                <a:cs typeface="Montserrat"/>
                <a:sym typeface="Montserrat"/>
              </a:rPr>
              <a:t>аудитории</a:t>
            </a:r>
            <a:endParaRPr sz="2000">
              <a:solidFill>
                <a:srgbClr val="F0F0F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●"/>
            </a:pPr>
            <a:r>
              <a:rPr lang="en-GB" sz="2000">
                <a:solidFill>
                  <a:srgbClr val="FE6733"/>
                </a:solidFill>
                <a:latin typeface="Montserrat"/>
                <a:ea typeface="Montserrat"/>
                <a:cs typeface="Montserrat"/>
                <a:sym typeface="Montserrat"/>
              </a:rPr>
              <a:t>9 </a:t>
            </a: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пабликов, где публикуется контент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●"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 </a:t>
            </a:r>
            <a:r>
              <a:rPr lang="en-GB" sz="2000">
                <a:solidFill>
                  <a:srgbClr val="FE6733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SMM-щик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5"/>
          <p:cNvSpPr txBox="1"/>
          <p:nvPr>
            <p:ph idx="4294967295" type="ctrTitle"/>
          </p:nvPr>
        </p:nvSpPr>
        <p:spPr>
          <a:xfrm>
            <a:off x="259125" y="666500"/>
            <a:ext cx="6133200" cy="6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Что делают для нас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209" name="Google Shape;20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8000" y="-312311"/>
            <a:ext cx="3137524" cy="313427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5"/>
          <p:cNvSpPr txBox="1"/>
          <p:nvPr>
            <p:ph idx="4294967295" type="ctrTitle"/>
          </p:nvPr>
        </p:nvSpPr>
        <p:spPr>
          <a:xfrm>
            <a:off x="259125" y="1558175"/>
            <a:ext cx="7215600" cy="322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●"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Пишут посты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●"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Придумывают идеи для постов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●"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Контент-план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●"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Придумывают страхи, боли, потребности, возражения вашей ЦА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●"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Напишут сценарий для рилс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●"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 запросу рисовать креативы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●"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Помогают придумывать креативную подачу в SMM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8000" y="-312311"/>
            <a:ext cx="3137524" cy="313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4100" y="1039977"/>
            <a:ext cx="6337774" cy="352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7800" y="754988"/>
            <a:ext cx="6487446" cy="363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15238" y="-1453211"/>
            <a:ext cx="3137524" cy="313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9725" y="1003188"/>
            <a:ext cx="6395523" cy="359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15238" y="-1453211"/>
            <a:ext cx="3137524" cy="313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/>
          <p:nvPr>
            <p:ph idx="4294967295" type="ctrTitle"/>
          </p:nvPr>
        </p:nvSpPr>
        <p:spPr>
          <a:xfrm>
            <a:off x="259125" y="666500"/>
            <a:ext cx="6133200" cy="6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Таргетированная реклама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234" name="Google Shape;23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8000" y="-312311"/>
            <a:ext cx="3137524" cy="313427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9"/>
          <p:cNvSpPr txBox="1"/>
          <p:nvPr>
            <p:ph idx="4294967295" type="ctrTitle"/>
          </p:nvPr>
        </p:nvSpPr>
        <p:spPr>
          <a:xfrm>
            <a:off x="416350" y="1962475"/>
            <a:ext cx="6133200" cy="261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●"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Рисовать креативы (можно через отдельные сервисы, многие используют midjourney)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●"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Придумывать УТП и офферы для креативов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●"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Анализировать результаты рекламы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●"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Боли, проблемы, возражения аудитории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0"/>
          <p:cNvSpPr txBox="1"/>
          <p:nvPr>
            <p:ph idx="4294967295" type="ctrTitle"/>
          </p:nvPr>
        </p:nvSpPr>
        <p:spPr>
          <a:xfrm>
            <a:off x="259125" y="666500"/>
            <a:ext cx="6133200" cy="6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Таргетированная реклама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241" name="Google Shape;24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8750" y="-753461"/>
            <a:ext cx="3137524" cy="313427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40"/>
          <p:cNvSpPr txBox="1"/>
          <p:nvPr>
            <p:ph idx="4294967295" type="ctrTitle"/>
          </p:nvPr>
        </p:nvSpPr>
        <p:spPr>
          <a:xfrm>
            <a:off x="5038600" y="2380825"/>
            <a:ext cx="3503400" cy="141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Попросил придумать, что изобразить на креативе для таргетированной рекламы сервиса отложенного постинга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3" name="Google Shape;243;p40"/>
          <p:cNvPicPr preferRelativeResize="0"/>
          <p:nvPr/>
        </p:nvPicPr>
        <p:blipFill rotWithShape="1">
          <a:blip r:embed="rId5">
            <a:alphaModFix/>
          </a:blip>
          <a:srcRect b="0" l="0" r="8709" t="15583"/>
          <a:stretch/>
        </p:blipFill>
        <p:spPr>
          <a:xfrm>
            <a:off x="278103" y="1767069"/>
            <a:ext cx="4375800" cy="3145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>
            <p:ph idx="4294967295" type="ctrTitle"/>
          </p:nvPr>
        </p:nvSpPr>
        <p:spPr>
          <a:xfrm>
            <a:off x="259125" y="666500"/>
            <a:ext cx="6133200" cy="91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Таргетированная реклама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249" name="Google Shape;249;p41"/>
          <p:cNvSpPr txBox="1"/>
          <p:nvPr>
            <p:ph idx="4294967295" type="ctrTitle"/>
          </p:nvPr>
        </p:nvSpPr>
        <p:spPr>
          <a:xfrm>
            <a:off x="5348000" y="1289300"/>
            <a:ext cx="3503400" cy="141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Какие возражения могут быть у см</a:t>
            </a:r>
            <a:r>
              <a:rPr lang="en-GB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</a:t>
            </a:r>
            <a:r>
              <a:rPr lang="en-GB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щиков перед использованием сервиса отложенного постинга? </a:t>
            </a:r>
            <a:endParaRPr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Напиши 3 возражения. Для каждого возражения составь рекламное объявление с отработкой возражения. Ответ пришли в формате: возражение № 1, его описание и реклама для него, возражение № 2, его описание и реклама для него и так далее </a:t>
            </a:r>
            <a:endParaRPr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0" name="Google Shape;25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475" y="2004425"/>
            <a:ext cx="5037001" cy="270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idx="4294967295" type="ctrTitle"/>
          </p:nvPr>
        </p:nvSpPr>
        <p:spPr>
          <a:xfrm>
            <a:off x="239450" y="2616830"/>
            <a:ext cx="5928900" cy="21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1400"/>
              <a:buFont typeface="Manrope"/>
              <a:buChar char="●"/>
            </a:pP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Исполнительный директор SMMplanner.</a:t>
            </a:r>
            <a:b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</a:b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1400"/>
              <a:buFont typeface="Manrope"/>
              <a:buChar char="●"/>
            </a:pP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Директор SMM.school.</a:t>
            </a:r>
            <a:b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</a:b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1400"/>
              <a:buFont typeface="Manrope"/>
              <a:buChar char="●"/>
            </a:pP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Эксперт в области продаж и маркетинга.</a:t>
            </a: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4" name="Google Shape;74;p15"/>
          <p:cNvSpPr txBox="1"/>
          <p:nvPr>
            <p:ph idx="4294967295" type="ctrTitle"/>
          </p:nvPr>
        </p:nvSpPr>
        <p:spPr>
          <a:xfrm>
            <a:off x="239450" y="1771000"/>
            <a:ext cx="4064100" cy="70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Артём Пыхтеев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75" name="Google Shape;75;p15"/>
          <p:cNvSpPr txBox="1"/>
          <p:nvPr>
            <p:ph idx="4294967295" type="ctrTitle"/>
          </p:nvPr>
        </p:nvSpPr>
        <p:spPr>
          <a:xfrm>
            <a:off x="4112025" y="509525"/>
            <a:ext cx="2071800" cy="133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88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Артём Пыхтеев </a:t>
            </a:r>
            <a:endParaRPr sz="1588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144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•Исполнительный директор SMMplanner</a:t>
            </a:r>
            <a:br>
              <a:rPr lang="en-GB" sz="1144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en-GB" sz="1144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•Директор SMM.school</a:t>
            </a:r>
            <a:br>
              <a:rPr lang="en-GB" sz="1144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en-GB" sz="1144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•Эксперт в области продаж и маркетинга</a:t>
            </a:r>
            <a:endParaRPr sz="1144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0F0F0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0F0F0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76" name="Google Shape;76;p15"/>
          <p:cNvPicPr preferRelativeResize="0"/>
          <p:nvPr/>
        </p:nvPicPr>
        <p:blipFill rotWithShape="1">
          <a:blip r:embed="rId4">
            <a:alphaModFix/>
          </a:blip>
          <a:srcRect b="32345" l="12978" r="12941" t="18264"/>
          <a:stretch/>
        </p:blipFill>
        <p:spPr>
          <a:xfrm>
            <a:off x="5838250" y="862009"/>
            <a:ext cx="3176700" cy="3120300"/>
          </a:xfrm>
          <a:prstGeom prst="ellipse">
            <a:avLst/>
          </a:prstGeom>
          <a:noFill/>
          <a:ln cap="flat" cmpd="sng" w="9525">
            <a:solidFill>
              <a:srgbClr val="AEA4ED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2"/>
          <p:cNvSpPr txBox="1"/>
          <p:nvPr>
            <p:ph idx="4294967295" type="ctrTitle"/>
          </p:nvPr>
        </p:nvSpPr>
        <p:spPr>
          <a:xfrm>
            <a:off x="360000" y="616075"/>
            <a:ext cx="5738100" cy="74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31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Таргетированная реклама</a:t>
            </a:r>
            <a:endParaRPr sz="31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256" name="Google Shape;256;p42"/>
          <p:cNvSpPr txBox="1"/>
          <p:nvPr>
            <p:ph idx="4294967295" type="ctrTitle"/>
          </p:nvPr>
        </p:nvSpPr>
        <p:spPr>
          <a:xfrm>
            <a:off x="5348000" y="1289300"/>
            <a:ext cx="3503400" cy="141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Ты маркетинговый аналитик. У тебя будет описание бизнеса и % конверсий на всех этапах воронки. 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Проанализируй данные и укажи какие места в воронке являются наиболее слабыми. Объясни почему.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бизнес: продажа услуг автосервиса для японских автомобилей. маркетинговая воронка и конверсии. CTR объявлений 0,3%. Конверсия посетителей сайта в заявку на бесплатную диагностику 5%. Конверсия тех кто оставил заявку в приезды в автосалон 30%. Количество заявок на ремонт автомобиля после диагностики 10%.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7" name="Google Shape;25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001" y="1531250"/>
            <a:ext cx="4432649" cy="341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3"/>
          <p:cNvSpPr txBox="1"/>
          <p:nvPr>
            <p:ph idx="4294967295" type="ctrTitle"/>
          </p:nvPr>
        </p:nvSpPr>
        <p:spPr>
          <a:xfrm>
            <a:off x="259125" y="666500"/>
            <a:ext cx="6133200" cy="6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Маркетинг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263" name="Google Shape;26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8000" y="-312311"/>
            <a:ext cx="3137524" cy="313427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3"/>
          <p:cNvSpPr txBox="1"/>
          <p:nvPr>
            <p:ph idx="4294967295" type="ctrTitle"/>
          </p:nvPr>
        </p:nvSpPr>
        <p:spPr>
          <a:xfrm>
            <a:off x="416350" y="1962475"/>
            <a:ext cx="7009200" cy="21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●"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Боли, проблемы, возражения аудитории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●"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УТП, офферы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●"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Идеи для маркетинговой стратегии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●"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Помогает работать с SWOT/7p и другими фрейворками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●"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Помогает при брейнштормах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4"/>
          <p:cNvSpPr txBox="1"/>
          <p:nvPr>
            <p:ph idx="4294967295" type="ctrTitle"/>
          </p:nvPr>
        </p:nvSpPr>
        <p:spPr>
          <a:xfrm>
            <a:off x="360000" y="576650"/>
            <a:ext cx="6133200" cy="6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Маркетинг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270" name="Google Shape;270;p44"/>
          <p:cNvSpPr txBox="1"/>
          <p:nvPr>
            <p:ph idx="4294967295" type="ctrTitle"/>
          </p:nvPr>
        </p:nvSpPr>
        <p:spPr>
          <a:xfrm>
            <a:off x="5348000" y="1465875"/>
            <a:ext cx="3503400" cy="141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ты директор по маркетингу сервиса отложенного постинга. объясни сммщику зачем ему использовать твой сервис. напиши 10 пунктов объяснения</a:t>
            </a:r>
            <a:endParaRPr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1" name="Google Shape;271;p44"/>
          <p:cNvPicPr preferRelativeResize="0"/>
          <p:nvPr/>
        </p:nvPicPr>
        <p:blipFill rotWithShape="1">
          <a:blip r:embed="rId4">
            <a:alphaModFix/>
          </a:blip>
          <a:srcRect b="35831" l="4654" r="2443" t="9903"/>
          <a:stretch/>
        </p:blipFill>
        <p:spPr>
          <a:xfrm>
            <a:off x="498678" y="1465864"/>
            <a:ext cx="4190476" cy="3053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5"/>
          <p:cNvSpPr txBox="1"/>
          <p:nvPr>
            <p:ph idx="4294967295" type="ctrTitle"/>
          </p:nvPr>
        </p:nvSpPr>
        <p:spPr>
          <a:xfrm>
            <a:off x="360000" y="576650"/>
            <a:ext cx="6133200" cy="6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Маркетинг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277" name="Google Shape;277;p45"/>
          <p:cNvSpPr txBox="1"/>
          <p:nvPr>
            <p:ph idx="4294967295" type="ctrTitle"/>
          </p:nvPr>
        </p:nvSpPr>
        <p:spPr>
          <a:xfrm>
            <a:off x="6055800" y="1717900"/>
            <a:ext cx="2728200" cy="141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Напиши вопросы для JTBD-интервью пользователя сервиса SMMplanner</a:t>
            </a:r>
            <a:endParaRPr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8" name="Google Shape;27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950" y="1672499"/>
            <a:ext cx="5464975" cy="255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6"/>
          <p:cNvSpPr txBox="1"/>
          <p:nvPr>
            <p:ph idx="4294967295" type="ctrTitle"/>
          </p:nvPr>
        </p:nvSpPr>
        <p:spPr>
          <a:xfrm>
            <a:off x="360000" y="576650"/>
            <a:ext cx="6133200" cy="6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Маркетинг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284" name="Google Shape;284;p46"/>
          <p:cNvSpPr txBox="1"/>
          <p:nvPr>
            <p:ph idx="4294967295" type="ctrTitle"/>
          </p:nvPr>
        </p:nvSpPr>
        <p:spPr>
          <a:xfrm>
            <a:off x="6055800" y="1717900"/>
            <a:ext cx="2728200" cy="141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проведи SWOT-анализ сервиса SMMplanner</a:t>
            </a:r>
            <a:endParaRPr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5" name="Google Shape;28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200" y="1349000"/>
            <a:ext cx="4765926" cy="3368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7"/>
          <p:cNvSpPr txBox="1"/>
          <p:nvPr>
            <p:ph idx="4294967295" type="ctrTitle"/>
          </p:nvPr>
        </p:nvSpPr>
        <p:spPr>
          <a:xfrm>
            <a:off x="259125" y="666500"/>
            <a:ext cx="6133200" cy="6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Выводы: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291" name="Google Shape;29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8000" y="-312311"/>
            <a:ext cx="3137524" cy="3134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47"/>
          <p:cNvSpPr txBox="1"/>
          <p:nvPr>
            <p:ph idx="4294967295" type="ctrTitle"/>
          </p:nvPr>
        </p:nvSpPr>
        <p:spPr>
          <a:xfrm>
            <a:off x="259125" y="1558175"/>
            <a:ext cx="7215600" cy="322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AutoNum type="arabicPeriod"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Нейросети – помогают думать и придумывать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AutoNum type="arabicPeriod"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Экономят тонну времени на простых задачах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AutoNum type="arabicPeriod"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Самые активные пользователи ИИ внутри сервиса – наши сотрудники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4640525" y="506495"/>
            <a:ext cx="18168724" cy="469302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8"/>
          <p:cNvSpPr txBox="1"/>
          <p:nvPr>
            <p:ph idx="4294967295" type="ctrTitle"/>
          </p:nvPr>
        </p:nvSpPr>
        <p:spPr>
          <a:xfrm>
            <a:off x="1616188" y="1920591"/>
            <a:ext cx="5655300" cy="13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Как еще планируем использовать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9"/>
          <p:cNvSpPr txBox="1"/>
          <p:nvPr>
            <p:ph idx="4294967295" type="ctrTitle"/>
          </p:nvPr>
        </p:nvSpPr>
        <p:spPr>
          <a:xfrm>
            <a:off x="259125" y="666500"/>
            <a:ext cx="6133200" cy="6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Например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304" name="Google Shape;304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8000" y="-312311"/>
            <a:ext cx="3137524" cy="3134275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9"/>
          <p:cNvSpPr txBox="1"/>
          <p:nvPr>
            <p:ph idx="4294967295" type="ctrTitle"/>
          </p:nvPr>
        </p:nvSpPr>
        <p:spPr>
          <a:xfrm>
            <a:off x="416350" y="1962475"/>
            <a:ext cx="7009200" cy="15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"/>
              <a:buAutoNum type="arabicPeriod"/>
            </a:pPr>
            <a:r>
              <a:rPr lang="en-GB"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Сократить расходы на тех.поддержку – внедрить + обучить ChatGPT</a:t>
            </a:r>
            <a:endParaRPr sz="2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"/>
              <a:buAutoNum type="arabicPeriod"/>
            </a:pPr>
            <a:r>
              <a:rPr lang="en-GB"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Расширить функционал сервиса за счет интеграции с другими ИИ (SD/MidJourney)</a:t>
            </a:r>
            <a:endParaRPr sz="2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4640512" y="506495"/>
            <a:ext cx="18168724" cy="469302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50"/>
          <p:cNvSpPr txBox="1"/>
          <p:nvPr>
            <p:ph idx="4294967295" type="ctrTitle"/>
          </p:nvPr>
        </p:nvSpPr>
        <p:spPr>
          <a:xfrm>
            <a:off x="1744338" y="1920591"/>
            <a:ext cx="5655300" cy="13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Нейросети открыли 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окно возможностей.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312" name="Google Shape;312;p50"/>
          <p:cNvSpPr txBox="1"/>
          <p:nvPr>
            <p:ph idx="4294967295" type="ctrTitle"/>
          </p:nvPr>
        </p:nvSpPr>
        <p:spPr>
          <a:xfrm>
            <a:off x="1744338" y="3222891"/>
            <a:ext cx="5655300" cy="13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Нужно этим воспользоваться.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51"/>
          <p:cNvPicPr preferRelativeResize="0"/>
          <p:nvPr/>
        </p:nvPicPr>
        <p:blipFill rotWithShape="1">
          <a:blip r:embed="rId4">
            <a:alphaModFix/>
          </a:blip>
          <a:srcRect b="1078" l="0" r="0" t="0"/>
          <a:stretch/>
        </p:blipFill>
        <p:spPr>
          <a:xfrm rot="5400000">
            <a:off x="1796360" y="349774"/>
            <a:ext cx="3039424" cy="657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85453">
            <a:off x="7310693" y="-145450"/>
            <a:ext cx="2352838" cy="235037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51"/>
          <p:cNvSpPr txBox="1"/>
          <p:nvPr>
            <p:ph idx="4294967295" type="ctrTitle"/>
          </p:nvPr>
        </p:nvSpPr>
        <p:spPr>
          <a:xfrm>
            <a:off x="1744338" y="550066"/>
            <a:ext cx="5655300" cy="13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40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Спасибо!</a:t>
            </a:r>
            <a:endParaRPr sz="40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320" name="Google Shape;320;p51"/>
          <p:cNvSpPr txBox="1"/>
          <p:nvPr>
            <p:ph idx="4294967295" type="ctrTitle"/>
          </p:nvPr>
        </p:nvSpPr>
        <p:spPr>
          <a:xfrm>
            <a:off x="5538800" y="4290000"/>
            <a:ext cx="3870300" cy="34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@tochno_artem</a:t>
            </a:r>
            <a:endParaRPr sz="26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6"/>
          <p:cNvPicPr preferRelativeResize="0"/>
          <p:nvPr/>
        </p:nvPicPr>
        <p:blipFill rotWithShape="1">
          <a:blip r:embed="rId4">
            <a:alphaModFix/>
          </a:blip>
          <a:srcRect b="0" l="15247" r="0" t="61259"/>
          <a:stretch/>
        </p:blipFill>
        <p:spPr>
          <a:xfrm>
            <a:off x="6678000" y="2571750"/>
            <a:ext cx="2105100" cy="2211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 rotWithShape="1">
          <a:blip r:embed="rId4">
            <a:alphaModFix/>
          </a:blip>
          <a:srcRect b="28243" l="74880" r="-64946" t="30590"/>
          <a:stretch/>
        </p:blipFill>
        <p:spPr>
          <a:xfrm>
            <a:off x="6678000" y="359925"/>
            <a:ext cx="2105100" cy="2211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83" name="Google Shape;83;p16"/>
          <p:cNvSpPr txBox="1"/>
          <p:nvPr>
            <p:ph idx="4294967295" type="ctrTitle"/>
          </p:nvPr>
        </p:nvSpPr>
        <p:spPr>
          <a:xfrm>
            <a:off x="254925" y="1771555"/>
            <a:ext cx="5928900" cy="21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Сервис отложенного постинга во все соцсети</a:t>
            </a:r>
            <a:endParaRPr sz="1400">
              <a:solidFill>
                <a:schemeClr val="lt1"/>
              </a:solidFill>
            </a:endParaRPr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ЦА: средний-, малый-, микробизнес, эксперты, фрилансеры, сммщики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Через нас опубликовали 300 млн постов</a:t>
            </a:r>
            <a:endParaRPr sz="1400">
              <a:solidFill>
                <a:schemeClr val="lt1"/>
              </a:solidFill>
            </a:endParaRPr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Активно используем ChatGPT</a:t>
            </a: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84" name="Google Shape;84;p16"/>
          <p:cNvSpPr txBox="1"/>
          <p:nvPr>
            <p:ph idx="4294967295" type="ctrTitle"/>
          </p:nvPr>
        </p:nvSpPr>
        <p:spPr>
          <a:xfrm>
            <a:off x="254925" y="1007321"/>
            <a:ext cx="5655300" cy="63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SMMplanner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7"/>
          <p:cNvPicPr preferRelativeResize="0"/>
          <p:nvPr/>
        </p:nvPicPr>
        <p:blipFill rotWithShape="1">
          <a:blip r:embed="rId4">
            <a:alphaModFix/>
          </a:blip>
          <a:srcRect b="0" l="15247" r="0" t="61259"/>
          <a:stretch/>
        </p:blipFill>
        <p:spPr>
          <a:xfrm>
            <a:off x="6678000" y="2571750"/>
            <a:ext cx="2105100" cy="2211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90" name="Google Shape;90;p17"/>
          <p:cNvSpPr txBox="1"/>
          <p:nvPr>
            <p:ph idx="4294967295" type="ctrTitle"/>
          </p:nvPr>
        </p:nvSpPr>
        <p:spPr>
          <a:xfrm>
            <a:off x="908100" y="1854750"/>
            <a:ext cx="7327800" cy="79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Нейросети и SAAS-бизнес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idx="4294967295" type="ctrTitle"/>
          </p:nvPr>
        </p:nvSpPr>
        <p:spPr>
          <a:xfrm>
            <a:off x="259125" y="666505"/>
            <a:ext cx="5655300" cy="6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Нейросети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8000" y="-312311"/>
            <a:ext cx="3137524" cy="313427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 txBox="1"/>
          <p:nvPr>
            <p:ph idx="4294967295" type="ctrTitle"/>
          </p:nvPr>
        </p:nvSpPr>
        <p:spPr>
          <a:xfrm>
            <a:off x="259125" y="1558175"/>
            <a:ext cx="7215600" cy="26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— это новая реальность.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 многие сервисы должны соответствовать новой реальности.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Т.е, если мы знаем, что нейронка поможет нашим пользователям, то мы должны ее добавить</a:t>
            </a: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>
            <p:ph idx="4294967295" type="ctrTitle"/>
          </p:nvPr>
        </p:nvSpPr>
        <p:spPr>
          <a:xfrm>
            <a:off x="703250" y="2276375"/>
            <a:ext cx="7737600" cy="13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Если не внедрите вы — 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внедрят ваши конкуренты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103" name="Google Shape;103;p19"/>
          <p:cNvSpPr/>
          <p:nvPr/>
        </p:nvSpPr>
        <p:spPr>
          <a:xfrm>
            <a:off x="4141193" y="840933"/>
            <a:ext cx="861600" cy="861600"/>
          </a:xfrm>
          <a:prstGeom prst="ellipse">
            <a:avLst/>
          </a:prstGeom>
          <a:solidFill>
            <a:srgbClr val="FE6733"/>
          </a:solidFill>
          <a:ln cap="flat" cmpd="sng" w="25400">
            <a:solidFill>
              <a:srgbClr val="FE67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9"/>
          <p:cNvSpPr txBox="1"/>
          <p:nvPr/>
        </p:nvSpPr>
        <p:spPr>
          <a:xfrm>
            <a:off x="4381834" y="917746"/>
            <a:ext cx="380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40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/>
          <p:nvPr>
            <p:ph idx="4294967295" type="ctrTitle"/>
          </p:nvPr>
        </p:nvSpPr>
        <p:spPr>
          <a:xfrm>
            <a:off x="703250" y="2276375"/>
            <a:ext cx="7737600" cy="13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Будут говорить не про вас, 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а про них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110" name="Google Shape;110;p20"/>
          <p:cNvSpPr/>
          <p:nvPr/>
        </p:nvSpPr>
        <p:spPr>
          <a:xfrm>
            <a:off x="4141193" y="840933"/>
            <a:ext cx="861600" cy="861600"/>
          </a:xfrm>
          <a:prstGeom prst="ellipse">
            <a:avLst/>
          </a:prstGeom>
          <a:solidFill>
            <a:srgbClr val="FE6733"/>
          </a:solidFill>
          <a:ln cap="flat" cmpd="sng" w="25400">
            <a:solidFill>
              <a:srgbClr val="FE67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0"/>
          <p:cNvSpPr txBox="1"/>
          <p:nvPr/>
        </p:nvSpPr>
        <p:spPr>
          <a:xfrm>
            <a:off x="4381834" y="917746"/>
            <a:ext cx="380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40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/>
          <p:nvPr>
            <p:ph idx="4294967295" type="ctrTitle"/>
          </p:nvPr>
        </p:nvSpPr>
        <p:spPr>
          <a:xfrm>
            <a:off x="259125" y="666505"/>
            <a:ext cx="5655300" cy="6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Нейросети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117" name="Google Shape;11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8000" y="-312311"/>
            <a:ext cx="3137524" cy="3134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1"/>
          <p:cNvSpPr txBox="1"/>
          <p:nvPr>
            <p:ph idx="4294967295" type="ctrTitle"/>
          </p:nvPr>
        </p:nvSpPr>
        <p:spPr>
          <a:xfrm>
            <a:off x="259125" y="1558175"/>
            <a:ext cx="7215600" cy="26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Т.е внедрение нейронки это в т.ч защитный механизм от конкурентов и инструмент чтобы соответствовать трендам рынка.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