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720" r:id="rId2"/>
    <p:sldMasterId id="2147483654" r:id="rId3"/>
  </p:sldMasterIdLst>
  <p:notesMasterIdLst>
    <p:notesMasterId r:id="rId29"/>
  </p:notesMasterIdLst>
  <p:handoutMasterIdLst>
    <p:handoutMasterId r:id="rId30"/>
  </p:handoutMasterIdLst>
  <p:sldIdLst>
    <p:sldId id="1104" r:id="rId4"/>
    <p:sldId id="1109" r:id="rId5"/>
    <p:sldId id="433" r:id="rId6"/>
    <p:sldId id="1102" r:id="rId7"/>
    <p:sldId id="1108" r:id="rId8"/>
    <p:sldId id="1096" r:id="rId9"/>
    <p:sldId id="1095" r:id="rId10"/>
    <p:sldId id="1027" r:id="rId11"/>
    <p:sldId id="1094" r:id="rId12"/>
    <p:sldId id="1098" r:id="rId13"/>
    <p:sldId id="1006" r:id="rId14"/>
    <p:sldId id="425" r:id="rId15"/>
    <p:sldId id="1099" r:id="rId16"/>
    <p:sldId id="1075" r:id="rId17"/>
    <p:sldId id="1076" r:id="rId18"/>
    <p:sldId id="1077" r:id="rId19"/>
    <p:sldId id="1097" r:id="rId20"/>
    <p:sldId id="1078" r:id="rId21"/>
    <p:sldId id="1080" r:id="rId22"/>
    <p:sldId id="1067" r:id="rId23"/>
    <p:sldId id="1021" r:id="rId24"/>
    <p:sldId id="1100" r:id="rId25"/>
    <p:sldId id="1101" r:id="rId26"/>
    <p:sldId id="1103" r:id="rId27"/>
    <p:sldId id="1105" r:id="rId2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) Титульные и разделительные слайды" id="{E6ECDA77-1B8E-0E4F-8DDA-529EB99512FD}">
          <p14:sldIdLst>
            <p14:sldId id="1104"/>
          </p14:sldIdLst>
        </p14:section>
        <p14:section name="Содержание шаблона" id="{221E32CA-264F-8647-9D09-1917240F2433}">
          <p14:sldIdLst>
            <p14:sldId id="1109"/>
            <p14:sldId id="433"/>
          </p14:sldIdLst>
        </p14:section>
        <p14:section name="2. Основные слайды" id="{5C1EBE22-3B93-4D1A-909D-255CFF1A1F31}">
          <p14:sldIdLst>
            <p14:sldId id="1102"/>
            <p14:sldId id="1108"/>
            <p14:sldId id="1096"/>
            <p14:sldId id="1095"/>
            <p14:sldId id="1027"/>
            <p14:sldId id="1094"/>
            <p14:sldId id="1098"/>
            <p14:sldId id="1006"/>
            <p14:sldId id="425"/>
            <p14:sldId id="1099"/>
            <p14:sldId id="1075"/>
            <p14:sldId id="1076"/>
            <p14:sldId id="1077"/>
            <p14:sldId id="1097"/>
            <p14:sldId id="1078"/>
            <p14:sldId id="1080"/>
            <p14:sldId id="1067"/>
            <p14:sldId id="1021"/>
            <p14:sldId id="1100"/>
            <p14:sldId id="1101"/>
            <p14:sldId id="1103"/>
            <p14:sldId id="11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01"/>
    <a:srgbClr val="EFF3FF"/>
    <a:srgbClr val="9D9D9D"/>
    <a:srgbClr val="FEFEF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5833" autoAdjust="0"/>
  </p:normalViewPr>
  <p:slideViewPr>
    <p:cSldViewPr snapToGrid="0" snapToObjects="1">
      <p:cViewPr varScale="1">
        <p:scale>
          <a:sx n="69" d="100"/>
          <a:sy n="69" d="100"/>
        </p:scale>
        <p:origin x="876" y="44"/>
      </p:cViewPr>
      <p:guideLst>
        <p:guide orient="horz" pos="48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293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A41-C449-9785-1BEA83F66CE8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41-C449-9785-1BEA83F66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9887488"/>
        <c:axId val="109889024"/>
      </c:barChart>
      <c:catAx>
        <c:axId val="109887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889024"/>
        <c:crosses val="autoZero"/>
        <c:auto val="1"/>
        <c:lblAlgn val="ctr"/>
        <c:lblOffset val="100"/>
        <c:noMultiLvlLbl val="0"/>
      </c:catAx>
      <c:valAx>
        <c:axId val="1098890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988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539-48D3-9C96-ED522A9B4EDD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39-48D3-9C96-ED522A9B4E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9887488"/>
        <c:axId val="109889024"/>
      </c:barChart>
      <c:catAx>
        <c:axId val="109887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889024"/>
        <c:crosses val="autoZero"/>
        <c:auto val="1"/>
        <c:lblAlgn val="ctr"/>
        <c:lblOffset val="100"/>
        <c:noMultiLvlLbl val="0"/>
      </c:catAx>
      <c:valAx>
        <c:axId val="1098890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988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78F288-5E3C-4F81-AD43-7789565D29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2D620-2592-455C-9AF4-8E2D0C2F79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FCE6C-E7E6-4C35-A8B5-8F9784AA6873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628E3-CFC5-471A-B6A2-9F949B2E81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86937-338C-4D39-8822-B1F000CF6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7762-F59A-4FB1-90F9-50BE76F03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46D5B-6567-794D-8CBA-5CCA973D6774}" type="datetimeFigureOut">
              <a:t>19.09.2023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DE2F8-02D4-C448-B364-7246A6689E7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3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8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1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2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53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4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07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4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DE2F8-02D4-C448-B364-7246A6689E7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14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BBDD1E5-C144-2E02-EFF7-CC8C97276924}"/>
              </a:ext>
            </a:extLst>
          </p:cNvPr>
          <p:cNvCxnSpPr>
            <a:cxnSpLocks/>
          </p:cNvCxnSpPr>
          <p:nvPr userDrawn="1"/>
        </p:nvCxnSpPr>
        <p:spPr>
          <a:xfrm>
            <a:off x="0" y="6795245"/>
            <a:ext cx="12192000" cy="0"/>
          </a:xfrm>
          <a:prstGeom prst="line">
            <a:avLst/>
          </a:prstGeom>
          <a:ln w="146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10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1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9AF3E99-8B87-3E4D-BC45-8470E5259C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7621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8" name="Рисунок 13">
            <a:extLst>
              <a:ext uri="{FF2B5EF4-FFF2-40B4-BE49-F238E27FC236}">
                <a16:creationId xmlns:a16="http://schemas.microsoft.com/office/drawing/2014/main" id="{542D4A6D-565E-44F2-8C3B-B92D0CC237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4379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9" name="Рисунок 13">
            <a:extLst>
              <a:ext uri="{FF2B5EF4-FFF2-40B4-BE49-F238E27FC236}">
                <a16:creationId xmlns:a16="http://schemas.microsoft.com/office/drawing/2014/main" id="{7432095D-98B1-4B74-AB94-C7495E95DD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44379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06948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1780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698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308729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1780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698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321451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вертикальных картинки на слайд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97938" y="6423585"/>
            <a:ext cx="2743200" cy="365125"/>
          </a:xfrm>
        </p:spPr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0673" y="481860"/>
            <a:ext cx="3047200" cy="294687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87874" y="481860"/>
            <a:ext cx="3047200" cy="294687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8" name="Рисунок 7">
            <a:extLst>
              <a:ext uri="{FF2B5EF4-FFF2-40B4-BE49-F238E27FC236}">
                <a16:creationId xmlns:a16="http://schemas.microsoft.com/office/drawing/2014/main" id="{D87DFB36-E6C6-4D1F-846D-45A18F2F71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0672" y="3429015"/>
            <a:ext cx="3047201" cy="294687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DDA490E2-B01B-4AC1-AECA-F70596EFD1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7873" y="3429015"/>
            <a:ext cx="3053265" cy="2952736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58822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горизонтальные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5340486" cy="38779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79BCDD96-399E-004C-AEC2-55F355B538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1"/>
          </a:xfrm>
          <a:prstGeom prst="rect">
            <a:avLst/>
          </a:prstGeom>
          <a:noFill/>
          <a:effectLst>
            <a:innerShdw blurRad="736600" dist="558800" dir="10800000">
              <a:prstClr val="black">
                <a:alpha val="6000"/>
              </a:prstClr>
            </a:inn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Отодвиньте прозрачный фон </a:t>
            </a:r>
            <a:br>
              <a:rPr lang="ru-RU" dirty="0"/>
            </a:br>
            <a:r>
              <a:rPr lang="ru-RU" dirty="0"/>
              <a:t>и Добавьте фотографию</a:t>
            </a:r>
          </a:p>
        </p:txBody>
      </p:sp>
      <p:sp>
        <p:nvSpPr>
          <p:cNvPr id="199" name="Нижний колонтитул 1">
            <a:extLst>
              <a:ext uri="{FF2B5EF4-FFF2-40B4-BE49-F238E27FC236}">
                <a16:creationId xmlns:a16="http://schemas.microsoft.com/office/drawing/2014/main" id="{2498197F-7D45-CC44-8247-CEDB3AEAE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462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2F618104-EB22-45BD-BDD1-4F6D24CE17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32D05B-933D-4648-9D47-972BE0A8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443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580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94574" cy="77559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1">
            <a:extLst>
              <a:ext uri="{FF2B5EF4-FFF2-40B4-BE49-F238E27FC236}">
                <a16:creationId xmlns:a16="http://schemas.microsoft.com/office/drawing/2014/main" id="{DE8FF58D-40E2-4D46-B8F1-77153DED8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506B722-741E-4C4F-8510-675EF3FB09AF}"/>
              </a:ext>
            </a:extLst>
          </p:cNvPr>
          <p:cNvCxnSpPr>
            <a:cxnSpLocks/>
          </p:cNvCxnSpPr>
          <p:nvPr/>
        </p:nvCxnSpPr>
        <p:spPr>
          <a:xfrm>
            <a:off x="550863" y="1332789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77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F07B40-27E0-D149-80D5-B78D32E3C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t>‹#›</a:t>
            </a:fld>
            <a:endParaRPr lang="ru-RU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1952CC9C-8F41-4935-9750-9B8914E02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07976"/>
            <a:ext cx="9611447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A31BB-5E19-4E2D-A2BC-54207FEBD3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849948"/>
            <a:ext cx="9611446" cy="29368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7" name="Нижний колонтитул 1">
            <a:extLst>
              <a:ext uri="{FF2B5EF4-FFF2-40B4-BE49-F238E27FC236}">
                <a16:creationId xmlns:a16="http://schemas.microsoft.com/office/drawing/2014/main" id="{E876FAB5-8564-F549-BB66-14C9D5D0E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DFE1A63-85AE-364A-8542-A8DCDAA43103}"/>
              </a:ext>
            </a:extLst>
          </p:cNvPr>
          <p:cNvCxnSpPr>
            <a:cxnSpLocks/>
          </p:cNvCxnSpPr>
          <p:nvPr/>
        </p:nvCxnSpPr>
        <p:spPr>
          <a:xfrm>
            <a:off x="550863" y="1223605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59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горизонтальные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79BCDD96-399E-004C-AEC2-55F355B538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8678" y="980661"/>
            <a:ext cx="6533322" cy="5877339"/>
          </a:xfrm>
          <a:prstGeom prst="rect">
            <a:avLst/>
          </a:prstGeom>
          <a:noFill/>
          <a:effectLst>
            <a:innerShdw blurRad="736600" dist="558800" dir="10800000">
              <a:prstClr val="black">
                <a:alpha val="6000"/>
              </a:prstClr>
            </a:inn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3839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94574" cy="77559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1">
            <a:extLst>
              <a:ext uri="{FF2B5EF4-FFF2-40B4-BE49-F238E27FC236}">
                <a16:creationId xmlns:a16="http://schemas.microsoft.com/office/drawing/2014/main" id="{DE8FF58D-40E2-4D46-B8F1-77153DED8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506B722-741E-4C4F-8510-675EF3FB09AF}"/>
              </a:ext>
            </a:extLst>
          </p:cNvPr>
          <p:cNvCxnSpPr>
            <a:cxnSpLocks/>
          </p:cNvCxnSpPr>
          <p:nvPr/>
        </p:nvCxnSpPr>
        <p:spPr>
          <a:xfrm>
            <a:off x="550863" y="1332789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591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99503" y="1833841"/>
            <a:ext cx="1770286" cy="1771284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5578" y="1833841"/>
            <a:ext cx="1770286" cy="1771284"/>
          </a:xfrm>
          <a:prstGeom prst="ellipse">
            <a:avLst/>
          </a:prstGeom>
          <a:noFill/>
          <a:ln w="15875">
            <a:solidFill>
              <a:schemeClr val="accent5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2350F14-9676-854C-9625-AF78DE8F3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660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06131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02206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8281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1EC6621-F1CA-FD4B-961F-A1E30FE858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689311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A9A9117-B9BF-3148-8BCC-4E597852BFB8}"/>
              </a:ext>
            </a:extLst>
          </p:cNvPr>
          <p:cNvCxnSpPr>
            <a:cxnSpLocks/>
          </p:cNvCxnSpPr>
          <p:nvPr userDrawn="1"/>
        </p:nvCxnSpPr>
        <p:spPr>
          <a:xfrm flipV="1">
            <a:off x="7485386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2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1937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98012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4087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EE468D95-4C8D-9A43-AED2-3BCFBE382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0162" y="1833841"/>
            <a:ext cx="1770286" cy="1771284"/>
          </a:xfrm>
          <a:prstGeom prst="ellipse">
            <a:avLst/>
          </a:prstGeom>
          <a:noFill/>
          <a:ln w="19050">
            <a:solidFill>
              <a:srgbClr val="FFE601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05BD5AA-697B-F64B-AA3E-DF95885EA10E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5118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D8D6C6D-E1D5-154F-A609-A7505AF502D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1193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CD357D7-ACC0-2D4A-94C7-75081A211877}"/>
              </a:ext>
            </a:extLst>
          </p:cNvPr>
          <p:cNvCxnSpPr>
            <a:cxnSpLocks/>
          </p:cNvCxnSpPr>
          <p:nvPr userDrawn="1"/>
        </p:nvCxnSpPr>
        <p:spPr>
          <a:xfrm flipV="1">
            <a:off x="8877268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701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 круге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9AF3E99-8B87-3E4D-BC45-8470E5259C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973071"/>
            <a:ext cx="1770286" cy="1771284"/>
          </a:xfrm>
          <a:prstGeom prst="ellipse">
            <a:avLst/>
          </a:prstGeom>
          <a:noFill/>
          <a:ln w="19050">
            <a:solidFill>
              <a:srgbClr val="FFE601"/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37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фото в круге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id="{095BFAF1-EC78-4DF9-9FF4-2EDC3B2F92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id="{3977FF31-0AF6-4719-8D63-345E5967C0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id="{333EB43C-E707-4E6D-BD37-ECDCBB326D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7621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5" name="Рисунок 13">
            <a:extLst>
              <a:ext uri="{FF2B5EF4-FFF2-40B4-BE49-F238E27FC236}">
                <a16:creationId xmlns:a16="http://schemas.microsoft.com/office/drawing/2014/main" id="{2207C35B-770E-43CA-8181-B6E2D6CFFD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7621" y="4134996"/>
            <a:ext cx="1381125" cy="1381904"/>
          </a:xfrm>
          <a:prstGeom prst="ellipse">
            <a:avLst/>
          </a:prstGeom>
          <a:noFill/>
          <a:ln w="19050">
            <a:solidFill>
              <a:srgbClr val="FFE601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id="{35221451-7FEA-4F1D-ABC6-D644F2E497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44379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7" name="Рисунок 13">
            <a:extLst>
              <a:ext uri="{FF2B5EF4-FFF2-40B4-BE49-F238E27FC236}">
                <a16:creationId xmlns:a16="http://schemas.microsoft.com/office/drawing/2014/main" id="{D3163103-6AD1-4C73-B569-0A1ECA3046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4379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11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07CEFD-0710-476E-BF8F-93811D160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1FA34C-A989-824A-B5FE-824FA1ACC8E3}"/>
              </a:ext>
            </a:extLst>
          </p:cNvPr>
          <p:cNvSpPr/>
          <p:nvPr userDrawn="1"/>
        </p:nvSpPr>
        <p:spPr>
          <a:xfrm>
            <a:off x="430953" y="424934"/>
            <a:ext cx="2236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95254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горизонтальные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79BCDD96-399E-004C-AEC2-55F355B538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968503"/>
            <a:ext cx="6096000" cy="5889498"/>
          </a:xfrm>
          <a:prstGeom prst="rect">
            <a:avLst/>
          </a:prstGeom>
          <a:noFill/>
          <a:effectLst>
            <a:innerShdw blurRad="736600" dist="558800" dir="10800000">
              <a:prstClr val="black">
                <a:alpha val="6000"/>
              </a:prstClr>
            </a:inn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199" name="Нижний колонтитул 1">
            <a:extLst>
              <a:ext uri="{FF2B5EF4-FFF2-40B4-BE49-F238E27FC236}">
                <a16:creationId xmlns:a16="http://schemas.microsoft.com/office/drawing/2014/main" id="{2498197F-7D45-CC44-8247-CEDB3AEAE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526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2F618104-EB22-45BD-BDD1-4F6D24CE17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32D05B-933D-4648-9D47-972BE0A8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361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1780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698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1489666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1780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698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62693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F07B40-27E0-D149-80D5-B78D32E3C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t>‹#›</a:t>
            </a:fld>
            <a:endParaRPr lang="ru-RU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1952CC9C-8F41-4935-9750-9B8914E02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07976"/>
            <a:ext cx="9611447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A31BB-5E19-4E2D-A2BC-54207FEBD3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849948"/>
            <a:ext cx="9611446" cy="29368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7" name="Нижний колонтитул 1">
            <a:extLst>
              <a:ext uri="{FF2B5EF4-FFF2-40B4-BE49-F238E27FC236}">
                <a16:creationId xmlns:a16="http://schemas.microsoft.com/office/drawing/2014/main" id="{E876FAB5-8564-F549-BB66-14C9D5D0E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DFE1A63-85AE-364A-8542-A8DCDAA43103}"/>
              </a:ext>
            </a:extLst>
          </p:cNvPr>
          <p:cNvCxnSpPr>
            <a:cxnSpLocks/>
          </p:cNvCxnSpPr>
          <p:nvPr/>
        </p:nvCxnSpPr>
        <p:spPr>
          <a:xfrm>
            <a:off x="550863" y="1223605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94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вертикальных картинки на слайд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97938" y="6423585"/>
            <a:ext cx="2743200" cy="365125"/>
          </a:xfrm>
        </p:spPr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0673" y="481860"/>
            <a:ext cx="3047200" cy="294687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87874" y="481860"/>
            <a:ext cx="3047200" cy="294687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8" name="Рисунок 7">
            <a:extLst>
              <a:ext uri="{FF2B5EF4-FFF2-40B4-BE49-F238E27FC236}">
                <a16:creationId xmlns:a16="http://schemas.microsoft.com/office/drawing/2014/main" id="{D87DFB36-E6C6-4D1F-846D-45A18F2F71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0672" y="3429015"/>
            <a:ext cx="3047201" cy="294687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DDA490E2-B01B-4AC1-AECA-F70596EFD1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7873" y="3429015"/>
            <a:ext cx="3053265" cy="295273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072898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1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9AF3E99-8B87-3E4D-BC45-8470E5259C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7621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8" name="Рисунок 13">
            <a:extLst>
              <a:ext uri="{FF2B5EF4-FFF2-40B4-BE49-F238E27FC236}">
                <a16:creationId xmlns:a16="http://schemas.microsoft.com/office/drawing/2014/main" id="{542D4A6D-565E-44F2-8C3B-B92D0CC237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4379" y="1822048"/>
            <a:ext cx="1381125" cy="138190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9" name="Рисунок 13">
            <a:extLst>
              <a:ext uri="{FF2B5EF4-FFF2-40B4-BE49-F238E27FC236}">
                <a16:creationId xmlns:a16="http://schemas.microsoft.com/office/drawing/2014/main" id="{7432095D-98B1-4B74-AB94-C7495E95DD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44379" y="4134996"/>
            <a:ext cx="1381125" cy="138190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90680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оготипы в бло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F58B6B-F160-4AD0-9ECF-E2BA5D236C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18" y="1196977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618" y="2531635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BF28993A-F401-4EC2-9E59-02DD432D6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618" y="3866293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85980DB-C712-46EE-9101-DF50CEE744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618" y="5200950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63CE767D-2A41-4619-92D4-DDD5167CFE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0348" y="1196977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DFA4AE00-F9D4-47F4-A1A7-30C0F933A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00348" y="2531635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D1DC6709-6C72-4B8C-BF36-4F3B6A508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00348" y="3866293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508B130A-A66A-46E1-89BE-D99B35B37A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800348" y="5200950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F0F08CBB-E8BC-468C-AEFD-C7522E8374B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50078" y="1196977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C35A53B8-52BC-4405-B13E-F78C829DA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50078" y="2531635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5124B195-13D6-40F1-8642-F3AB934AB1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0078" y="3866293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5E8EB72D-2AB8-4638-8A67-CBDA35BE20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50078" y="5200950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336C7AD2-8458-4F2A-B898-D44F4D3B1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99808" y="1196977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FCA4D09A-495A-4F3E-99E0-C801958D72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9808" y="2531635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1A09A49F-D5CA-4979-A1DD-171FCF0B245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99808" y="3866293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074C8885-AFEE-4F6C-99BB-187E814A4E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299808" y="5200950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CE603D13-2D6F-42B0-8B3A-479FB231BB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49538" y="1196977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37AAED5F-1E07-426D-9323-453EA4D2654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49538" y="2531635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2F050C02-8B9A-44C6-99B9-3C427752E0A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49538" y="3866293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C04D1CCD-5CC6-4274-BBDC-B76859935C3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549538" y="5200950"/>
            <a:ext cx="2091600" cy="1180800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9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оготипы с разделител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F58B6B-F160-4AD0-9ECF-E2BA5D236C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1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61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BF28993A-F401-4EC2-9E59-02DD432D6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61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85980DB-C712-46EE-9101-DF50CEE744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61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63CE767D-2A41-4619-92D4-DDD5167CFE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034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DFA4AE00-F9D4-47F4-A1A7-30C0F933A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0034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D1DC6709-6C72-4B8C-BF36-4F3B6A508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0034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508B130A-A66A-46E1-89BE-D99B35B37A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80034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F0F08CBB-E8BC-468C-AEFD-C7522E8374B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5007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C35A53B8-52BC-4405-B13E-F78C829DA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5007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5124B195-13D6-40F1-8642-F3AB934AB1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007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5E8EB72D-2AB8-4638-8A67-CBDA35BE20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5007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336C7AD2-8458-4F2A-B898-D44F4D3B1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9980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FCA4D09A-495A-4F3E-99E0-C801958D72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980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1A09A49F-D5CA-4979-A1DD-171FCF0B245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9980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074C8885-AFEE-4F6C-99BB-187E814A4E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29980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CE603D13-2D6F-42B0-8B3A-479FB231BB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4953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37AAED5F-1E07-426D-9323-453EA4D2654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4953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2F050C02-8B9A-44C6-99B9-3C427752E0A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4953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C04D1CCD-5CC6-4274-BBDC-B76859935C3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54953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575F0B-7955-4838-A4C1-A58E3A5BF989}"/>
              </a:ext>
            </a:extLst>
          </p:cNvPr>
          <p:cNvGrpSpPr/>
          <p:nvPr userDrawn="1"/>
        </p:nvGrpSpPr>
        <p:grpSpPr>
          <a:xfrm>
            <a:off x="550864" y="1196975"/>
            <a:ext cx="11090276" cy="5184775"/>
            <a:chOff x="550864" y="1196975"/>
            <a:chExt cx="11090276" cy="5184775"/>
          </a:xfrm>
        </p:grpSpPr>
        <p:cxnSp>
          <p:nvCxnSpPr>
            <p:cNvPr id="26" name="Прямая соединительная линия 96">
              <a:extLst>
                <a:ext uri="{FF2B5EF4-FFF2-40B4-BE49-F238E27FC236}">
                  <a16:creationId xmlns:a16="http://schemas.microsoft.com/office/drawing/2014/main" id="{B187CE8E-0A20-4C8F-8599-C355A9D49BCA}"/>
                </a:ext>
              </a:extLst>
            </p:cNvPr>
            <p:cNvCxnSpPr/>
            <p:nvPr userDrawn="1"/>
          </p:nvCxnSpPr>
          <p:spPr>
            <a:xfrm>
              <a:off x="497113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97">
              <a:extLst>
                <a:ext uri="{FF2B5EF4-FFF2-40B4-BE49-F238E27FC236}">
                  <a16:creationId xmlns:a16="http://schemas.microsoft.com/office/drawing/2014/main" id="{14669F46-A295-428E-A75E-5D1080B4E971}"/>
                </a:ext>
              </a:extLst>
            </p:cNvPr>
            <p:cNvCxnSpPr/>
            <p:nvPr userDrawn="1"/>
          </p:nvCxnSpPr>
          <p:spPr>
            <a:xfrm>
              <a:off x="722086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98">
              <a:extLst>
                <a:ext uri="{FF2B5EF4-FFF2-40B4-BE49-F238E27FC236}">
                  <a16:creationId xmlns:a16="http://schemas.microsoft.com/office/drawing/2014/main" id="{5072F856-A537-4365-B33F-93FF56809A64}"/>
                </a:ext>
              </a:extLst>
            </p:cNvPr>
            <p:cNvCxnSpPr/>
            <p:nvPr userDrawn="1"/>
          </p:nvCxnSpPr>
          <p:spPr>
            <a:xfrm>
              <a:off x="947059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99">
              <a:extLst>
                <a:ext uri="{FF2B5EF4-FFF2-40B4-BE49-F238E27FC236}">
                  <a16:creationId xmlns:a16="http://schemas.microsoft.com/office/drawing/2014/main" id="{F271B2D7-AF9B-444D-BB00-EAB779CC5F2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2454115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100">
              <a:extLst>
                <a:ext uri="{FF2B5EF4-FFF2-40B4-BE49-F238E27FC236}">
                  <a16:creationId xmlns:a16="http://schemas.microsoft.com/office/drawing/2014/main" id="{02EE5C59-BE30-45A1-93FA-C21F49CE107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3791823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101">
              <a:extLst>
                <a:ext uri="{FF2B5EF4-FFF2-40B4-BE49-F238E27FC236}">
                  <a16:creationId xmlns:a16="http://schemas.microsoft.com/office/drawing/2014/main" id="{A510C11A-08B2-495C-9DDB-2CA624DD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5129531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102">
              <a:extLst>
                <a:ext uri="{FF2B5EF4-FFF2-40B4-BE49-F238E27FC236}">
                  <a16:creationId xmlns:a16="http://schemas.microsoft.com/office/drawing/2014/main" id="{6DF79D79-87CE-420B-9A84-E06EBE398B02}"/>
                </a:ext>
              </a:extLst>
            </p:cNvPr>
            <p:cNvCxnSpPr/>
            <p:nvPr userDrawn="1"/>
          </p:nvCxnSpPr>
          <p:spPr>
            <a:xfrm>
              <a:off x="2721405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0978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утбук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монит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4343054-F258-4C18-B079-5B2F9A471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1" y="1734072"/>
            <a:ext cx="6908800" cy="3752328"/>
          </a:xfrm>
          <a:prstGeom prst="rect">
            <a:avLst/>
          </a:prstGeom>
        </p:spPr>
      </p:pic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97001" y="2029579"/>
            <a:ext cx="5143500" cy="29979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07CEFD-0710-476E-BF8F-93811D160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38D7B51-C7B1-4128-A20E-E1765AACB71F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10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лефон в ру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4E7A3A-268B-412F-BD0B-8C92F6627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2567" y="1141231"/>
            <a:ext cx="4898571" cy="6858000"/>
          </a:xfrm>
          <a:prstGeom prst="rect">
            <a:avLst/>
          </a:prstGeom>
        </p:spPr>
      </p:pic>
      <p:sp>
        <p:nvSpPr>
          <p:cNvPr id="9" name="Рисунок 13">
            <a:extLst>
              <a:ext uri="{FF2B5EF4-FFF2-40B4-BE49-F238E27FC236}">
                <a16:creationId xmlns:a16="http://schemas.microsoft.com/office/drawing/2014/main" id="{A88698B0-9FC6-4624-9601-9A24C26BEEA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16172" y="2043990"/>
            <a:ext cx="1731668" cy="29586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07CEFD-0710-476E-BF8F-93811D160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EBBE7C3-AD8A-4F94-ABF0-2C01C0E3DE7E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94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ланшет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00599" y="2028825"/>
            <a:ext cx="2590802" cy="341533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07CEFD-0710-476E-BF8F-93811D160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43DB005-0A0A-4DDF-B416-B4B83733E91C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219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 телефон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электроника, монитор, диспле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6B33DCD-FD4B-4398-832D-43230740B1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1" y="1706052"/>
            <a:ext cx="2209800" cy="4080896"/>
          </a:xfrm>
          <a:prstGeom prst="rect">
            <a:avLst/>
          </a:prstGeom>
        </p:spPr>
      </p:pic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40632" y="2250171"/>
            <a:ext cx="1731668" cy="29586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07CEFD-0710-476E-BF8F-93811D160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934BBF1-1A1A-404A-B2AF-84B2EDB16659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358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айт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AF6989-FFE2-469B-A9C3-61A7BB566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21" t="11743" r="13021" b="11666"/>
          <a:stretch/>
        </p:blipFill>
        <p:spPr>
          <a:xfrm>
            <a:off x="4489450" y="1360646"/>
            <a:ext cx="7518400" cy="437958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07CEFD-0710-476E-BF8F-93811D160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93A2C68-FA90-4709-98FC-5BD403AC7C8E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05F96C-820E-45D3-80A8-98138E6571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0925" y="1852613"/>
            <a:ext cx="6778625" cy="3610927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247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 1 стро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 Placeholder 9">
            <a:extLst>
              <a:ext uri="{FF2B5EF4-FFF2-40B4-BE49-F238E27FC236}">
                <a16:creationId xmlns:a16="http://schemas.microsoft.com/office/drawing/2014/main" id="{B93A5E0A-C7B0-3148-9A54-16329B3B60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599" y="388302"/>
            <a:ext cx="3010484" cy="20082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kumimoji="0" lang="en-US" sz="14500" b="0" i="0" u="none" strike="noStrike" cap="none" spc="0" normalizeH="0" baseline="0">
                <a:ln>
                  <a:noFill/>
                </a:ln>
                <a:solidFill>
                  <a:schemeClr val="accent5">
                    <a:alpha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3pPr>
            <a:lvl4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4pPr>
            <a:lvl5pPr>
              <a:defRPr lang="ru-RU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228600" marR="0" lvl="0" indent="-228600" defTabSz="371475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01</a:t>
            </a:r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C8C80D56-FB23-2E4B-A3FD-477EE65AB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69" y="2463731"/>
            <a:ext cx="4336327" cy="553998"/>
          </a:xfrm>
        </p:spPr>
        <p:txBody>
          <a:bodyPr anchor="t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15C26-7BE3-B443-AAB2-7F8383ABD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7" y="1048274"/>
            <a:ext cx="8201427" cy="5809726"/>
          </a:xfrm>
          <a:prstGeom prst="rect">
            <a:avLst/>
          </a:prstGeom>
        </p:spPr>
      </p:pic>
      <p:sp>
        <p:nvSpPr>
          <p:cNvPr id="5" name="Google Shape;374;p24">
            <a:extLst>
              <a:ext uri="{FF2B5EF4-FFF2-40B4-BE49-F238E27FC236}">
                <a16:creationId xmlns:a16="http://schemas.microsoft.com/office/drawing/2014/main" id="{980F8447-8AC3-C745-B07D-06ED26FFC2DF}"/>
              </a:ext>
            </a:extLst>
          </p:cNvPr>
          <p:cNvSpPr/>
          <p:nvPr userDrawn="1"/>
        </p:nvSpPr>
        <p:spPr>
          <a:xfrm rot="20895779">
            <a:off x="7348385" y="1582637"/>
            <a:ext cx="10551382" cy="1461509"/>
          </a:xfrm>
          <a:prstGeom prst="ellipse">
            <a:avLst/>
          </a:prstGeom>
          <a:noFill/>
          <a:ln w="9525" cap="flat" cmpd="sng">
            <a:solidFill>
              <a:schemeClr val="bg1">
                <a:alpha val="4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5;p24">
            <a:extLst>
              <a:ext uri="{FF2B5EF4-FFF2-40B4-BE49-F238E27FC236}">
                <a16:creationId xmlns:a16="http://schemas.microsoft.com/office/drawing/2014/main" id="{B14CF375-595D-F648-ABF5-A5A75639EFC5}"/>
              </a:ext>
            </a:extLst>
          </p:cNvPr>
          <p:cNvSpPr/>
          <p:nvPr userDrawn="1"/>
        </p:nvSpPr>
        <p:spPr>
          <a:xfrm rot="20895779">
            <a:off x="7348385" y="1877912"/>
            <a:ext cx="10551382" cy="1461509"/>
          </a:xfrm>
          <a:prstGeom prst="ellipse">
            <a:avLst/>
          </a:prstGeom>
          <a:noFill/>
          <a:ln w="9525" cap="flat" cmpd="sng">
            <a:solidFill>
              <a:schemeClr val="bg1">
                <a:alpha val="4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34280-D145-B844-977A-290D76A9C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825" y="0"/>
            <a:ext cx="559117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898DC7-D097-BD4F-95D7-2937CBC0BC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795782" flipH="1">
            <a:off x="1623289" y="2667559"/>
            <a:ext cx="5817751" cy="56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9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типы в бло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F58B6B-F160-4AD0-9ECF-E2BA5D236C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18" y="1196977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618" y="2531635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BF28993A-F401-4EC2-9E59-02DD432D6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618" y="3866293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85980DB-C712-46EE-9101-DF50CEE744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618" y="5200950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63CE767D-2A41-4619-92D4-DDD5167CFE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0348" y="1196977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DFA4AE00-F9D4-47F4-A1A7-30C0F933A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00348" y="2531635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D1DC6709-6C72-4B8C-BF36-4F3B6A508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00348" y="3866293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508B130A-A66A-46E1-89BE-D99B35B37A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800348" y="5200950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F0F08CBB-E8BC-468C-AEFD-C7522E8374B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50078" y="1196977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C35A53B8-52BC-4405-B13E-F78C829DA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50078" y="2531635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5124B195-13D6-40F1-8642-F3AB934AB1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0078" y="3866293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5E8EB72D-2AB8-4638-8A67-CBDA35BE20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50078" y="5200950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336C7AD2-8458-4F2A-B898-D44F4D3B1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99808" y="1196977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FCA4D09A-495A-4F3E-99E0-C801958D72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9808" y="2531635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1A09A49F-D5CA-4979-A1DD-171FCF0B245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99808" y="3866293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074C8885-AFEE-4F6C-99BB-187E814A4E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299808" y="5200950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CE603D13-2D6F-42B0-8B3A-479FB231BB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49538" y="1196977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37AAED5F-1E07-426D-9323-453EA4D2654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49538" y="2531635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2F050C02-8B9A-44C6-99B9-3C427752E0A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49538" y="3866293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C04D1CCD-5CC6-4274-BBDC-B76859935C3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549538" y="5200950"/>
            <a:ext cx="2091600" cy="118080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54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 2 строк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F5FA8-7DA0-C846-B52F-77F1990C3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7" y="1048274"/>
            <a:ext cx="8201427" cy="5809726"/>
          </a:xfrm>
          <a:prstGeom prst="rect">
            <a:avLst/>
          </a:prstGeom>
        </p:spPr>
      </p:pic>
      <p:sp>
        <p:nvSpPr>
          <p:cNvPr id="219" name="Text Placeholder 9">
            <a:extLst>
              <a:ext uri="{FF2B5EF4-FFF2-40B4-BE49-F238E27FC236}">
                <a16:creationId xmlns:a16="http://schemas.microsoft.com/office/drawing/2014/main" id="{B93A5E0A-C7B0-3148-9A54-16329B3B60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599" y="388302"/>
            <a:ext cx="3010484" cy="20082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kumimoji="0" lang="en-US" sz="14500" b="0" i="0" u="none" strike="noStrike" cap="none" spc="0" normalizeH="0" baseline="0">
                <a:ln>
                  <a:noFill/>
                </a:ln>
                <a:solidFill>
                  <a:schemeClr val="accent5">
                    <a:alpha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3pPr>
            <a:lvl4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4pPr>
            <a:lvl5pPr>
              <a:defRPr lang="ru-RU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228600" marR="0" lvl="0" indent="-228600" defTabSz="371475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01</a:t>
            </a:r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C8C80D56-FB23-2E4B-A3FD-477EE65AB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69" y="2463730"/>
            <a:ext cx="4336327" cy="1107996"/>
          </a:xfrm>
        </p:spPr>
        <p:txBody>
          <a:bodyPr anchor="t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27" name="Google Shape;374;p24">
            <a:extLst>
              <a:ext uri="{FF2B5EF4-FFF2-40B4-BE49-F238E27FC236}">
                <a16:creationId xmlns:a16="http://schemas.microsoft.com/office/drawing/2014/main" id="{7AF5B15E-92C7-D442-AE12-EC8A78D9F22E}"/>
              </a:ext>
            </a:extLst>
          </p:cNvPr>
          <p:cNvSpPr/>
          <p:nvPr userDrawn="1"/>
        </p:nvSpPr>
        <p:spPr>
          <a:xfrm rot="20895779">
            <a:off x="589206" y="-3162186"/>
            <a:ext cx="10551382" cy="1461509"/>
          </a:xfrm>
          <a:prstGeom prst="ellipse">
            <a:avLst/>
          </a:prstGeom>
          <a:noFill/>
          <a:ln w="9525" cap="flat" cmpd="sng">
            <a:solidFill>
              <a:schemeClr val="bg1">
                <a:alpha val="4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5;p24">
            <a:extLst>
              <a:ext uri="{FF2B5EF4-FFF2-40B4-BE49-F238E27FC236}">
                <a16:creationId xmlns:a16="http://schemas.microsoft.com/office/drawing/2014/main" id="{5B2A4087-A85B-884B-9E1C-EF3B9D88F3F7}"/>
              </a:ext>
            </a:extLst>
          </p:cNvPr>
          <p:cNvSpPr/>
          <p:nvPr userDrawn="1"/>
        </p:nvSpPr>
        <p:spPr>
          <a:xfrm rot="20895779">
            <a:off x="589206" y="-2866911"/>
            <a:ext cx="10551382" cy="1461509"/>
          </a:xfrm>
          <a:prstGeom prst="ellipse">
            <a:avLst/>
          </a:prstGeom>
          <a:noFill/>
          <a:ln w="9525" cap="flat" cmpd="sng">
            <a:solidFill>
              <a:schemeClr val="bg1">
                <a:alpha val="4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EBC13E-8939-B54F-A3A9-535D542FB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825" y="0"/>
            <a:ext cx="559117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E7759D-6B42-D842-9C0E-515173A4D6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795782" flipH="1">
            <a:off x="1623289" y="2667559"/>
            <a:ext cx="5817751" cy="56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5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тем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5B197-47AF-3643-9E95-FFE6E8F783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EDF137E9-F91D-6D4C-8083-FA3A2B711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62" t="27738" b="31186"/>
          <a:stretch/>
        </p:blipFill>
        <p:spPr>
          <a:xfrm>
            <a:off x="0" y="-1"/>
            <a:ext cx="10574338" cy="685800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2" y="1637758"/>
            <a:ext cx="5926137" cy="1661993"/>
          </a:xfrm>
        </p:spPr>
        <p:txBody>
          <a:bodyPr wrap="square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220" name="Text Placeholder 219">
            <a:extLst>
              <a:ext uri="{FF2B5EF4-FFF2-40B4-BE49-F238E27FC236}">
                <a16:creationId xmlns:a16="http://schemas.microsoft.com/office/drawing/2014/main" id="{9297EC30-9121-430B-8E67-5BC4B890CA3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50863" y="4568243"/>
            <a:ext cx="530355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221" name="Text Placeholder 219">
            <a:extLst>
              <a:ext uri="{FF2B5EF4-FFF2-40B4-BE49-F238E27FC236}">
                <a16:creationId xmlns:a16="http://schemas.microsoft.com/office/drawing/2014/main" id="{69E6748D-5EE7-45A6-BDC0-4FFB319F4B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0863" y="6151102"/>
            <a:ext cx="530355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5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вет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B85586-012E-A243-9618-BCEF6E3B3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B0FBA-3CAA-7549-8E65-22F5CE7FBA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2" y="1637758"/>
            <a:ext cx="5681495" cy="1661993"/>
          </a:xfrm>
        </p:spPr>
        <p:txBody>
          <a:bodyPr wrap="square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220" name="Text Placeholder 219">
            <a:extLst>
              <a:ext uri="{FF2B5EF4-FFF2-40B4-BE49-F238E27FC236}">
                <a16:creationId xmlns:a16="http://schemas.microsoft.com/office/drawing/2014/main" id="{9297EC30-9121-430B-8E67-5BC4B890CA3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50863" y="4568243"/>
            <a:ext cx="530355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221" name="Text Placeholder 219">
            <a:extLst>
              <a:ext uri="{FF2B5EF4-FFF2-40B4-BE49-F238E27FC236}">
                <a16:creationId xmlns:a16="http://schemas.microsoft.com/office/drawing/2014/main" id="{69E6748D-5EE7-45A6-BDC0-4FFB319F4B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0863" y="6151102"/>
            <a:ext cx="530355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32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ветлое 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AF9C90-FE38-2341-B602-72A3CA9C31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2D150C-98E8-684C-957C-6C2ECEC3F7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12011"/>
            <a:ext cx="10515600" cy="609398"/>
          </a:xfrm>
        </p:spPr>
        <p:txBody>
          <a:bodyPr>
            <a:spAutoFit/>
          </a:bodyPr>
          <a:lstStyle>
            <a:lvl1pPr>
              <a:defRPr b="1" i="0"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03796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мное фото на весь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2D150C-98E8-684C-957C-6C2ECEC3F7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12011"/>
            <a:ext cx="10515600" cy="609398"/>
          </a:xfr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626907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E3CC519-DDB2-A84B-9368-E9B2497BB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V="1">
            <a:off x="-1" y="-1"/>
            <a:ext cx="9615055" cy="11793594"/>
          </a:xfrm>
          <a:prstGeom prst="rect">
            <a:avLst/>
          </a:prstGeom>
        </p:spPr>
      </p:pic>
      <p:sp>
        <p:nvSpPr>
          <p:cNvPr id="158" name="Title 2">
            <a:extLst>
              <a:ext uri="{FF2B5EF4-FFF2-40B4-BE49-F238E27FC236}">
                <a16:creationId xmlns:a16="http://schemas.microsoft.com/office/drawing/2014/main" id="{5D8A2D23-A7D5-854E-9DAB-18E9CB124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323932"/>
            <a:ext cx="10515600" cy="1218795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E4049A09-8542-6344-9CA3-65D6291BB51D}"/>
              </a:ext>
            </a:extLst>
          </p:cNvPr>
          <p:cNvGrpSpPr/>
          <p:nvPr userDrawn="1"/>
        </p:nvGrpSpPr>
        <p:grpSpPr>
          <a:xfrm>
            <a:off x="550863" y="4757641"/>
            <a:ext cx="7627937" cy="0"/>
            <a:chOff x="550863" y="4184069"/>
            <a:chExt cx="7627937" cy="0"/>
          </a:xfrm>
        </p:grpSpPr>
        <p:cxnSp>
          <p:nvCxnSpPr>
            <p:cNvPr id="160" name="Прямая соединительная линия 159">
              <a:extLst>
                <a:ext uri="{FF2B5EF4-FFF2-40B4-BE49-F238E27FC236}">
                  <a16:creationId xmlns:a16="http://schemas.microsoft.com/office/drawing/2014/main" id="{4B8658DA-46CE-084D-8EAC-F1A78C28DC12}"/>
                </a:ext>
              </a:extLst>
            </p:cNvPr>
            <p:cNvCxnSpPr>
              <a:cxnSpLocks/>
            </p:cNvCxnSpPr>
            <p:nvPr/>
          </p:nvCxnSpPr>
          <p:spPr>
            <a:xfrm>
              <a:off x="550863" y="4184069"/>
              <a:ext cx="7627937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4CECF886-EEE4-4C45-BD6C-66B333994CEE}"/>
                </a:ext>
              </a:extLst>
            </p:cNvPr>
            <p:cNvCxnSpPr/>
            <p:nvPr/>
          </p:nvCxnSpPr>
          <p:spPr>
            <a:xfrm>
              <a:off x="550863" y="4184069"/>
              <a:ext cx="765319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Текст 20">
            <a:extLst>
              <a:ext uri="{FF2B5EF4-FFF2-40B4-BE49-F238E27FC236}">
                <a16:creationId xmlns:a16="http://schemas.microsoft.com/office/drawing/2014/main" id="{B1425B2B-A9B8-B14D-9496-0072DDACE0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4950165"/>
            <a:ext cx="1051560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solidFill>
                  <a:schemeClr val="bg1">
                    <a:alpha val="60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5EFFBC-04CE-B645-8B9E-59A492FDBB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39613" y="-7605569"/>
            <a:ext cx="9549308" cy="59436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A94AE1-B7DA-2E4D-BB44-F8BEEE6E44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46727" y="0"/>
            <a:ext cx="10340877" cy="64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0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0CD3E2C8-D41D-EE46-B558-D64ED55A7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7" y="1048274"/>
            <a:ext cx="8201427" cy="5809726"/>
          </a:xfrm>
          <a:prstGeom prst="rect">
            <a:avLst/>
          </a:prstGeom>
        </p:spPr>
      </p:pic>
      <p:sp>
        <p:nvSpPr>
          <p:cNvPr id="132" name="Google Shape;374;p24">
            <a:extLst>
              <a:ext uri="{FF2B5EF4-FFF2-40B4-BE49-F238E27FC236}">
                <a16:creationId xmlns:a16="http://schemas.microsoft.com/office/drawing/2014/main" id="{F1721DAC-46F2-704D-BBF4-38297DDA6F21}"/>
              </a:ext>
            </a:extLst>
          </p:cNvPr>
          <p:cNvSpPr/>
          <p:nvPr userDrawn="1"/>
        </p:nvSpPr>
        <p:spPr>
          <a:xfrm rot="20895779">
            <a:off x="7934539" y="146073"/>
            <a:ext cx="10551382" cy="1461509"/>
          </a:xfrm>
          <a:prstGeom prst="ellipse">
            <a:avLst/>
          </a:prstGeom>
          <a:noFill/>
          <a:ln w="9525" cap="flat" cmpd="sng">
            <a:solidFill>
              <a:schemeClr val="bg1">
                <a:alpha val="4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75;p24">
            <a:extLst>
              <a:ext uri="{FF2B5EF4-FFF2-40B4-BE49-F238E27FC236}">
                <a16:creationId xmlns:a16="http://schemas.microsoft.com/office/drawing/2014/main" id="{B5BCA578-5D37-9441-9A8D-908CE622D0B0}"/>
              </a:ext>
            </a:extLst>
          </p:cNvPr>
          <p:cNvSpPr/>
          <p:nvPr userDrawn="1"/>
        </p:nvSpPr>
        <p:spPr>
          <a:xfrm rot="20895779">
            <a:off x="7934539" y="441348"/>
            <a:ext cx="10551382" cy="1461509"/>
          </a:xfrm>
          <a:prstGeom prst="ellipse">
            <a:avLst/>
          </a:prstGeom>
          <a:noFill/>
          <a:ln w="9525" cap="flat" cmpd="sng">
            <a:solidFill>
              <a:schemeClr val="bg1">
                <a:alpha val="4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2188AE74-5C15-7141-A761-F96BC5F3F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2872" y="6197127"/>
            <a:ext cx="1115444" cy="649152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59CFDF3F-E337-264C-ACBF-25300112B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0825" y="0"/>
            <a:ext cx="55911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C58F32-0856-834B-8565-7E15F7D25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573" y="3337259"/>
            <a:ext cx="10515600" cy="664797"/>
          </a:xfrm>
        </p:spPr>
        <p:txBody>
          <a:bodyPr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6B1D0A-F65F-6B46-A8EE-1E5E3EAAC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599" y="1187784"/>
            <a:ext cx="3010484" cy="20082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kumimoji="0" lang="en-US" sz="14500" b="0" i="0" u="none" strike="noStrike" cap="none" spc="0" normalizeH="0" baseline="0">
                <a:ln>
                  <a:noFill/>
                </a:ln>
                <a:solidFill>
                  <a:schemeClr val="accent1">
                    <a:alpha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3pPr>
            <a:lvl4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4pPr>
            <a:lvl5pPr>
              <a:defRPr lang="ru-RU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228600" marR="0" lvl="0" indent="-228600" defTabSz="371475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3588548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85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3E839-6800-424D-B51A-1CD4197EF6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299715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2F618104-EB22-45BD-BDD1-4F6D24CE17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32D05B-933D-4648-9D47-972BE0A8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98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типы с разделител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F58B6B-F160-4AD0-9ECF-E2BA5D236C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1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61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BF28993A-F401-4EC2-9E59-02DD432D6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61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85980DB-C712-46EE-9101-DF50CEE744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61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63CE767D-2A41-4619-92D4-DDD5167CFE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034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DFA4AE00-F9D4-47F4-A1A7-30C0F933A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0034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D1DC6709-6C72-4B8C-BF36-4F3B6A508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0034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508B130A-A66A-46E1-89BE-D99B35B37A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80034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F0F08CBB-E8BC-468C-AEFD-C7522E8374B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5007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C35A53B8-52BC-4405-B13E-F78C829DA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5007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5124B195-13D6-40F1-8642-F3AB934AB1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007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5E8EB72D-2AB8-4638-8A67-CBDA35BE20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5007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336C7AD2-8458-4F2A-B898-D44F4D3B1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9980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FCA4D09A-495A-4F3E-99E0-C801958D72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980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1A09A49F-D5CA-4979-A1DD-171FCF0B245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9980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074C8885-AFEE-4F6C-99BB-187E814A4E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29980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CE603D13-2D6F-42B0-8B3A-479FB231BB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4953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37AAED5F-1E07-426D-9323-453EA4D2654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4953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2F050C02-8B9A-44C6-99B9-3C427752E0A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4953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C04D1CCD-5CC6-4274-BBDC-B76859935C3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54953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575F0B-7955-4838-A4C1-A58E3A5BF989}"/>
              </a:ext>
            </a:extLst>
          </p:cNvPr>
          <p:cNvGrpSpPr/>
          <p:nvPr userDrawn="1"/>
        </p:nvGrpSpPr>
        <p:grpSpPr>
          <a:xfrm>
            <a:off x="550864" y="1196975"/>
            <a:ext cx="11090276" cy="5184775"/>
            <a:chOff x="550864" y="1196975"/>
            <a:chExt cx="11090276" cy="5184775"/>
          </a:xfrm>
        </p:grpSpPr>
        <p:cxnSp>
          <p:nvCxnSpPr>
            <p:cNvPr id="26" name="Прямая соединительная линия 96">
              <a:extLst>
                <a:ext uri="{FF2B5EF4-FFF2-40B4-BE49-F238E27FC236}">
                  <a16:creationId xmlns:a16="http://schemas.microsoft.com/office/drawing/2014/main" id="{B187CE8E-0A20-4C8F-8599-C355A9D49BCA}"/>
                </a:ext>
              </a:extLst>
            </p:cNvPr>
            <p:cNvCxnSpPr/>
            <p:nvPr userDrawn="1"/>
          </p:nvCxnSpPr>
          <p:spPr>
            <a:xfrm>
              <a:off x="497113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97">
              <a:extLst>
                <a:ext uri="{FF2B5EF4-FFF2-40B4-BE49-F238E27FC236}">
                  <a16:creationId xmlns:a16="http://schemas.microsoft.com/office/drawing/2014/main" id="{14669F46-A295-428E-A75E-5D1080B4E971}"/>
                </a:ext>
              </a:extLst>
            </p:cNvPr>
            <p:cNvCxnSpPr/>
            <p:nvPr userDrawn="1"/>
          </p:nvCxnSpPr>
          <p:spPr>
            <a:xfrm>
              <a:off x="722086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98">
              <a:extLst>
                <a:ext uri="{FF2B5EF4-FFF2-40B4-BE49-F238E27FC236}">
                  <a16:creationId xmlns:a16="http://schemas.microsoft.com/office/drawing/2014/main" id="{5072F856-A537-4365-B33F-93FF56809A64}"/>
                </a:ext>
              </a:extLst>
            </p:cNvPr>
            <p:cNvCxnSpPr/>
            <p:nvPr userDrawn="1"/>
          </p:nvCxnSpPr>
          <p:spPr>
            <a:xfrm>
              <a:off x="947059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99">
              <a:extLst>
                <a:ext uri="{FF2B5EF4-FFF2-40B4-BE49-F238E27FC236}">
                  <a16:creationId xmlns:a16="http://schemas.microsoft.com/office/drawing/2014/main" id="{F271B2D7-AF9B-444D-BB00-EAB779CC5F2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2454115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100">
              <a:extLst>
                <a:ext uri="{FF2B5EF4-FFF2-40B4-BE49-F238E27FC236}">
                  <a16:creationId xmlns:a16="http://schemas.microsoft.com/office/drawing/2014/main" id="{02EE5C59-BE30-45A1-93FA-C21F49CE107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3791823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101">
              <a:extLst>
                <a:ext uri="{FF2B5EF4-FFF2-40B4-BE49-F238E27FC236}">
                  <a16:creationId xmlns:a16="http://schemas.microsoft.com/office/drawing/2014/main" id="{A510C11A-08B2-495C-9DDB-2CA624DD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5129531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102">
              <a:extLst>
                <a:ext uri="{FF2B5EF4-FFF2-40B4-BE49-F238E27FC236}">
                  <a16:creationId xmlns:a16="http://schemas.microsoft.com/office/drawing/2014/main" id="{6DF79D79-87CE-420B-9A84-E06EBE398B02}"/>
                </a:ext>
              </a:extLst>
            </p:cNvPr>
            <p:cNvCxnSpPr/>
            <p:nvPr userDrawn="1"/>
          </p:nvCxnSpPr>
          <p:spPr>
            <a:xfrm>
              <a:off x="2721405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92571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BBDD1E5-C144-2E02-EFF7-CC8C97276924}"/>
              </a:ext>
            </a:extLst>
          </p:cNvPr>
          <p:cNvCxnSpPr>
            <a:cxnSpLocks/>
          </p:cNvCxnSpPr>
          <p:nvPr userDrawn="1"/>
        </p:nvCxnSpPr>
        <p:spPr>
          <a:xfrm>
            <a:off x="0" y="6795245"/>
            <a:ext cx="12192000" cy="0"/>
          </a:xfrm>
          <a:prstGeom prst="line">
            <a:avLst/>
          </a:prstGeom>
          <a:ln w="146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15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фото в круг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99503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95578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A63F92-040F-5642-A933-ECB17DFEBA3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183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06131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02206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98281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D85AFFF-B716-D246-B438-6EAC19950586}"/>
              </a:ext>
            </a:extLst>
          </p:cNvPr>
          <p:cNvCxnSpPr>
            <a:cxnSpLocks/>
          </p:cNvCxnSpPr>
          <p:nvPr userDrawn="1"/>
        </p:nvCxnSpPr>
        <p:spPr>
          <a:xfrm flipV="1">
            <a:off x="4689311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C3802E-B287-B54B-BFFC-F7864BB0466A}"/>
              </a:ext>
            </a:extLst>
          </p:cNvPr>
          <p:cNvCxnSpPr>
            <a:cxnSpLocks/>
          </p:cNvCxnSpPr>
          <p:nvPr userDrawn="1"/>
        </p:nvCxnSpPr>
        <p:spPr>
          <a:xfrm flipV="1">
            <a:off x="7485386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54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1937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98012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4087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EE468D95-4C8D-9A43-AED2-3BCFBE382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90162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DD45B2A-21E4-E74C-8226-F612B05DBC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5118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4C73373-40B8-B24E-AD3B-98478B088A3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1193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95DACAC-1326-8241-8552-CA253C5D1613}"/>
              </a:ext>
            </a:extLst>
          </p:cNvPr>
          <p:cNvCxnSpPr>
            <a:cxnSpLocks/>
          </p:cNvCxnSpPr>
          <p:nvPr userDrawn="1"/>
        </p:nvCxnSpPr>
        <p:spPr>
          <a:xfrm flipV="1">
            <a:off x="8877268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4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9AF3E99-8B87-3E4D-BC45-8470E5259C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6688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FB9A11F-72FA-0A44-9653-48C9EECB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0E33670-8A31-4B40-AC5D-2C84BABC024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897938" y="64235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fld id="{24C10455-C340-7945-BDDA-6923B7A290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F643877-02BB-4149-8AE9-088FBD4EF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 dirty="0"/>
              <a:t>Источник / примечание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0D333F-7F63-8F44-BB1C-18FA940D412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3866" y="382800"/>
            <a:ext cx="1297272" cy="4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2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9" r:id="rId2"/>
    <p:sldLayoutId id="2147483658" r:id="rId3"/>
    <p:sldLayoutId id="2147483746" r:id="rId4"/>
    <p:sldLayoutId id="2147483747" r:id="rId5"/>
    <p:sldLayoutId id="2147483699" r:id="rId6"/>
    <p:sldLayoutId id="2147483735" r:id="rId7"/>
    <p:sldLayoutId id="2147483734" r:id="rId8"/>
    <p:sldLayoutId id="2147483739" r:id="rId9"/>
    <p:sldLayoutId id="2147483743" r:id="rId10"/>
    <p:sldLayoutId id="2147483731" r:id="rId11"/>
    <p:sldLayoutId id="2147483732" r:id="rId12"/>
    <p:sldLayoutId id="2147483756" r:id="rId13"/>
    <p:sldLayoutId id="2147483728" r:id="rId14"/>
    <p:sldLayoutId id="2147483751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0E33670-8A31-4B40-AC5D-2C84BABC024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897938" y="64235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4C10455-C340-7945-BDDA-6923B7A290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F643877-02BB-4149-8AE9-088FBD4EF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Источник / примечание</a:t>
            </a:r>
          </a:p>
        </p:txBody>
      </p:sp>
    </p:spTree>
    <p:extLst>
      <p:ext uri="{BB962C8B-B14F-4D97-AF65-F5344CB8AC3E}">
        <p14:creationId xmlns:p14="http://schemas.microsoft.com/office/powerpoint/2010/main" val="30171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9" r:id="rId4"/>
    <p:sldLayoutId id="2147483736" r:id="rId5"/>
    <p:sldLayoutId id="2147483737" r:id="rId6"/>
    <p:sldLayoutId id="2147483738" r:id="rId7"/>
    <p:sldLayoutId id="2147483740" r:id="rId8"/>
    <p:sldLayoutId id="2147483744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96AA5-F05E-4645-BC54-ED6B8AF4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8584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marL="0" marR="0" lvl="0" indent="0" defTabSz="371475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Разделители и титулы</a:t>
            </a:r>
          </a:p>
        </p:txBody>
      </p:sp>
    </p:spTree>
    <p:extLst>
      <p:ext uri="{BB962C8B-B14F-4D97-AF65-F5344CB8AC3E}">
        <p14:creationId xmlns:p14="http://schemas.microsoft.com/office/powerpoint/2010/main" val="227779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98" r:id="rId2"/>
    <p:sldLayoutId id="2147483727" r:id="rId3"/>
    <p:sldLayoutId id="2147483742" r:id="rId4"/>
    <p:sldLayoutId id="2147483741" r:id="rId5"/>
    <p:sldLayoutId id="2147483745" r:id="rId6"/>
    <p:sldLayoutId id="2147483697" r:id="rId7"/>
    <p:sldLayoutId id="2147483655" r:id="rId8"/>
    <p:sldLayoutId id="2147483696" r:id="rId9"/>
    <p:sldLayoutId id="2147483718" r:id="rId10"/>
    <p:sldLayoutId id="2147483748" r:id="rId11"/>
    <p:sldLayoutId id="21474837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ru-RU" sz="4400" b="1" i="0" u="none" strike="noStrike" kern="1200" cap="none" spc="0" normalizeH="0" baseline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Gotham Pro Bold" panose="0200050304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37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5.svg"/><Relationship Id="rId4" Type="http://schemas.openxmlformats.org/officeDocument/2006/relationships/image" Target="../media/image64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55.sv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sv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svg"/><Relationship Id="rId5" Type="http://schemas.openxmlformats.org/officeDocument/2006/relationships/image" Target="../media/image77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sv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3.jpeg"/><Relationship Id="rId5" Type="http://schemas.openxmlformats.org/officeDocument/2006/relationships/hyperlink" Target="https://ashrafyan.com/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47.xml"/><Relationship Id="rId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5" Type="http://schemas.openxmlformats.org/officeDocument/2006/relationships/image" Target="../media/image37.png"/><Relationship Id="rId3" Type="http://schemas.openxmlformats.org/officeDocument/2006/relationships/image" Target="../media/image32.png"/><Relationship Id="rId84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83" Type="http://schemas.openxmlformats.org/officeDocument/2006/relationships/image" Target="../media/image188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4.svg"/><Relationship Id="rId4" Type="http://schemas.openxmlformats.org/officeDocument/2006/relationships/image" Target="../media/image48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C2ACE-9F65-499F-1E63-26BF11C5A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" b="2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21">
            <a:extLst>
              <a:ext uri="{FF2B5EF4-FFF2-40B4-BE49-F238E27FC236}">
                <a16:creationId xmlns:a16="http://schemas.microsoft.com/office/drawing/2014/main" id="{B680EC7F-7D8F-23A6-37F0-5277185400A2}"/>
              </a:ext>
            </a:extLst>
          </p:cNvPr>
          <p:cNvSpPr txBox="1">
            <a:spLocks/>
          </p:cNvSpPr>
          <p:nvPr/>
        </p:nvSpPr>
        <p:spPr>
          <a:xfrm>
            <a:off x="550862" y="2744349"/>
            <a:ext cx="7632243" cy="11302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ru-RU" sz="44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otham Pro Bold" panose="02000503040000020004" pitchFamily="2" charset="0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</a:rPr>
              <a:t>ОБУЧИТЬ СОБСТВЕННУЮ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НЕЙРОННУЮ СЕТЬ</a:t>
            </a:r>
          </a:p>
        </p:txBody>
      </p:sp>
      <p:sp>
        <p:nvSpPr>
          <p:cNvPr id="7" name="Текст 627">
            <a:extLst>
              <a:ext uri="{FF2B5EF4-FFF2-40B4-BE49-F238E27FC236}">
                <a16:creationId xmlns:a16="http://schemas.microsoft.com/office/drawing/2014/main" id="{B866C23C-34F3-652D-8056-69B4D2B5DC21}"/>
              </a:ext>
            </a:extLst>
          </p:cNvPr>
          <p:cNvSpPr txBox="1">
            <a:spLocks/>
          </p:cNvSpPr>
          <p:nvPr/>
        </p:nvSpPr>
        <p:spPr>
          <a:xfrm>
            <a:off x="550863" y="3874576"/>
            <a:ext cx="5834439" cy="846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для </a:t>
            </a:r>
            <a:r>
              <a:rPr lang="ru-RU" sz="2000" dirty="0" err="1">
                <a:solidFill>
                  <a:schemeClr val="bg1"/>
                </a:solidFill>
              </a:rPr>
              <a:t>матчинга</a:t>
            </a:r>
            <a:r>
              <a:rPr lang="ru-RU" sz="2000" dirty="0">
                <a:solidFill>
                  <a:schemeClr val="bg1"/>
                </a:solidFill>
              </a:rPr>
              <a:t> предложений интернет-магазинов и типовых моделей товаров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E25A1F-C878-ACC0-E471-3BE271A22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2" y="703183"/>
            <a:ext cx="2166664" cy="7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6096001" y="11880"/>
            <a:ext cx="6096000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E6E7F-3D6F-794B-B9AE-575F3BD7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17" y="191994"/>
            <a:ext cx="5301803" cy="1163395"/>
          </a:xfrm>
        </p:spPr>
        <p:txBody>
          <a:bodyPr/>
          <a:lstStyle/>
          <a:p>
            <a:pPr defTabSz="617588">
              <a:defRPr/>
            </a:pPr>
            <a:r>
              <a:rPr lang="ru-RU" b="0" dirty="0"/>
              <a:t>Как </a:t>
            </a:r>
            <a:r>
              <a:rPr lang="ru-RU" b="0" dirty="0" err="1"/>
              <a:t>матчинг</a:t>
            </a:r>
            <a:r>
              <a:rPr lang="ru-RU" b="0" dirty="0"/>
              <a:t> может решить проблему </a:t>
            </a:r>
            <a:r>
              <a:rPr lang="ru-RU" b="0" dirty="0" err="1"/>
              <a:t>моделизации</a:t>
            </a:r>
            <a:r>
              <a:rPr lang="ru-RU" b="0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272A90-699D-0545-9866-7370B0F73AAE}"/>
              </a:ext>
            </a:extLst>
          </p:cNvPr>
          <p:cNvSpPr/>
          <p:nvPr/>
        </p:nvSpPr>
        <p:spPr>
          <a:xfrm>
            <a:off x="6066020" y="0"/>
            <a:ext cx="6110990" cy="685800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6130278" y="-28810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59192" y="1839243"/>
            <a:ext cx="5124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</a:rPr>
              <a:t>ML-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</a:rPr>
              <a:t>матчинг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 позволит 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</a:rPr>
              <a:t>моделизировать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</a:rPr>
              <a:t>бОльшую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 часть каталога приблизительно в течение года и решить задачу 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</a:rPr>
              <a:t>моделизации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 в обозримое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время. </a:t>
            </a:r>
            <a:endParaRPr lang="ru-RU" sz="16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21250" y="2705725"/>
            <a:ext cx="4259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В течение 1 года </a:t>
            </a:r>
            <a:r>
              <a:rPr lang="ru-RU" sz="22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процент </a:t>
            </a:r>
            <a:r>
              <a:rPr lang="ru-RU" sz="2200" b="1" dirty="0" err="1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моделизированных</a:t>
            </a:r>
            <a:r>
              <a:rPr lang="ru-RU" sz="22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 карточек </a:t>
            </a:r>
            <a:r>
              <a:rPr lang="ru-RU" sz="2200" b="1" dirty="0" smtClean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увеличится на  </a:t>
            </a:r>
            <a:endParaRPr lang="ru-RU" sz="2200" b="1" dirty="0">
              <a:solidFill>
                <a:schemeClr val="accent4"/>
              </a:solidFill>
              <a:latin typeface="+mj-lt"/>
              <a:ea typeface="+mj-ea"/>
              <a:cs typeface="Gotham Pro Regular" panose="02000503040000020004" pitchFamily="2" charset="0"/>
            </a:endParaRPr>
          </a:p>
          <a:p>
            <a:r>
              <a:rPr lang="ru-RU" sz="22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б</a:t>
            </a:r>
            <a:r>
              <a:rPr lang="ru-RU" sz="2200" b="1" dirty="0" smtClean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олее чем </a:t>
            </a:r>
            <a:r>
              <a:rPr lang="ru-RU" sz="22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30-40%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8169" y="4349947"/>
            <a:ext cx="4971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Для этого необходимо ускорить процесс 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</a:rPr>
              <a:t>матчинга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1600" dirty="0"/>
              <a:t>на большом объёме </a:t>
            </a:r>
            <a:r>
              <a:rPr lang="ru-RU" sz="1600" dirty="0" smtClean="0"/>
              <a:t>данных.</a:t>
            </a:r>
            <a:endParaRPr lang="ru-RU" sz="1600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EE6F257-1C68-41EE-83EE-F6E7CFB43BEA}"/>
              </a:ext>
            </a:extLst>
          </p:cNvPr>
          <p:cNvGrpSpPr/>
          <p:nvPr/>
        </p:nvGrpSpPr>
        <p:grpSpPr>
          <a:xfrm>
            <a:off x="510072" y="2750169"/>
            <a:ext cx="796187" cy="905096"/>
            <a:chOff x="8910638" y="2267501"/>
            <a:chExt cx="816391" cy="835600"/>
          </a:xfrm>
          <a:solidFill>
            <a:schemeClr val="accent4"/>
          </a:solidFill>
        </p:grpSpPr>
        <p:sp>
          <p:nvSpPr>
            <p:cNvPr id="25" name="Полилиния 87">
              <a:extLst>
                <a:ext uri="{FF2B5EF4-FFF2-40B4-BE49-F238E27FC236}">
                  <a16:creationId xmlns:a16="http://schemas.microsoft.com/office/drawing/2014/main" id="{BF53493F-E2BB-47DD-8C1D-051F3736F533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88">
              <a:extLst>
                <a:ext uri="{FF2B5EF4-FFF2-40B4-BE49-F238E27FC236}">
                  <a16:creationId xmlns:a16="http://schemas.microsoft.com/office/drawing/2014/main" id="{3200405B-B484-4806-A534-F1255F256EA9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89">
              <a:extLst>
                <a:ext uri="{FF2B5EF4-FFF2-40B4-BE49-F238E27FC236}">
                  <a16:creationId xmlns:a16="http://schemas.microsoft.com/office/drawing/2014/main" id="{606A15D2-3D03-428C-9E4F-4E7D54ECF0E7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90">
              <a:extLst>
                <a:ext uri="{FF2B5EF4-FFF2-40B4-BE49-F238E27FC236}">
                  <a16:creationId xmlns:a16="http://schemas.microsoft.com/office/drawing/2014/main" id="{E4EAD234-20D0-42F7-8A1C-C9A9F097E69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91">
              <a:extLst>
                <a:ext uri="{FF2B5EF4-FFF2-40B4-BE49-F238E27FC236}">
                  <a16:creationId xmlns:a16="http://schemas.microsoft.com/office/drawing/2014/main" id="{1AAC8D8B-FE02-41A9-8FE5-E7124E2E6D0A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93">
              <a:extLst>
                <a:ext uri="{FF2B5EF4-FFF2-40B4-BE49-F238E27FC236}">
                  <a16:creationId xmlns:a16="http://schemas.microsoft.com/office/drawing/2014/main" id="{D987339F-12D4-47C6-9FED-272EE891FD38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94">
              <a:extLst>
                <a:ext uri="{FF2B5EF4-FFF2-40B4-BE49-F238E27FC236}">
                  <a16:creationId xmlns:a16="http://schemas.microsoft.com/office/drawing/2014/main" id="{467F2881-8C0F-4EFC-B405-516AEFE199B9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95">
              <a:extLst>
                <a:ext uri="{FF2B5EF4-FFF2-40B4-BE49-F238E27FC236}">
                  <a16:creationId xmlns:a16="http://schemas.microsoft.com/office/drawing/2014/main" id="{A91890FA-B73F-47CD-BA2D-99173389ADB5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321249" y="5254034"/>
            <a:ext cx="44330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Кейсы </a:t>
            </a:r>
            <a:r>
              <a:rPr lang="ru-RU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маркетплейсов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 доказывают, что задача решается на 95%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и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более с помощью ИИ.</a:t>
            </a:r>
            <a:endParaRPr lang="ru-RU" sz="1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ru-RU" sz="2200" b="1" dirty="0">
              <a:solidFill>
                <a:schemeClr val="accent4"/>
              </a:solidFill>
              <a:latin typeface="+mj-lt"/>
              <a:ea typeface="+mj-ea"/>
              <a:cs typeface="Gotham Pro Regular" panose="0200050304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9" y="5412551"/>
            <a:ext cx="551282" cy="5512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8807" y="5119982"/>
            <a:ext cx="5194394" cy="1248102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05350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6BEEA-350E-084D-A844-A2E7CDFC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77634"/>
            <a:ext cx="7153285" cy="387798"/>
          </a:xfrm>
        </p:spPr>
        <p:txBody>
          <a:bodyPr/>
          <a:lstStyle/>
          <a:p>
            <a:r>
              <a:rPr lang="ru-RU" dirty="0">
                <a:cs typeface="Gotham Pro Bold" panose="02000503040000020004" pitchFamily="2" charset="0"/>
              </a:rPr>
              <a:t>Как мы искали варианты решения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78EB99-BE77-9C44-A2F3-206F8E4E2D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11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480F0DA-3528-D041-9ED0-D776D7753EDB}"/>
              </a:ext>
            </a:extLst>
          </p:cNvPr>
          <p:cNvCxnSpPr>
            <a:cxnSpLocks/>
          </p:cNvCxnSpPr>
          <p:nvPr/>
        </p:nvCxnSpPr>
        <p:spPr>
          <a:xfrm>
            <a:off x="0" y="3563295"/>
            <a:ext cx="879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7322B3-803C-8346-ACED-C25E2A062AEC}"/>
              </a:ext>
            </a:extLst>
          </p:cNvPr>
          <p:cNvSpPr txBox="1"/>
          <p:nvPr/>
        </p:nvSpPr>
        <p:spPr>
          <a:xfrm>
            <a:off x="1025715" y="2101320"/>
            <a:ext cx="299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01. Решение задачи без ИИ</a:t>
            </a:r>
            <a:r>
              <a:rPr lang="en-US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 –</a:t>
            </a:r>
            <a:r>
              <a:rPr lang="ru-RU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 с помощью </a:t>
            </a:r>
            <a:r>
              <a:rPr lang="ru-RU" sz="1600" dirty="0" err="1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regexp</a:t>
            </a:r>
            <a:endParaRPr lang="ru-RU" sz="1600" dirty="0">
              <a:solidFill>
                <a:schemeClr val="accent2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92062-CC3E-8249-AB45-CF21536F4126}"/>
              </a:ext>
            </a:extLst>
          </p:cNvPr>
          <p:cNvSpPr txBox="1"/>
          <p:nvPr/>
        </p:nvSpPr>
        <p:spPr>
          <a:xfrm>
            <a:off x="3120349" y="4039919"/>
            <a:ext cx="3121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02. </a:t>
            </a:r>
            <a:r>
              <a:rPr lang="ru-RU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Тестируем BERT-подобные нейронные сети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51F23-6FAA-7F46-86AE-DA5A384C08DC}"/>
              </a:ext>
            </a:extLst>
          </p:cNvPr>
          <p:cNvSpPr txBox="1"/>
          <p:nvPr/>
        </p:nvSpPr>
        <p:spPr>
          <a:xfrm>
            <a:off x="5258589" y="2103238"/>
            <a:ext cx="3531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03. Попытка решить задачу с помощью LLM (больших языковых моделей) через семантический поиск</a:t>
            </a:r>
          </a:p>
          <a:p>
            <a:pPr defTabSz="457200">
              <a:defRPr/>
            </a:pPr>
            <a:endParaRPr lang="ru-RU" sz="1600" dirty="0">
              <a:solidFill>
                <a:schemeClr val="accent2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1510CC-E71F-F140-A109-AE42563DA978}"/>
              </a:ext>
            </a:extLst>
          </p:cNvPr>
          <p:cNvSpPr txBox="1"/>
          <p:nvPr/>
        </p:nvSpPr>
        <p:spPr>
          <a:xfrm>
            <a:off x="7396829" y="3979333"/>
            <a:ext cx="3531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1600" dirty="0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04. Попытка решить задачу с помощью LLM (больших языковых моделей) через </a:t>
            </a:r>
            <a:r>
              <a:rPr lang="ru-RU" sz="1600" dirty="0" err="1">
                <a:solidFill>
                  <a:schemeClr val="accent2"/>
                </a:solidFill>
                <a:latin typeface="+mj-lt"/>
                <a:cs typeface="Gotham Pro Medium" panose="02000503040000020004" pitchFamily="2" charset="0"/>
              </a:rPr>
              <a:t>промпты</a:t>
            </a:r>
            <a:endParaRPr lang="ru-RU" sz="1600" dirty="0">
              <a:solidFill>
                <a:schemeClr val="accent2"/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4FD74-EDC7-8A4C-B82C-100706DA095B}"/>
              </a:ext>
            </a:extLst>
          </p:cNvPr>
          <p:cNvSpPr txBox="1"/>
          <p:nvPr/>
        </p:nvSpPr>
        <p:spPr>
          <a:xfrm>
            <a:off x="9492207" y="2116143"/>
            <a:ext cx="230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1600" dirty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05. Обучаем собственную нейронную сеть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4CB9A93-6906-D546-B13D-E239A3ECA35E}"/>
              </a:ext>
            </a:extLst>
          </p:cNvPr>
          <p:cNvGrpSpPr/>
          <p:nvPr/>
        </p:nvGrpSpPr>
        <p:grpSpPr>
          <a:xfrm>
            <a:off x="982109" y="3382234"/>
            <a:ext cx="369613" cy="369613"/>
            <a:chOff x="982109" y="3382234"/>
            <a:chExt cx="369613" cy="369613"/>
          </a:xfrm>
          <a:solidFill>
            <a:schemeClr val="accent2"/>
          </a:solidFill>
        </p:grpSpPr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96CBF778-59A5-B647-882A-B44552455639}"/>
                </a:ext>
              </a:extLst>
            </p:cNvPr>
            <p:cNvSpPr/>
            <p:nvPr/>
          </p:nvSpPr>
          <p:spPr>
            <a:xfrm>
              <a:off x="982109" y="3382234"/>
              <a:ext cx="369613" cy="369613"/>
            </a:xfrm>
            <a:custGeom>
              <a:avLst/>
              <a:gdLst>
                <a:gd name="connsiteX0" fmla="*/ 419666 w 839331"/>
                <a:gd name="connsiteY0" fmla="*/ 0 h 839331"/>
                <a:gd name="connsiteX1" fmla="*/ 0 w 839331"/>
                <a:gd name="connsiteY1" fmla="*/ 419666 h 839331"/>
                <a:gd name="connsiteX2" fmla="*/ 419666 w 839331"/>
                <a:gd name="connsiteY2" fmla="*/ 839332 h 839331"/>
                <a:gd name="connsiteX3" fmla="*/ 839332 w 839331"/>
                <a:gd name="connsiteY3" fmla="*/ 419666 h 839331"/>
                <a:gd name="connsiteX4" fmla="*/ 419666 w 839331"/>
                <a:gd name="connsiteY4" fmla="*/ 0 h 839331"/>
                <a:gd name="connsiteX5" fmla="*/ 419666 w 839331"/>
                <a:gd name="connsiteY5" fmla="*/ 811040 h 839331"/>
                <a:gd name="connsiteX6" fmla="*/ 28292 w 839331"/>
                <a:gd name="connsiteY6" fmla="*/ 419666 h 839331"/>
                <a:gd name="connsiteX7" fmla="*/ 419666 w 839331"/>
                <a:gd name="connsiteY7" fmla="*/ 28292 h 839331"/>
                <a:gd name="connsiteX8" fmla="*/ 811040 w 839331"/>
                <a:gd name="connsiteY8" fmla="*/ 419666 h 839331"/>
                <a:gd name="connsiteX9" fmla="*/ 419666 w 839331"/>
                <a:gd name="connsiteY9" fmla="*/ 811040 h 83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9331" h="839331">
                  <a:moveTo>
                    <a:pt x="419666" y="0"/>
                  </a:moveTo>
                  <a:cubicBezTo>
                    <a:pt x="187891" y="0"/>
                    <a:pt x="0" y="187891"/>
                    <a:pt x="0" y="419666"/>
                  </a:cubicBezTo>
                  <a:cubicBezTo>
                    <a:pt x="0" y="651441"/>
                    <a:pt x="187891" y="839332"/>
                    <a:pt x="419666" y="839332"/>
                  </a:cubicBezTo>
                  <a:cubicBezTo>
                    <a:pt x="651441" y="839332"/>
                    <a:pt x="839332" y="651441"/>
                    <a:pt x="839332" y="419666"/>
                  </a:cubicBezTo>
                  <a:cubicBezTo>
                    <a:pt x="839072" y="187999"/>
                    <a:pt x="651333" y="260"/>
                    <a:pt x="419666" y="0"/>
                  </a:cubicBezTo>
                  <a:close/>
                  <a:moveTo>
                    <a:pt x="419666" y="811040"/>
                  </a:moveTo>
                  <a:cubicBezTo>
                    <a:pt x="203516" y="811040"/>
                    <a:pt x="28292" y="635816"/>
                    <a:pt x="28292" y="419666"/>
                  </a:cubicBezTo>
                  <a:cubicBezTo>
                    <a:pt x="28292" y="203516"/>
                    <a:pt x="203516" y="28292"/>
                    <a:pt x="419666" y="28292"/>
                  </a:cubicBezTo>
                  <a:cubicBezTo>
                    <a:pt x="635816" y="28292"/>
                    <a:pt x="811040" y="203516"/>
                    <a:pt x="811040" y="419666"/>
                  </a:cubicBezTo>
                  <a:cubicBezTo>
                    <a:pt x="810780" y="635708"/>
                    <a:pt x="635708" y="810780"/>
                    <a:pt x="419666" y="81104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38DFC800-49FA-FF40-90FB-5AF7AB72E2DF}"/>
                </a:ext>
              </a:extLst>
            </p:cNvPr>
            <p:cNvSpPr/>
            <p:nvPr/>
          </p:nvSpPr>
          <p:spPr>
            <a:xfrm>
              <a:off x="1160687" y="34071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FE660C31-4975-224D-81C2-0E9DE6129C42}"/>
                </a:ext>
              </a:extLst>
            </p:cNvPr>
            <p:cNvSpPr/>
            <p:nvPr/>
          </p:nvSpPr>
          <p:spPr>
            <a:xfrm>
              <a:off x="1160687" y="36895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07DC2048-F088-7440-BDD3-18B96656C1AD}"/>
                </a:ext>
              </a:extLst>
            </p:cNvPr>
            <p:cNvSpPr/>
            <p:nvPr/>
          </p:nvSpPr>
          <p:spPr>
            <a:xfrm>
              <a:off x="12894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54B9BB24-E80C-CA4B-8A29-6ABB4A50802A}"/>
                </a:ext>
              </a:extLst>
            </p:cNvPr>
            <p:cNvSpPr/>
            <p:nvPr/>
          </p:nvSpPr>
          <p:spPr>
            <a:xfrm>
              <a:off x="10070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852D9319-7425-BE41-9546-C8E5F355B70F}"/>
                </a:ext>
              </a:extLst>
            </p:cNvPr>
            <p:cNvSpPr/>
            <p:nvPr/>
          </p:nvSpPr>
          <p:spPr>
            <a:xfrm>
              <a:off x="1160687" y="3469446"/>
              <a:ext cx="12459" cy="107977"/>
            </a:xfrm>
            <a:custGeom>
              <a:avLst/>
              <a:gdLst>
                <a:gd name="connsiteX0" fmla="*/ 14146 w 28292"/>
                <a:gd name="connsiteY0" fmla="*/ 0 h 245198"/>
                <a:gd name="connsiteX1" fmla="*/ 0 w 28292"/>
                <a:gd name="connsiteY1" fmla="*/ 14146 h 245198"/>
                <a:gd name="connsiteX2" fmla="*/ 0 w 28292"/>
                <a:gd name="connsiteY2" fmla="*/ 231052 h 245198"/>
                <a:gd name="connsiteX3" fmla="*/ 14146 w 28292"/>
                <a:gd name="connsiteY3" fmla="*/ 245198 h 245198"/>
                <a:gd name="connsiteX4" fmla="*/ 28292 w 28292"/>
                <a:gd name="connsiteY4" fmla="*/ 231052 h 245198"/>
                <a:gd name="connsiteX5" fmla="*/ 28292 w 28292"/>
                <a:gd name="connsiteY5" fmla="*/ 14146 h 245198"/>
                <a:gd name="connsiteX6" fmla="*/ 14146 w 28292"/>
                <a:gd name="connsiteY6" fmla="*/ 0 h 2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245198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231052"/>
                  </a:lnTo>
                  <a:cubicBezTo>
                    <a:pt x="0" y="238865"/>
                    <a:pt x="6333" y="245198"/>
                    <a:pt x="14146" y="245198"/>
                  </a:cubicBezTo>
                  <a:cubicBezTo>
                    <a:pt x="21959" y="245198"/>
                    <a:pt x="28292" y="238865"/>
                    <a:pt x="28292" y="231052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1126BC0-50EB-7E47-9DA0-B576F8ED376C}"/>
              </a:ext>
            </a:extLst>
          </p:cNvPr>
          <p:cNvCxnSpPr>
            <a:cxnSpLocks/>
          </p:cNvCxnSpPr>
          <p:nvPr/>
        </p:nvCxnSpPr>
        <p:spPr>
          <a:xfrm>
            <a:off x="1461185" y="3563295"/>
            <a:ext cx="15497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5C9A13A-8EB2-DD45-B8B3-2FD1945858F6}"/>
              </a:ext>
            </a:extLst>
          </p:cNvPr>
          <p:cNvGrpSpPr/>
          <p:nvPr/>
        </p:nvGrpSpPr>
        <p:grpSpPr>
          <a:xfrm>
            <a:off x="3120349" y="3382234"/>
            <a:ext cx="369613" cy="369613"/>
            <a:chOff x="982109" y="3382234"/>
            <a:chExt cx="369613" cy="369613"/>
          </a:xfrm>
          <a:solidFill>
            <a:schemeClr val="accent2"/>
          </a:solidFill>
        </p:grpSpPr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425CC0EF-DDA5-7942-830D-3937F3C232B3}"/>
                </a:ext>
              </a:extLst>
            </p:cNvPr>
            <p:cNvSpPr/>
            <p:nvPr/>
          </p:nvSpPr>
          <p:spPr>
            <a:xfrm>
              <a:off x="982109" y="3382234"/>
              <a:ext cx="369613" cy="369613"/>
            </a:xfrm>
            <a:custGeom>
              <a:avLst/>
              <a:gdLst>
                <a:gd name="connsiteX0" fmla="*/ 419666 w 839331"/>
                <a:gd name="connsiteY0" fmla="*/ 0 h 839331"/>
                <a:gd name="connsiteX1" fmla="*/ 0 w 839331"/>
                <a:gd name="connsiteY1" fmla="*/ 419666 h 839331"/>
                <a:gd name="connsiteX2" fmla="*/ 419666 w 839331"/>
                <a:gd name="connsiteY2" fmla="*/ 839332 h 839331"/>
                <a:gd name="connsiteX3" fmla="*/ 839332 w 839331"/>
                <a:gd name="connsiteY3" fmla="*/ 419666 h 839331"/>
                <a:gd name="connsiteX4" fmla="*/ 419666 w 839331"/>
                <a:gd name="connsiteY4" fmla="*/ 0 h 839331"/>
                <a:gd name="connsiteX5" fmla="*/ 419666 w 839331"/>
                <a:gd name="connsiteY5" fmla="*/ 811040 h 839331"/>
                <a:gd name="connsiteX6" fmla="*/ 28292 w 839331"/>
                <a:gd name="connsiteY6" fmla="*/ 419666 h 839331"/>
                <a:gd name="connsiteX7" fmla="*/ 419666 w 839331"/>
                <a:gd name="connsiteY7" fmla="*/ 28292 h 839331"/>
                <a:gd name="connsiteX8" fmla="*/ 811040 w 839331"/>
                <a:gd name="connsiteY8" fmla="*/ 419666 h 839331"/>
                <a:gd name="connsiteX9" fmla="*/ 419666 w 839331"/>
                <a:gd name="connsiteY9" fmla="*/ 811040 h 83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9331" h="839331">
                  <a:moveTo>
                    <a:pt x="419666" y="0"/>
                  </a:moveTo>
                  <a:cubicBezTo>
                    <a:pt x="187891" y="0"/>
                    <a:pt x="0" y="187891"/>
                    <a:pt x="0" y="419666"/>
                  </a:cubicBezTo>
                  <a:cubicBezTo>
                    <a:pt x="0" y="651441"/>
                    <a:pt x="187891" y="839332"/>
                    <a:pt x="419666" y="839332"/>
                  </a:cubicBezTo>
                  <a:cubicBezTo>
                    <a:pt x="651441" y="839332"/>
                    <a:pt x="839332" y="651441"/>
                    <a:pt x="839332" y="419666"/>
                  </a:cubicBezTo>
                  <a:cubicBezTo>
                    <a:pt x="839072" y="187999"/>
                    <a:pt x="651333" y="260"/>
                    <a:pt x="419666" y="0"/>
                  </a:cubicBezTo>
                  <a:close/>
                  <a:moveTo>
                    <a:pt x="419666" y="811040"/>
                  </a:moveTo>
                  <a:cubicBezTo>
                    <a:pt x="203516" y="811040"/>
                    <a:pt x="28292" y="635816"/>
                    <a:pt x="28292" y="419666"/>
                  </a:cubicBezTo>
                  <a:cubicBezTo>
                    <a:pt x="28292" y="203516"/>
                    <a:pt x="203516" y="28292"/>
                    <a:pt x="419666" y="28292"/>
                  </a:cubicBezTo>
                  <a:cubicBezTo>
                    <a:pt x="635816" y="28292"/>
                    <a:pt x="811040" y="203516"/>
                    <a:pt x="811040" y="419666"/>
                  </a:cubicBezTo>
                  <a:cubicBezTo>
                    <a:pt x="810780" y="635708"/>
                    <a:pt x="635708" y="810780"/>
                    <a:pt x="419666" y="81104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FCD0300C-2ED7-E14D-B6C8-B95E318CCEB0}"/>
                </a:ext>
              </a:extLst>
            </p:cNvPr>
            <p:cNvSpPr/>
            <p:nvPr/>
          </p:nvSpPr>
          <p:spPr>
            <a:xfrm>
              <a:off x="1160687" y="34071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1E7A09B6-1E9E-6046-8B65-16BB695642C4}"/>
                </a:ext>
              </a:extLst>
            </p:cNvPr>
            <p:cNvSpPr/>
            <p:nvPr/>
          </p:nvSpPr>
          <p:spPr>
            <a:xfrm>
              <a:off x="1160687" y="36895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38F745F9-0EF9-4F40-890C-7CD3F399DD9C}"/>
                </a:ext>
              </a:extLst>
            </p:cNvPr>
            <p:cNvSpPr/>
            <p:nvPr/>
          </p:nvSpPr>
          <p:spPr>
            <a:xfrm>
              <a:off x="12894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CA09D775-DD1E-4048-8C1D-5CCA29A55989}"/>
                </a:ext>
              </a:extLst>
            </p:cNvPr>
            <p:cNvSpPr/>
            <p:nvPr/>
          </p:nvSpPr>
          <p:spPr>
            <a:xfrm>
              <a:off x="10070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DB997235-3DB4-874A-B3E3-37CD3EF77519}"/>
                </a:ext>
              </a:extLst>
            </p:cNvPr>
            <p:cNvSpPr/>
            <p:nvPr/>
          </p:nvSpPr>
          <p:spPr>
            <a:xfrm>
              <a:off x="1160687" y="3469446"/>
              <a:ext cx="12459" cy="107977"/>
            </a:xfrm>
            <a:custGeom>
              <a:avLst/>
              <a:gdLst>
                <a:gd name="connsiteX0" fmla="*/ 14146 w 28292"/>
                <a:gd name="connsiteY0" fmla="*/ 0 h 245198"/>
                <a:gd name="connsiteX1" fmla="*/ 0 w 28292"/>
                <a:gd name="connsiteY1" fmla="*/ 14146 h 245198"/>
                <a:gd name="connsiteX2" fmla="*/ 0 w 28292"/>
                <a:gd name="connsiteY2" fmla="*/ 231052 h 245198"/>
                <a:gd name="connsiteX3" fmla="*/ 14146 w 28292"/>
                <a:gd name="connsiteY3" fmla="*/ 245198 h 245198"/>
                <a:gd name="connsiteX4" fmla="*/ 28292 w 28292"/>
                <a:gd name="connsiteY4" fmla="*/ 231052 h 245198"/>
                <a:gd name="connsiteX5" fmla="*/ 28292 w 28292"/>
                <a:gd name="connsiteY5" fmla="*/ 14146 h 245198"/>
                <a:gd name="connsiteX6" fmla="*/ 14146 w 28292"/>
                <a:gd name="connsiteY6" fmla="*/ 0 h 2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245198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231052"/>
                  </a:lnTo>
                  <a:cubicBezTo>
                    <a:pt x="0" y="238865"/>
                    <a:pt x="6333" y="245198"/>
                    <a:pt x="14146" y="245198"/>
                  </a:cubicBezTo>
                  <a:cubicBezTo>
                    <a:pt x="21959" y="245198"/>
                    <a:pt x="28292" y="238865"/>
                    <a:pt x="28292" y="231052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E850EF8-A611-6E41-B793-1BDC49BB54EA}"/>
              </a:ext>
            </a:extLst>
          </p:cNvPr>
          <p:cNvGrpSpPr/>
          <p:nvPr/>
        </p:nvGrpSpPr>
        <p:grpSpPr>
          <a:xfrm>
            <a:off x="5258589" y="3382234"/>
            <a:ext cx="369613" cy="369613"/>
            <a:chOff x="982109" y="3382234"/>
            <a:chExt cx="369613" cy="369613"/>
          </a:xfrm>
          <a:solidFill>
            <a:schemeClr val="accent2"/>
          </a:solidFill>
        </p:grpSpPr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359C2C07-A738-D24D-8DD2-B9F250A4CE26}"/>
                </a:ext>
              </a:extLst>
            </p:cNvPr>
            <p:cNvSpPr/>
            <p:nvPr/>
          </p:nvSpPr>
          <p:spPr>
            <a:xfrm>
              <a:off x="982109" y="3382234"/>
              <a:ext cx="369613" cy="369613"/>
            </a:xfrm>
            <a:custGeom>
              <a:avLst/>
              <a:gdLst>
                <a:gd name="connsiteX0" fmla="*/ 419666 w 839331"/>
                <a:gd name="connsiteY0" fmla="*/ 0 h 839331"/>
                <a:gd name="connsiteX1" fmla="*/ 0 w 839331"/>
                <a:gd name="connsiteY1" fmla="*/ 419666 h 839331"/>
                <a:gd name="connsiteX2" fmla="*/ 419666 w 839331"/>
                <a:gd name="connsiteY2" fmla="*/ 839332 h 839331"/>
                <a:gd name="connsiteX3" fmla="*/ 839332 w 839331"/>
                <a:gd name="connsiteY3" fmla="*/ 419666 h 839331"/>
                <a:gd name="connsiteX4" fmla="*/ 419666 w 839331"/>
                <a:gd name="connsiteY4" fmla="*/ 0 h 839331"/>
                <a:gd name="connsiteX5" fmla="*/ 419666 w 839331"/>
                <a:gd name="connsiteY5" fmla="*/ 811040 h 839331"/>
                <a:gd name="connsiteX6" fmla="*/ 28292 w 839331"/>
                <a:gd name="connsiteY6" fmla="*/ 419666 h 839331"/>
                <a:gd name="connsiteX7" fmla="*/ 419666 w 839331"/>
                <a:gd name="connsiteY7" fmla="*/ 28292 h 839331"/>
                <a:gd name="connsiteX8" fmla="*/ 811040 w 839331"/>
                <a:gd name="connsiteY8" fmla="*/ 419666 h 839331"/>
                <a:gd name="connsiteX9" fmla="*/ 419666 w 839331"/>
                <a:gd name="connsiteY9" fmla="*/ 811040 h 83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9331" h="839331">
                  <a:moveTo>
                    <a:pt x="419666" y="0"/>
                  </a:moveTo>
                  <a:cubicBezTo>
                    <a:pt x="187891" y="0"/>
                    <a:pt x="0" y="187891"/>
                    <a:pt x="0" y="419666"/>
                  </a:cubicBezTo>
                  <a:cubicBezTo>
                    <a:pt x="0" y="651441"/>
                    <a:pt x="187891" y="839332"/>
                    <a:pt x="419666" y="839332"/>
                  </a:cubicBezTo>
                  <a:cubicBezTo>
                    <a:pt x="651441" y="839332"/>
                    <a:pt x="839332" y="651441"/>
                    <a:pt x="839332" y="419666"/>
                  </a:cubicBezTo>
                  <a:cubicBezTo>
                    <a:pt x="839072" y="187999"/>
                    <a:pt x="651333" y="260"/>
                    <a:pt x="419666" y="0"/>
                  </a:cubicBezTo>
                  <a:close/>
                  <a:moveTo>
                    <a:pt x="419666" y="811040"/>
                  </a:moveTo>
                  <a:cubicBezTo>
                    <a:pt x="203516" y="811040"/>
                    <a:pt x="28292" y="635816"/>
                    <a:pt x="28292" y="419666"/>
                  </a:cubicBezTo>
                  <a:cubicBezTo>
                    <a:pt x="28292" y="203516"/>
                    <a:pt x="203516" y="28292"/>
                    <a:pt x="419666" y="28292"/>
                  </a:cubicBezTo>
                  <a:cubicBezTo>
                    <a:pt x="635816" y="28292"/>
                    <a:pt x="811040" y="203516"/>
                    <a:pt x="811040" y="419666"/>
                  </a:cubicBezTo>
                  <a:cubicBezTo>
                    <a:pt x="810780" y="635708"/>
                    <a:pt x="635708" y="810780"/>
                    <a:pt x="419666" y="81104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AAB8AEC8-6538-4549-A94E-8B3AB8705FE2}"/>
                </a:ext>
              </a:extLst>
            </p:cNvPr>
            <p:cNvSpPr/>
            <p:nvPr/>
          </p:nvSpPr>
          <p:spPr>
            <a:xfrm>
              <a:off x="1160687" y="34071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682F01B9-472F-5448-99AB-3009F6523C1E}"/>
                </a:ext>
              </a:extLst>
            </p:cNvPr>
            <p:cNvSpPr/>
            <p:nvPr/>
          </p:nvSpPr>
          <p:spPr>
            <a:xfrm>
              <a:off x="1160687" y="36895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CD95E40E-381E-CC43-AA75-4B705E97AE12}"/>
                </a:ext>
              </a:extLst>
            </p:cNvPr>
            <p:cNvSpPr/>
            <p:nvPr/>
          </p:nvSpPr>
          <p:spPr>
            <a:xfrm>
              <a:off x="12894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26698936-AC4D-DF46-8216-1942DE75FD10}"/>
                </a:ext>
              </a:extLst>
            </p:cNvPr>
            <p:cNvSpPr/>
            <p:nvPr/>
          </p:nvSpPr>
          <p:spPr>
            <a:xfrm>
              <a:off x="10070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46C621A6-99E3-2543-8652-BEF4814DD205}"/>
                </a:ext>
              </a:extLst>
            </p:cNvPr>
            <p:cNvSpPr/>
            <p:nvPr/>
          </p:nvSpPr>
          <p:spPr>
            <a:xfrm>
              <a:off x="1160687" y="3469446"/>
              <a:ext cx="12459" cy="107977"/>
            </a:xfrm>
            <a:custGeom>
              <a:avLst/>
              <a:gdLst>
                <a:gd name="connsiteX0" fmla="*/ 14146 w 28292"/>
                <a:gd name="connsiteY0" fmla="*/ 0 h 245198"/>
                <a:gd name="connsiteX1" fmla="*/ 0 w 28292"/>
                <a:gd name="connsiteY1" fmla="*/ 14146 h 245198"/>
                <a:gd name="connsiteX2" fmla="*/ 0 w 28292"/>
                <a:gd name="connsiteY2" fmla="*/ 231052 h 245198"/>
                <a:gd name="connsiteX3" fmla="*/ 14146 w 28292"/>
                <a:gd name="connsiteY3" fmla="*/ 245198 h 245198"/>
                <a:gd name="connsiteX4" fmla="*/ 28292 w 28292"/>
                <a:gd name="connsiteY4" fmla="*/ 231052 h 245198"/>
                <a:gd name="connsiteX5" fmla="*/ 28292 w 28292"/>
                <a:gd name="connsiteY5" fmla="*/ 14146 h 245198"/>
                <a:gd name="connsiteX6" fmla="*/ 14146 w 28292"/>
                <a:gd name="connsiteY6" fmla="*/ 0 h 2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245198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231052"/>
                  </a:lnTo>
                  <a:cubicBezTo>
                    <a:pt x="0" y="238865"/>
                    <a:pt x="6333" y="245198"/>
                    <a:pt x="14146" y="245198"/>
                  </a:cubicBezTo>
                  <a:cubicBezTo>
                    <a:pt x="21959" y="245198"/>
                    <a:pt x="28292" y="238865"/>
                    <a:pt x="28292" y="231052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1CE9522-1999-544A-ADB9-7818C5897EE2}"/>
              </a:ext>
            </a:extLst>
          </p:cNvPr>
          <p:cNvGrpSpPr/>
          <p:nvPr/>
        </p:nvGrpSpPr>
        <p:grpSpPr>
          <a:xfrm>
            <a:off x="7396829" y="3382234"/>
            <a:ext cx="369613" cy="369613"/>
            <a:chOff x="982109" y="3382234"/>
            <a:chExt cx="369613" cy="369613"/>
          </a:xfrm>
          <a:solidFill>
            <a:schemeClr val="accent2"/>
          </a:solidFill>
        </p:grpSpPr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DC1FF59C-9A85-A941-BCC9-361DF6B0C78A}"/>
                </a:ext>
              </a:extLst>
            </p:cNvPr>
            <p:cNvSpPr/>
            <p:nvPr/>
          </p:nvSpPr>
          <p:spPr>
            <a:xfrm>
              <a:off x="982109" y="3382234"/>
              <a:ext cx="369613" cy="369613"/>
            </a:xfrm>
            <a:custGeom>
              <a:avLst/>
              <a:gdLst>
                <a:gd name="connsiteX0" fmla="*/ 419666 w 839331"/>
                <a:gd name="connsiteY0" fmla="*/ 0 h 839331"/>
                <a:gd name="connsiteX1" fmla="*/ 0 w 839331"/>
                <a:gd name="connsiteY1" fmla="*/ 419666 h 839331"/>
                <a:gd name="connsiteX2" fmla="*/ 419666 w 839331"/>
                <a:gd name="connsiteY2" fmla="*/ 839332 h 839331"/>
                <a:gd name="connsiteX3" fmla="*/ 839332 w 839331"/>
                <a:gd name="connsiteY3" fmla="*/ 419666 h 839331"/>
                <a:gd name="connsiteX4" fmla="*/ 419666 w 839331"/>
                <a:gd name="connsiteY4" fmla="*/ 0 h 839331"/>
                <a:gd name="connsiteX5" fmla="*/ 419666 w 839331"/>
                <a:gd name="connsiteY5" fmla="*/ 811040 h 839331"/>
                <a:gd name="connsiteX6" fmla="*/ 28292 w 839331"/>
                <a:gd name="connsiteY6" fmla="*/ 419666 h 839331"/>
                <a:gd name="connsiteX7" fmla="*/ 419666 w 839331"/>
                <a:gd name="connsiteY7" fmla="*/ 28292 h 839331"/>
                <a:gd name="connsiteX8" fmla="*/ 811040 w 839331"/>
                <a:gd name="connsiteY8" fmla="*/ 419666 h 839331"/>
                <a:gd name="connsiteX9" fmla="*/ 419666 w 839331"/>
                <a:gd name="connsiteY9" fmla="*/ 811040 h 83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9331" h="839331">
                  <a:moveTo>
                    <a:pt x="419666" y="0"/>
                  </a:moveTo>
                  <a:cubicBezTo>
                    <a:pt x="187891" y="0"/>
                    <a:pt x="0" y="187891"/>
                    <a:pt x="0" y="419666"/>
                  </a:cubicBezTo>
                  <a:cubicBezTo>
                    <a:pt x="0" y="651441"/>
                    <a:pt x="187891" y="839332"/>
                    <a:pt x="419666" y="839332"/>
                  </a:cubicBezTo>
                  <a:cubicBezTo>
                    <a:pt x="651441" y="839332"/>
                    <a:pt x="839332" y="651441"/>
                    <a:pt x="839332" y="419666"/>
                  </a:cubicBezTo>
                  <a:cubicBezTo>
                    <a:pt x="839072" y="187999"/>
                    <a:pt x="651333" y="260"/>
                    <a:pt x="419666" y="0"/>
                  </a:cubicBezTo>
                  <a:close/>
                  <a:moveTo>
                    <a:pt x="419666" y="811040"/>
                  </a:moveTo>
                  <a:cubicBezTo>
                    <a:pt x="203516" y="811040"/>
                    <a:pt x="28292" y="635816"/>
                    <a:pt x="28292" y="419666"/>
                  </a:cubicBezTo>
                  <a:cubicBezTo>
                    <a:pt x="28292" y="203516"/>
                    <a:pt x="203516" y="28292"/>
                    <a:pt x="419666" y="28292"/>
                  </a:cubicBezTo>
                  <a:cubicBezTo>
                    <a:pt x="635816" y="28292"/>
                    <a:pt x="811040" y="203516"/>
                    <a:pt x="811040" y="419666"/>
                  </a:cubicBezTo>
                  <a:cubicBezTo>
                    <a:pt x="810780" y="635708"/>
                    <a:pt x="635708" y="810780"/>
                    <a:pt x="419666" y="81104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AD144C77-BA89-0A4E-833A-8154279AE8B2}"/>
                </a:ext>
              </a:extLst>
            </p:cNvPr>
            <p:cNvSpPr/>
            <p:nvPr/>
          </p:nvSpPr>
          <p:spPr>
            <a:xfrm>
              <a:off x="1160687" y="34071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6F3AB80D-0D0F-A54F-A054-027977984F7B}"/>
                </a:ext>
              </a:extLst>
            </p:cNvPr>
            <p:cNvSpPr/>
            <p:nvPr/>
          </p:nvSpPr>
          <p:spPr>
            <a:xfrm>
              <a:off x="1160687" y="36895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BDD58151-A1A6-FE4D-93EB-6F874B88BA02}"/>
                </a:ext>
              </a:extLst>
            </p:cNvPr>
            <p:cNvSpPr/>
            <p:nvPr/>
          </p:nvSpPr>
          <p:spPr>
            <a:xfrm>
              <a:off x="12894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BC33B37B-E7AF-E344-8EBD-9BC72C5175EE}"/>
                </a:ext>
              </a:extLst>
            </p:cNvPr>
            <p:cNvSpPr/>
            <p:nvPr/>
          </p:nvSpPr>
          <p:spPr>
            <a:xfrm>
              <a:off x="10070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C227502B-B61B-604D-9B39-6F874C8A2400}"/>
                </a:ext>
              </a:extLst>
            </p:cNvPr>
            <p:cNvSpPr/>
            <p:nvPr/>
          </p:nvSpPr>
          <p:spPr>
            <a:xfrm>
              <a:off x="1160687" y="3469446"/>
              <a:ext cx="12459" cy="107977"/>
            </a:xfrm>
            <a:custGeom>
              <a:avLst/>
              <a:gdLst>
                <a:gd name="connsiteX0" fmla="*/ 14146 w 28292"/>
                <a:gd name="connsiteY0" fmla="*/ 0 h 245198"/>
                <a:gd name="connsiteX1" fmla="*/ 0 w 28292"/>
                <a:gd name="connsiteY1" fmla="*/ 14146 h 245198"/>
                <a:gd name="connsiteX2" fmla="*/ 0 w 28292"/>
                <a:gd name="connsiteY2" fmla="*/ 231052 h 245198"/>
                <a:gd name="connsiteX3" fmla="*/ 14146 w 28292"/>
                <a:gd name="connsiteY3" fmla="*/ 245198 h 245198"/>
                <a:gd name="connsiteX4" fmla="*/ 28292 w 28292"/>
                <a:gd name="connsiteY4" fmla="*/ 231052 h 245198"/>
                <a:gd name="connsiteX5" fmla="*/ 28292 w 28292"/>
                <a:gd name="connsiteY5" fmla="*/ 14146 h 245198"/>
                <a:gd name="connsiteX6" fmla="*/ 14146 w 28292"/>
                <a:gd name="connsiteY6" fmla="*/ 0 h 2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245198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231052"/>
                  </a:lnTo>
                  <a:cubicBezTo>
                    <a:pt x="0" y="238865"/>
                    <a:pt x="6333" y="245198"/>
                    <a:pt x="14146" y="245198"/>
                  </a:cubicBezTo>
                  <a:cubicBezTo>
                    <a:pt x="21959" y="245198"/>
                    <a:pt x="28292" y="238865"/>
                    <a:pt x="28292" y="231052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CDD4875-4165-914F-A731-6BF8C9BF3C18}"/>
              </a:ext>
            </a:extLst>
          </p:cNvPr>
          <p:cNvGrpSpPr/>
          <p:nvPr/>
        </p:nvGrpSpPr>
        <p:grpSpPr>
          <a:xfrm>
            <a:off x="9535069" y="3382234"/>
            <a:ext cx="369613" cy="369613"/>
            <a:chOff x="982109" y="3382234"/>
            <a:chExt cx="369613" cy="369613"/>
          </a:xfrm>
          <a:solidFill>
            <a:schemeClr val="accent1"/>
          </a:solidFill>
        </p:grpSpPr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CCD9B319-7297-2A40-AF20-EE920489105E}"/>
                </a:ext>
              </a:extLst>
            </p:cNvPr>
            <p:cNvSpPr/>
            <p:nvPr/>
          </p:nvSpPr>
          <p:spPr>
            <a:xfrm>
              <a:off x="982109" y="3382234"/>
              <a:ext cx="369613" cy="369613"/>
            </a:xfrm>
            <a:custGeom>
              <a:avLst/>
              <a:gdLst>
                <a:gd name="connsiteX0" fmla="*/ 419666 w 839331"/>
                <a:gd name="connsiteY0" fmla="*/ 0 h 839331"/>
                <a:gd name="connsiteX1" fmla="*/ 0 w 839331"/>
                <a:gd name="connsiteY1" fmla="*/ 419666 h 839331"/>
                <a:gd name="connsiteX2" fmla="*/ 419666 w 839331"/>
                <a:gd name="connsiteY2" fmla="*/ 839332 h 839331"/>
                <a:gd name="connsiteX3" fmla="*/ 839332 w 839331"/>
                <a:gd name="connsiteY3" fmla="*/ 419666 h 839331"/>
                <a:gd name="connsiteX4" fmla="*/ 419666 w 839331"/>
                <a:gd name="connsiteY4" fmla="*/ 0 h 839331"/>
                <a:gd name="connsiteX5" fmla="*/ 419666 w 839331"/>
                <a:gd name="connsiteY5" fmla="*/ 811040 h 839331"/>
                <a:gd name="connsiteX6" fmla="*/ 28292 w 839331"/>
                <a:gd name="connsiteY6" fmla="*/ 419666 h 839331"/>
                <a:gd name="connsiteX7" fmla="*/ 419666 w 839331"/>
                <a:gd name="connsiteY7" fmla="*/ 28292 h 839331"/>
                <a:gd name="connsiteX8" fmla="*/ 811040 w 839331"/>
                <a:gd name="connsiteY8" fmla="*/ 419666 h 839331"/>
                <a:gd name="connsiteX9" fmla="*/ 419666 w 839331"/>
                <a:gd name="connsiteY9" fmla="*/ 811040 h 83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9331" h="839331">
                  <a:moveTo>
                    <a:pt x="419666" y="0"/>
                  </a:moveTo>
                  <a:cubicBezTo>
                    <a:pt x="187891" y="0"/>
                    <a:pt x="0" y="187891"/>
                    <a:pt x="0" y="419666"/>
                  </a:cubicBezTo>
                  <a:cubicBezTo>
                    <a:pt x="0" y="651441"/>
                    <a:pt x="187891" y="839332"/>
                    <a:pt x="419666" y="839332"/>
                  </a:cubicBezTo>
                  <a:cubicBezTo>
                    <a:pt x="651441" y="839332"/>
                    <a:pt x="839332" y="651441"/>
                    <a:pt x="839332" y="419666"/>
                  </a:cubicBezTo>
                  <a:cubicBezTo>
                    <a:pt x="839072" y="187999"/>
                    <a:pt x="651333" y="260"/>
                    <a:pt x="419666" y="0"/>
                  </a:cubicBezTo>
                  <a:close/>
                  <a:moveTo>
                    <a:pt x="419666" y="811040"/>
                  </a:moveTo>
                  <a:cubicBezTo>
                    <a:pt x="203516" y="811040"/>
                    <a:pt x="28292" y="635816"/>
                    <a:pt x="28292" y="419666"/>
                  </a:cubicBezTo>
                  <a:cubicBezTo>
                    <a:pt x="28292" y="203516"/>
                    <a:pt x="203516" y="28292"/>
                    <a:pt x="419666" y="28292"/>
                  </a:cubicBezTo>
                  <a:cubicBezTo>
                    <a:pt x="635816" y="28292"/>
                    <a:pt x="811040" y="203516"/>
                    <a:pt x="811040" y="419666"/>
                  </a:cubicBezTo>
                  <a:cubicBezTo>
                    <a:pt x="810780" y="635708"/>
                    <a:pt x="635708" y="810780"/>
                    <a:pt x="419666" y="81104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54CC0616-EFEC-FB4A-90E8-0A17FDFFAB1D}"/>
                </a:ext>
              </a:extLst>
            </p:cNvPr>
            <p:cNvSpPr/>
            <p:nvPr/>
          </p:nvSpPr>
          <p:spPr>
            <a:xfrm>
              <a:off x="1160687" y="34071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6626869A-C487-5641-AE72-87418BAB9F96}"/>
                </a:ext>
              </a:extLst>
            </p:cNvPr>
            <p:cNvSpPr/>
            <p:nvPr/>
          </p:nvSpPr>
          <p:spPr>
            <a:xfrm>
              <a:off x="1160687" y="3689552"/>
              <a:ext cx="12459" cy="37377"/>
            </a:xfrm>
            <a:custGeom>
              <a:avLst/>
              <a:gdLst>
                <a:gd name="connsiteX0" fmla="*/ 14146 w 28292"/>
                <a:gd name="connsiteY0" fmla="*/ 0 h 84876"/>
                <a:gd name="connsiteX1" fmla="*/ 0 w 28292"/>
                <a:gd name="connsiteY1" fmla="*/ 14146 h 84876"/>
                <a:gd name="connsiteX2" fmla="*/ 0 w 28292"/>
                <a:gd name="connsiteY2" fmla="*/ 70730 h 84876"/>
                <a:gd name="connsiteX3" fmla="*/ 14146 w 28292"/>
                <a:gd name="connsiteY3" fmla="*/ 84876 h 84876"/>
                <a:gd name="connsiteX4" fmla="*/ 28292 w 28292"/>
                <a:gd name="connsiteY4" fmla="*/ 70730 h 84876"/>
                <a:gd name="connsiteX5" fmla="*/ 28292 w 28292"/>
                <a:gd name="connsiteY5" fmla="*/ 14146 h 84876"/>
                <a:gd name="connsiteX6" fmla="*/ 14146 w 28292"/>
                <a:gd name="connsiteY6" fmla="*/ 0 h 8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84876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70730"/>
                  </a:lnTo>
                  <a:cubicBezTo>
                    <a:pt x="0" y="78543"/>
                    <a:pt x="6333" y="84876"/>
                    <a:pt x="14146" y="84876"/>
                  </a:cubicBezTo>
                  <a:cubicBezTo>
                    <a:pt x="21959" y="84876"/>
                    <a:pt x="28292" y="78543"/>
                    <a:pt x="28292" y="70730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96047EEA-3B50-BC40-9F48-C870D165A53F}"/>
                </a:ext>
              </a:extLst>
            </p:cNvPr>
            <p:cNvSpPr/>
            <p:nvPr/>
          </p:nvSpPr>
          <p:spPr>
            <a:xfrm>
              <a:off x="12894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B549FBB6-ECC6-6148-970A-5BD8D8C2BDAF}"/>
                </a:ext>
              </a:extLst>
            </p:cNvPr>
            <p:cNvSpPr/>
            <p:nvPr/>
          </p:nvSpPr>
          <p:spPr>
            <a:xfrm>
              <a:off x="1007027" y="3560812"/>
              <a:ext cx="37377" cy="12459"/>
            </a:xfrm>
            <a:custGeom>
              <a:avLst/>
              <a:gdLst>
                <a:gd name="connsiteX0" fmla="*/ 70730 w 84876"/>
                <a:gd name="connsiteY0" fmla="*/ 0 h 28292"/>
                <a:gd name="connsiteX1" fmla="*/ 14146 w 84876"/>
                <a:gd name="connsiteY1" fmla="*/ 0 h 28292"/>
                <a:gd name="connsiteX2" fmla="*/ 0 w 84876"/>
                <a:gd name="connsiteY2" fmla="*/ 14146 h 28292"/>
                <a:gd name="connsiteX3" fmla="*/ 14146 w 84876"/>
                <a:gd name="connsiteY3" fmla="*/ 28292 h 28292"/>
                <a:gd name="connsiteX4" fmla="*/ 70730 w 84876"/>
                <a:gd name="connsiteY4" fmla="*/ 28292 h 28292"/>
                <a:gd name="connsiteX5" fmla="*/ 84876 w 84876"/>
                <a:gd name="connsiteY5" fmla="*/ 14146 h 28292"/>
                <a:gd name="connsiteX6" fmla="*/ 70730 w 84876"/>
                <a:gd name="connsiteY6" fmla="*/ 0 h 2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76" h="28292">
                  <a:moveTo>
                    <a:pt x="70730" y="0"/>
                  </a:moveTo>
                  <a:lnTo>
                    <a:pt x="14146" y="0"/>
                  </a:lnTo>
                  <a:cubicBezTo>
                    <a:pt x="6333" y="0"/>
                    <a:pt x="0" y="6333"/>
                    <a:pt x="0" y="14146"/>
                  </a:cubicBezTo>
                  <a:cubicBezTo>
                    <a:pt x="0" y="21959"/>
                    <a:pt x="6333" y="28292"/>
                    <a:pt x="14146" y="28292"/>
                  </a:cubicBezTo>
                  <a:lnTo>
                    <a:pt x="70730" y="28292"/>
                  </a:lnTo>
                  <a:cubicBezTo>
                    <a:pt x="78543" y="28292"/>
                    <a:pt x="84876" y="21959"/>
                    <a:pt x="84876" y="14146"/>
                  </a:cubicBezTo>
                  <a:cubicBezTo>
                    <a:pt x="84876" y="6333"/>
                    <a:pt x="78543" y="0"/>
                    <a:pt x="70730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63F6150A-E771-4D4B-BFEB-E6630E7AD15C}"/>
                </a:ext>
              </a:extLst>
            </p:cNvPr>
            <p:cNvSpPr/>
            <p:nvPr/>
          </p:nvSpPr>
          <p:spPr>
            <a:xfrm>
              <a:off x="1160687" y="3469446"/>
              <a:ext cx="12459" cy="107977"/>
            </a:xfrm>
            <a:custGeom>
              <a:avLst/>
              <a:gdLst>
                <a:gd name="connsiteX0" fmla="*/ 14146 w 28292"/>
                <a:gd name="connsiteY0" fmla="*/ 0 h 245198"/>
                <a:gd name="connsiteX1" fmla="*/ 0 w 28292"/>
                <a:gd name="connsiteY1" fmla="*/ 14146 h 245198"/>
                <a:gd name="connsiteX2" fmla="*/ 0 w 28292"/>
                <a:gd name="connsiteY2" fmla="*/ 231052 h 245198"/>
                <a:gd name="connsiteX3" fmla="*/ 14146 w 28292"/>
                <a:gd name="connsiteY3" fmla="*/ 245198 h 245198"/>
                <a:gd name="connsiteX4" fmla="*/ 28292 w 28292"/>
                <a:gd name="connsiteY4" fmla="*/ 231052 h 245198"/>
                <a:gd name="connsiteX5" fmla="*/ 28292 w 28292"/>
                <a:gd name="connsiteY5" fmla="*/ 14146 h 245198"/>
                <a:gd name="connsiteX6" fmla="*/ 14146 w 28292"/>
                <a:gd name="connsiteY6" fmla="*/ 0 h 2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92" h="245198">
                  <a:moveTo>
                    <a:pt x="14146" y="0"/>
                  </a:moveTo>
                  <a:cubicBezTo>
                    <a:pt x="6333" y="0"/>
                    <a:pt x="0" y="6333"/>
                    <a:pt x="0" y="14146"/>
                  </a:cubicBezTo>
                  <a:lnTo>
                    <a:pt x="0" y="231052"/>
                  </a:lnTo>
                  <a:cubicBezTo>
                    <a:pt x="0" y="238865"/>
                    <a:pt x="6333" y="245198"/>
                    <a:pt x="14146" y="245198"/>
                  </a:cubicBezTo>
                  <a:cubicBezTo>
                    <a:pt x="21959" y="245198"/>
                    <a:pt x="28292" y="238865"/>
                    <a:pt x="28292" y="231052"/>
                  </a:cubicBezTo>
                  <a:lnTo>
                    <a:pt x="28292" y="14146"/>
                  </a:lnTo>
                  <a:cubicBezTo>
                    <a:pt x="28292" y="6333"/>
                    <a:pt x="21959" y="0"/>
                    <a:pt x="14146" y="0"/>
                  </a:cubicBezTo>
                  <a:close/>
                </a:path>
              </a:pathLst>
            </a:custGeom>
            <a:grpFill/>
            <a:ln w="9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A468329B-8C57-E945-8468-8FA41A6DA29D}"/>
              </a:ext>
            </a:extLst>
          </p:cNvPr>
          <p:cNvCxnSpPr>
            <a:cxnSpLocks/>
          </p:cNvCxnSpPr>
          <p:nvPr/>
        </p:nvCxnSpPr>
        <p:spPr>
          <a:xfrm>
            <a:off x="3601458" y="3563295"/>
            <a:ext cx="15497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ED1ACC71-2F4A-1942-8AF7-379FA93988A3}"/>
              </a:ext>
            </a:extLst>
          </p:cNvPr>
          <p:cNvCxnSpPr>
            <a:cxnSpLocks/>
          </p:cNvCxnSpPr>
          <p:nvPr/>
        </p:nvCxnSpPr>
        <p:spPr>
          <a:xfrm>
            <a:off x="5742595" y="3563295"/>
            <a:ext cx="15497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51B047C0-50C2-074F-A2F4-38A91B7F7179}"/>
              </a:ext>
            </a:extLst>
          </p:cNvPr>
          <p:cNvCxnSpPr>
            <a:cxnSpLocks/>
          </p:cNvCxnSpPr>
          <p:nvPr/>
        </p:nvCxnSpPr>
        <p:spPr>
          <a:xfrm>
            <a:off x="7888480" y="3563295"/>
            <a:ext cx="15497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591A8357-4A2A-D146-9A00-428FBB23392F}"/>
              </a:ext>
            </a:extLst>
          </p:cNvPr>
          <p:cNvCxnSpPr>
            <a:cxnSpLocks/>
          </p:cNvCxnSpPr>
          <p:nvPr/>
        </p:nvCxnSpPr>
        <p:spPr>
          <a:xfrm>
            <a:off x="10011920" y="3563295"/>
            <a:ext cx="21800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58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20351E-DE54-48E9-A839-05476D66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F11A-CAD2-4FD2-9793-0DC6E98D19B3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62B030-C0A6-4EED-B39C-92F9FEB86459}"/>
              </a:ext>
            </a:extLst>
          </p:cNvPr>
          <p:cNvGrpSpPr/>
          <p:nvPr/>
        </p:nvGrpSpPr>
        <p:grpSpPr>
          <a:xfrm>
            <a:off x="2476350" y="2424865"/>
            <a:ext cx="2405893" cy="2008270"/>
            <a:chOff x="2476350" y="2424865"/>
            <a:chExt cx="1623373" cy="200827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8DFC43A-89B2-4E5A-96A8-AEC2C62E061C}"/>
                </a:ext>
              </a:extLst>
            </p:cNvPr>
            <p:cNvSpPr/>
            <p:nvPr/>
          </p:nvSpPr>
          <p:spPr>
            <a:xfrm>
              <a:off x="2476351" y="2424865"/>
              <a:ext cx="1623372" cy="400110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defTabSz="457200">
                <a:defRPr/>
              </a:pPr>
              <a:r>
                <a:rPr lang="ru-RU" sz="2000" dirty="0">
                  <a:solidFill>
                    <a:prstClr val="white"/>
                  </a:solidFill>
                  <a:latin typeface="+mj-lt"/>
                </a:rPr>
                <a:t>Название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069331D-9E5E-4162-AC7E-4B7303E7F78E}"/>
                </a:ext>
              </a:extLst>
            </p:cNvPr>
            <p:cNvSpPr/>
            <p:nvPr/>
          </p:nvSpPr>
          <p:spPr>
            <a:xfrm>
              <a:off x="2476350" y="3190719"/>
              <a:ext cx="1425311" cy="923330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defTabSz="457200">
                <a:defRPr/>
              </a:pPr>
              <a:r>
                <a:rPr lang="en-US" sz="5400" dirty="0">
                  <a:solidFill>
                    <a:prstClr val="white"/>
                  </a:solidFill>
                  <a:latin typeface="+mj-lt"/>
                </a:rPr>
                <a:t>XXX</a:t>
              </a:r>
              <a:endParaRPr lang="ru-RU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212311-045E-4010-B334-F70FF5D2EEF0}"/>
                </a:ext>
              </a:extLst>
            </p:cNvPr>
            <p:cNvSpPr/>
            <p:nvPr/>
          </p:nvSpPr>
          <p:spPr>
            <a:xfrm>
              <a:off x="2476350" y="4033025"/>
              <a:ext cx="1425311" cy="400110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defTabSz="457200">
                <a:defRPr/>
              </a:pPr>
              <a:r>
                <a:rPr lang="ru-RU" sz="2000" dirty="0">
                  <a:solidFill>
                    <a:prstClr val="white"/>
                  </a:solidFill>
                  <a:latin typeface="+mj-lt"/>
                </a:rPr>
                <a:t>описание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F263B60-7040-49AF-A8CB-2B5B8973C577}"/>
                </a:ext>
              </a:extLst>
            </p:cNvPr>
            <p:cNvCxnSpPr>
              <a:cxnSpLocks/>
            </p:cNvCxnSpPr>
            <p:nvPr/>
          </p:nvCxnSpPr>
          <p:spPr>
            <a:xfrm>
              <a:off x="2514093" y="3027757"/>
              <a:ext cx="57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5224E42-8149-F345-A109-0916567D5BB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57420" y="2523313"/>
            <a:ext cx="5359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j-ea"/>
                <a:cs typeface="Gotham Pro Bold" panose="02000503040000020004" pitchFamily="2" charset="0"/>
              </a:rPr>
              <a:t>ВАРИАНТЫ РЕШЕНИЯ</a:t>
            </a:r>
          </a:p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j-ea"/>
                <a:cs typeface="Gotham Pro Bold" panose="02000503040000020004" pitchFamily="2" charset="0"/>
              </a:rPr>
              <a:t>БЕЗ РАЗРАБОТКИ СОБСТВЕННОЙ НЕЙРОСЕТИ </a:t>
            </a:r>
          </a:p>
        </p:txBody>
      </p:sp>
    </p:spTree>
    <p:extLst>
      <p:ext uri="{BB962C8B-B14F-4D97-AF65-F5344CB8AC3E}">
        <p14:creationId xmlns:p14="http://schemas.microsoft.com/office/powerpoint/2010/main" val="424790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13</a:t>
            </a:fld>
            <a:endParaRPr lang="ru-RU"/>
          </a:p>
        </p:txBody>
      </p: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6081010" y="0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36563" y="432174"/>
            <a:ext cx="5262979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17588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dirty="0">
                <a:latin typeface="+mj-lt"/>
                <a:ea typeface="+mj-ea"/>
                <a:cs typeface="+mj-cs"/>
              </a:rPr>
              <a:t>Решение задачи без ИИ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endParaRPr lang="ru-RU" sz="2800" dirty="0">
              <a:latin typeface="+mj-lt"/>
              <a:ea typeface="+mj-ea"/>
              <a:cs typeface="+mj-cs"/>
            </a:endParaRPr>
          </a:p>
          <a:p>
            <a:pPr defTabSz="617588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dirty="0">
                <a:latin typeface="+mj-lt"/>
                <a:ea typeface="+mj-ea"/>
                <a:cs typeface="+mj-cs"/>
              </a:rPr>
              <a:t>с помощью </a:t>
            </a:r>
            <a:r>
              <a:rPr lang="ru-RU" sz="2800" dirty="0" err="1">
                <a:latin typeface="+mj-lt"/>
                <a:ea typeface="+mj-ea"/>
                <a:cs typeface="+mj-cs"/>
              </a:rPr>
              <a:t>regexp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563" y="4213179"/>
            <a:ext cx="5262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Результаты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815" y="1489861"/>
            <a:ext cx="53480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R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</a:rPr>
              <a:t>egexp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 –</a:t>
            </a:r>
            <a:r>
              <a:rPr lang="en-US" sz="2000" b="1" dirty="0">
                <a:latin typeface="+mj-lt"/>
              </a:rPr>
              <a:t> </a:t>
            </a:r>
            <a:r>
              <a:rPr lang="ru-RU" sz="1600" dirty="0"/>
              <a:t>это так называемые регулярные выражения, механизм для поиска и замены текста, инструмент работы с текстом без машинного обучения.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88E30-374F-52AC-C6BC-2DD08DA11F3C}"/>
              </a:ext>
            </a:extLst>
          </p:cNvPr>
          <p:cNvSpPr txBox="1"/>
          <p:nvPr/>
        </p:nvSpPr>
        <p:spPr>
          <a:xfrm>
            <a:off x="436563" y="2909485"/>
            <a:ext cx="5154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Что делали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7267C-362B-E2A5-43DD-C586411EB929}"/>
              </a:ext>
            </a:extLst>
          </p:cNvPr>
          <p:cNvSpPr txBox="1"/>
          <p:nvPr/>
        </p:nvSpPr>
        <p:spPr>
          <a:xfrm>
            <a:off x="466542" y="3309595"/>
            <a:ext cx="515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/>
              <a:t>Парсили</a:t>
            </a:r>
            <a:r>
              <a:rPr lang="ru-RU" sz="1600" dirty="0"/>
              <a:t> по шаблону из строк с текстом одинаковые названия моделей товаров.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275B4-978C-38FC-AEAB-60BA8DB56FCA}"/>
              </a:ext>
            </a:extLst>
          </p:cNvPr>
          <p:cNvSpPr txBox="1"/>
          <p:nvPr/>
        </p:nvSpPr>
        <p:spPr>
          <a:xfrm>
            <a:off x="466542" y="4666100"/>
            <a:ext cx="53477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Сработало неточно: были ошибки в случаях, когда слово заменено на синоним или в названии есть опечатка.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Процесс занимал много времени – нужно было написать тысячи </a:t>
            </a:r>
            <a:r>
              <a:rPr lang="ru-RU" sz="1600" dirty="0" err="1"/>
              <a:t>regexp</a:t>
            </a:r>
            <a:r>
              <a:rPr lang="ru-RU" sz="1600" dirty="0"/>
              <a:t> под каждую категорию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и каждый бренд.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81010" y="0"/>
            <a:ext cx="611099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5607"/>
          <a:stretch/>
        </p:blipFill>
        <p:spPr>
          <a:xfrm>
            <a:off x="6081310" y="936436"/>
            <a:ext cx="6114361" cy="46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9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9C716-1F8C-674D-B41F-A1FD33C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84176"/>
            <a:ext cx="10662569" cy="387798"/>
          </a:xfrm>
        </p:spPr>
        <p:txBody>
          <a:bodyPr/>
          <a:lstStyle/>
          <a:p>
            <a:r>
              <a:rPr lang="ru-RU" dirty="0"/>
              <a:t>Тестируем BERT-подобные нейронные сети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45E267-BFF5-6141-A47F-F2795CA22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14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04521" y="1110636"/>
            <a:ext cx="1053661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Что делали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:</a:t>
            </a:r>
            <a:endParaRPr lang="ru-RU" sz="2000" b="1" dirty="0">
              <a:solidFill>
                <a:schemeClr val="accent1"/>
              </a:solidFill>
              <a:latin typeface="+mj-lt"/>
            </a:endParaRPr>
          </a:p>
          <a:p>
            <a:endParaRPr lang="ru-RU" dirty="0"/>
          </a:p>
          <a:p>
            <a:r>
              <a:rPr lang="ru-RU" sz="1600" dirty="0"/>
              <a:t>Мы брали веса </a:t>
            </a:r>
            <a:r>
              <a:rPr lang="ru-RU" sz="1600" dirty="0" smtClean="0"/>
              <a:t>BERT</a:t>
            </a:r>
            <a:r>
              <a:rPr lang="en-US" sz="1600" dirty="0" smtClean="0"/>
              <a:t>*</a:t>
            </a:r>
            <a:r>
              <a:rPr lang="ru-RU" sz="1600" dirty="0" smtClean="0"/>
              <a:t>-подобных </a:t>
            </a:r>
            <a:r>
              <a:rPr lang="ru-RU" sz="1600" dirty="0"/>
              <a:t>нейронных сетей, доступных для открытого пользования, которые обучались на внешних данных: </a:t>
            </a:r>
            <a:r>
              <a:rPr lang="ru-RU" sz="1600" dirty="0" err="1"/>
              <a:t>википедия</a:t>
            </a:r>
            <a:r>
              <a:rPr lang="ru-RU" sz="1600" dirty="0"/>
              <a:t>, классическая литература, публичные </a:t>
            </a:r>
            <a:r>
              <a:rPr lang="ru-RU" sz="1600" dirty="0" err="1"/>
              <a:t>датасеты</a:t>
            </a:r>
            <a:r>
              <a:rPr lang="ru-RU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r>
              <a:rPr lang="ru-RU" sz="1600" dirty="0"/>
              <a:t>Нейросети должны были помочь решить задачу через семантический поиск: превратить строку с текстом в вектор, а в нашем случае – превратить в вектор название </a:t>
            </a:r>
            <a:r>
              <a:rPr lang="ru-RU" sz="1600" dirty="0" err="1"/>
              <a:t>оффера</a:t>
            </a:r>
            <a:r>
              <a:rPr lang="ru-RU" sz="1600" dirty="0"/>
              <a:t> и название модели и соотнести их. Все кандидаты на роль </a:t>
            </a:r>
            <a:r>
              <a:rPr lang="ru-RU" sz="1600" dirty="0" err="1"/>
              <a:t>матчера</a:t>
            </a:r>
            <a:r>
              <a:rPr lang="ru-RU" sz="1600" dirty="0"/>
              <a:t> тестировались на способность качественно разделять </a:t>
            </a:r>
            <a:r>
              <a:rPr lang="ru-RU" sz="1600" dirty="0" err="1"/>
              <a:t>эмбеддинги</a:t>
            </a:r>
            <a:r>
              <a:rPr lang="ru-RU" sz="1600" dirty="0"/>
              <a:t> (</a:t>
            </a:r>
            <a:r>
              <a:rPr lang="ru-RU" sz="1600" i="1" dirty="0" err="1"/>
              <a:t>эмбеддинг</a:t>
            </a:r>
            <a:r>
              <a:rPr lang="ru-RU" sz="1600" i="1" dirty="0"/>
              <a:t> – это векторное представление слов)</a:t>
            </a:r>
            <a:r>
              <a:rPr lang="ru-RU" sz="1600" dirty="0"/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56E31A-0509-CA8B-172D-936895BE6FC4}"/>
              </a:ext>
            </a:extLst>
          </p:cNvPr>
          <p:cNvSpPr txBox="1"/>
          <p:nvPr/>
        </p:nvSpPr>
        <p:spPr>
          <a:xfrm>
            <a:off x="3324606" y="4268321"/>
            <a:ext cx="8285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Вывод был неутешительный – </a:t>
            </a:r>
            <a:r>
              <a:rPr lang="ru-RU" sz="1600" dirty="0" err="1"/>
              <a:t>опенсорсные</a:t>
            </a:r>
            <a:r>
              <a:rPr lang="ru-RU" sz="1600" dirty="0"/>
              <a:t> нейронные сети сработали плохо.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94F56-3202-1C9B-5562-4BA75E274ABF}"/>
              </a:ext>
            </a:extLst>
          </p:cNvPr>
          <p:cNvSpPr txBox="1"/>
          <p:nvPr/>
        </p:nvSpPr>
        <p:spPr>
          <a:xfrm>
            <a:off x="3324606" y="4894931"/>
            <a:ext cx="83165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Лучшей доступной через интернет моделью </a:t>
            </a:r>
            <a:r>
              <a:rPr lang="ru-RU" sz="1600" dirty="0" smtClean="0"/>
              <a:t>для семантического поиска оказалась </a:t>
            </a:r>
            <a:r>
              <a:rPr lang="ru-RU" sz="1600" dirty="0"/>
              <a:t>нейронная сеть от </a:t>
            </a:r>
            <a:r>
              <a:rPr lang="ru-RU" sz="1600" b="1" dirty="0" err="1" smtClean="0"/>
              <a:t>OpenAI</a:t>
            </a:r>
            <a:r>
              <a:rPr lang="ru-RU" sz="1600" b="1" dirty="0" smtClean="0"/>
              <a:t> – text-embedding-ada-002.</a:t>
            </a:r>
            <a:r>
              <a:rPr lang="ru-RU" sz="16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Она делала </a:t>
            </a:r>
            <a:r>
              <a:rPr lang="ru-RU" sz="1600" dirty="0" err="1"/>
              <a:t>матчинг</a:t>
            </a:r>
            <a:r>
              <a:rPr lang="ru-RU" sz="1600" dirty="0"/>
              <a:t> на условные 50-70% точности в зависимости от категории,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но был и серьезный минус – эта нейронная сеть оказалось достаточно дорогой и медленной.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8FF0DB-E1FD-6B52-F16D-0E49C69FF360}"/>
              </a:ext>
            </a:extLst>
          </p:cNvPr>
          <p:cNvSpPr txBox="1"/>
          <p:nvPr/>
        </p:nvSpPr>
        <p:spPr>
          <a:xfrm>
            <a:off x="3324606" y="3724555"/>
            <a:ext cx="20653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Результаты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:</a:t>
            </a:r>
            <a:endParaRPr lang="ru-RU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C969459D-0481-16C7-D4B0-CAB249575ADB}"/>
              </a:ext>
            </a:extLst>
          </p:cNvPr>
          <p:cNvSpPr/>
          <p:nvPr/>
        </p:nvSpPr>
        <p:spPr>
          <a:xfrm>
            <a:off x="581878" y="3924610"/>
            <a:ext cx="2449214" cy="244921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9D437E3-29AB-27B9-D4C9-74C67696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6" y="5571914"/>
            <a:ext cx="1936104" cy="21569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0CAA3FF-F9B2-3BAB-C62B-581E708B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425" y="2519277"/>
            <a:ext cx="454739" cy="4547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930969-F9DA-E57C-A14A-0398D0682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862" y="1702031"/>
            <a:ext cx="454738" cy="4547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53915" y="6423585"/>
            <a:ext cx="6547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</a:t>
            </a:r>
            <a:r>
              <a:rPr lang="ru-RU" sz="1400" dirty="0" smtClean="0"/>
              <a:t>BERT</a:t>
            </a:r>
            <a:r>
              <a:rPr lang="en-US" sz="1400" dirty="0" smtClean="0"/>
              <a:t> </a:t>
            </a:r>
            <a:r>
              <a:rPr lang="ru-RU" sz="1400" dirty="0"/>
              <a:t>-</a:t>
            </a:r>
            <a:r>
              <a:rPr lang="en-US" sz="1400" dirty="0"/>
              <a:t> Bidirectional Encoder Representations from Transformers</a:t>
            </a:r>
            <a:r>
              <a:rPr lang="en-US" sz="1600" dirty="0"/>
              <a:t> 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87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9C716-1F8C-674D-B41F-A1FD33C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71476"/>
            <a:ext cx="11354626" cy="775597"/>
          </a:xfrm>
        </p:spPr>
        <p:txBody>
          <a:bodyPr/>
          <a:lstStyle/>
          <a:p>
            <a:pPr defTabSz="457200">
              <a:defRPr/>
            </a:pPr>
            <a:r>
              <a:rPr lang="ru-RU" dirty="0"/>
              <a:t>Попытка решить задачу с помощью LLM (больших языковых моделей) через семантический поиск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45E267-BFF5-6141-A47F-F2795CA22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15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5481" y="1819392"/>
            <a:ext cx="80939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Что делали</a:t>
            </a:r>
          </a:p>
          <a:p>
            <a:endParaRPr lang="ru-RU" dirty="0"/>
          </a:p>
          <a:p>
            <a:r>
              <a:rPr lang="ru-RU" sz="1600" dirty="0"/>
              <a:t>Взяли </a:t>
            </a:r>
            <a:r>
              <a:rPr lang="ru-RU" sz="1600" dirty="0" err="1"/>
              <a:t>опенсорсный</a:t>
            </a:r>
            <a:r>
              <a:rPr lang="ru-RU" sz="1600" dirty="0"/>
              <a:t> клон </a:t>
            </a:r>
            <a:r>
              <a:rPr lang="ru-RU" sz="1600" dirty="0" err="1"/>
              <a:t>ChatGPT</a:t>
            </a:r>
            <a:r>
              <a:rPr lang="ru-RU" sz="1600" dirty="0"/>
              <a:t> под названием </a:t>
            </a:r>
            <a:r>
              <a:rPr lang="ru-RU" sz="1600" b="1" dirty="0" err="1"/>
              <a:t>Vicuna</a:t>
            </a:r>
            <a:r>
              <a:rPr lang="ru-RU" sz="1600" dirty="0"/>
              <a:t>, отрезали от нейронной сети </a:t>
            </a:r>
            <a:r>
              <a:rPr lang="ru-RU" sz="1600" dirty="0" err="1"/>
              <a:t>encoder</a:t>
            </a:r>
            <a:r>
              <a:rPr lang="ru-RU" sz="1600" i="1" dirty="0"/>
              <a:t> (часть, ответственную за преобразования слов </a:t>
            </a:r>
            <a:r>
              <a:rPr lang="en-US" sz="1600" i="1" dirty="0"/>
              <a:t/>
            </a:r>
            <a:br>
              <a:rPr lang="en-US" sz="1600" i="1" dirty="0"/>
            </a:br>
            <a:r>
              <a:rPr lang="ru-RU" sz="1600" i="1" dirty="0"/>
              <a:t>в векторы)</a:t>
            </a:r>
            <a:r>
              <a:rPr lang="ru-RU" sz="1600" dirty="0"/>
              <a:t> и использовали ее выходные </a:t>
            </a:r>
            <a:r>
              <a:rPr lang="ru-RU" sz="1600" dirty="0" err="1"/>
              <a:t>эмбеддинги</a:t>
            </a:r>
            <a:r>
              <a:rPr lang="ru-RU" sz="1600" dirty="0"/>
              <a:t>. </a:t>
            </a:r>
          </a:p>
          <a:p>
            <a:endParaRPr lang="ru-RU" sz="1600" dirty="0"/>
          </a:p>
          <a:p>
            <a:r>
              <a:rPr lang="ru-RU" sz="1600" dirty="0" err="1"/>
              <a:t>Encoder</a:t>
            </a:r>
            <a:r>
              <a:rPr lang="ru-RU" sz="1600" dirty="0"/>
              <a:t> – это то же самое, что и BERT, только огромный – выходная размерность в десятки раз больше. </a:t>
            </a:r>
            <a:endParaRPr lang="en-US" sz="1600" dirty="0"/>
          </a:p>
          <a:p>
            <a:endParaRPr lang="ru-RU" dirty="0"/>
          </a:p>
          <a:p>
            <a:endParaRPr lang="ru-RU" dirty="0"/>
          </a:p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Результаты</a:t>
            </a:r>
          </a:p>
          <a:p>
            <a:endParaRPr lang="ru-RU" dirty="0"/>
          </a:p>
          <a:p>
            <a:r>
              <a:rPr lang="ru-RU" sz="1600" dirty="0"/>
              <a:t>Эксперимент интересный, но необходимого уровня точности он не дал, поэтому мы продолжили использовать </a:t>
            </a:r>
            <a:r>
              <a:rPr lang="ru-RU" sz="1600" dirty="0" err="1"/>
              <a:t>текстово</a:t>
            </a:r>
            <a:r>
              <a:rPr lang="ru-RU" sz="1600" dirty="0"/>
              <a:t>-генеративные нейронные сети традиционным способом.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963" y="3320625"/>
            <a:ext cx="2619375" cy="2928536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19" y="1403127"/>
            <a:ext cx="2619375" cy="1743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9C716-1F8C-674D-B41F-A1FD33C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84176"/>
            <a:ext cx="9825172" cy="775597"/>
          </a:xfrm>
        </p:spPr>
        <p:txBody>
          <a:bodyPr/>
          <a:lstStyle/>
          <a:p>
            <a:pPr defTabSz="457200">
              <a:defRPr/>
            </a:pPr>
            <a:r>
              <a:rPr lang="ru-RU" dirty="0"/>
              <a:t>Попытка решить задачу с помощью LLM (больших языковых моделей) через </a:t>
            </a:r>
            <a:r>
              <a:rPr lang="ru-RU" dirty="0" err="1"/>
              <a:t>промпты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45E267-BFF5-6141-A47F-F2795CA22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16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14951" y="1706618"/>
            <a:ext cx="1055230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Что делали</a:t>
            </a:r>
          </a:p>
          <a:p>
            <a:endParaRPr lang="ru-RU" dirty="0"/>
          </a:p>
          <a:p>
            <a:r>
              <a:rPr lang="ru-RU" sz="1600" dirty="0"/>
              <a:t>Мы решили представить задачу </a:t>
            </a:r>
            <a:r>
              <a:rPr lang="ru-RU" sz="1600" dirty="0" err="1"/>
              <a:t>матчинга</a:t>
            </a:r>
            <a:r>
              <a:rPr lang="ru-RU" sz="1600" dirty="0"/>
              <a:t> в виде смежной задачи </a:t>
            </a:r>
            <a:r>
              <a:rPr lang="ru-RU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sz="1600" dirty="0"/>
              <a:t> токен классификации и использовали для этого большие языковые модели </a:t>
            </a:r>
            <a:r>
              <a:rPr lang="ru-RU" sz="1600" dirty="0" err="1"/>
              <a:t>ChatGPT</a:t>
            </a:r>
            <a:r>
              <a:rPr lang="ru-RU" sz="1600" dirty="0"/>
              <a:t> и </a:t>
            </a:r>
            <a:r>
              <a:rPr lang="ru-RU" sz="1600" dirty="0" err="1"/>
              <a:t>Vicuna</a:t>
            </a:r>
            <a:r>
              <a:rPr lang="ru-RU" sz="1600" dirty="0"/>
              <a:t>.</a:t>
            </a:r>
            <a:br>
              <a:rPr lang="ru-RU" sz="1600" dirty="0"/>
            </a:br>
            <a:endParaRPr lang="en-US" sz="1600" dirty="0"/>
          </a:p>
          <a:p>
            <a:r>
              <a:rPr lang="ru-RU" sz="1600" dirty="0"/>
              <a:t>Программист задал контекст для большой языковой модели </a:t>
            </a:r>
            <a:r>
              <a:rPr lang="ru-RU" sz="1600" dirty="0" err="1"/>
              <a:t>Vicuna</a:t>
            </a:r>
            <a:r>
              <a:rPr lang="ru-RU" sz="1600" dirty="0"/>
              <a:t>, исходя из которого она должна была общаться с пользователем.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r>
              <a:rPr lang="ru-RU" sz="1600" dirty="0"/>
              <a:t>Большая языковая модель находила в наших </a:t>
            </a:r>
            <a:r>
              <a:rPr lang="ru-RU" sz="1600" dirty="0" err="1"/>
              <a:t>офферах</a:t>
            </a:r>
            <a:r>
              <a:rPr lang="ru-RU" sz="1600" dirty="0"/>
              <a:t> именованные сущности </a:t>
            </a:r>
            <a:r>
              <a:rPr lang="ru-RU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sz="1600" dirty="0"/>
              <a:t> бренд и модель устройства. По этим данным мы и пробовали делать </a:t>
            </a:r>
            <a:r>
              <a:rPr lang="ru-RU" sz="1600" dirty="0" err="1"/>
              <a:t>матчинг</a:t>
            </a:r>
            <a:r>
              <a:rPr lang="ru-RU" sz="1600" dirty="0"/>
              <a:t>.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0C86F-F393-14CC-8D84-5BA3A0D45998}"/>
              </a:ext>
            </a:extLst>
          </p:cNvPr>
          <p:cNvSpPr txBox="1"/>
          <p:nvPr/>
        </p:nvSpPr>
        <p:spPr>
          <a:xfrm>
            <a:off x="1314951" y="4892059"/>
            <a:ext cx="94475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Результат</a:t>
            </a:r>
          </a:p>
          <a:p>
            <a:endParaRPr lang="ru-RU" sz="1600" dirty="0"/>
          </a:p>
          <a:p>
            <a:r>
              <a:rPr lang="ru-RU" sz="1600" dirty="0"/>
              <a:t>60-70% точности в зависимости от категории</a:t>
            </a:r>
            <a:r>
              <a:rPr lang="ru-RU" sz="1600" dirty="0" smtClean="0"/>
              <a:t>. Этого также оказалось недостаточно для наших целей </a:t>
            </a:r>
            <a:r>
              <a:rPr lang="ru-RU" sz="1600" dirty="0" err="1" smtClean="0"/>
              <a:t>матчинга</a:t>
            </a:r>
            <a:r>
              <a:rPr lang="ru-RU" sz="1600" dirty="0" smtClean="0"/>
              <a:t>. Также отсутствует возможность получить степень уверенности нейронной сети в ответе. </a:t>
            </a:r>
            <a:endParaRPr lang="ru-RU" sz="16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99153B-F1BA-144B-626D-FCDF5B7FE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129" y="3030058"/>
            <a:ext cx="403046" cy="4030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C75664-ABCF-9574-AAE3-267ECACE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29" y="2369373"/>
            <a:ext cx="403046" cy="3818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65ED99-B8D1-0A07-A02B-37E25B5F2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129" y="3822902"/>
            <a:ext cx="442802" cy="44280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4A4B250-B336-9FD5-BDBA-46C6EE0D6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129" y="5339904"/>
            <a:ext cx="442802" cy="4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1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20351E-DE54-48E9-A839-05476D66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F11A-CAD2-4FD2-9793-0DC6E98D19B3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62B030-C0A6-4EED-B39C-92F9FEB86459}"/>
              </a:ext>
            </a:extLst>
          </p:cNvPr>
          <p:cNvGrpSpPr/>
          <p:nvPr/>
        </p:nvGrpSpPr>
        <p:grpSpPr>
          <a:xfrm>
            <a:off x="2476350" y="2424865"/>
            <a:ext cx="2405893" cy="2008270"/>
            <a:chOff x="2476350" y="2424865"/>
            <a:chExt cx="1623373" cy="200827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8DFC43A-89B2-4E5A-96A8-AEC2C62E061C}"/>
                </a:ext>
              </a:extLst>
            </p:cNvPr>
            <p:cNvSpPr/>
            <p:nvPr/>
          </p:nvSpPr>
          <p:spPr>
            <a:xfrm>
              <a:off x="2476351" y="2424865"/>
              <a:ext cx="1623372" cy="400110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defTabSz="457200">
                <a:defRPr/>
              </a:pPr>
              <a:r>
                <a:rPr lang="ru-RU" sz="2000" dirty="0">
                  <a:solidFill>
                    <a:prstClr val="white"/>
                  </a:solidFill>
                  <a:latin typeface="+mj-lt"/>
                </a:rPr>
                <a:t>Название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069331D-9E5E-4162-AC7E-4B7303E7F78E}"/>
                </a:ext>
              </a:extLst>
            </p:cNvPr>
            <p:cNvSpPr/>
            <p:nvPr/>
          </p:nvSpPr>
          <p:spPr>
            <a:xfrm>
              <a:off x="2476350" y="3190719"/>
              <a:ext cx="1425311" cy="923330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defTabSz="457200">
                <a:defRPr/>
              </a:pPr>
              <a:r>
                <a:rPr lang="en-US" sz="5400" dirty="0">
                  <a:solidFill>
                    <a:prstClr val="white"/>
                  </a:solidFill>
                  <a:latin typeface="+mj-lt"/>
                </a:rPr>
                <a:t>XXX</a:t>
              </a:r>
              <a:endParaRPr lang="ru-RU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A212311-045E-4010-B334-F70FF5D2EEF0}"/>
                </a:ext>
              </a:extLst>
            </p:cNvPr>
            <p:cNvSpPr/>
            <p:nvPr/>
          </p:nvSpPr>
          <p:spPr>
            <a:xfrm>
              <a:off x="2476350" y="4033025"/>
              <a:ext cx="1425311" cy="400110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defTabSz="457200">
                <a:defRPr/>
              </a:pPr>
              <a:r>
                <a:rPr lang="ru-RU" sz="2000" dirty="0">
                  <a:solidFill>
                    <a:prstClr val="white"/>
                  </a:solidFill>
                  <a:latin typeface="+mj-lt"/>
                </a:rPr>
                <a:t>описание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F263B60-7040-49AF-A8CB-2B5B8973C577}"/>
                </a:ext>
              </a:extLst>
            </p:cNvPr>
            <p:cNvCxnSpPr>
              <a:cxnSpLocks/>
            </p:cNvCxnSpPr>
            <p:nvPr/>
          </p:nvCxnSpPr>
          <p:spPr>
            <a:xfrm>
              <a:off x="2514093" y="3027757"/>
              <a:ext cx="57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5224E42-8149-F345-A109-0916567D5BB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5999" y="2666588"/>
            <a:ext cx="4706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j-lt"/>
                <a:ea typeface="+mj-ea"/>
                <a:cs typeface="Gotham Pro Bold" panose="02000503040000020004" pitchFamily="2" charset="0"/>
              </a:rPr>
              <a:t>ОБУЧИТЬ СОБСТВЕННУЮ НЕЙРОННУЮ СЕТЬ</a:t>
            </a:r>
          </a:p>
        </p:txBody>
      </p:sp>
    </p:spTree>
    <p:extLst>
      <p:ext uri="{BB962C8B-B14F-4D97-AF65-F5344CB8AC3E}">
        <p14:creationId xmlns:p14="http://schemas.microsoft.com/office/powerpoint/2010/main" val="3867888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1A4E0F4-FF4F-CE46-326F-FE950CE072FA}"/>
              </a:ext>
            </a:extLst>
          </p:cNvPr>
          <p:cNvSpPr/>
          <p:nvPr/>
        </p:nvSpPr>
        <p:spPr>
          <a:xfrm>
            <a:off x="8019288" y="2667181"/>
            <a:ext cx="3899684" cy="1511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4313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9C716-1F8C-674D-B41F-A1FD33C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0101"/>
            <a:ext cx="9825172" cy="387798"/>
          </a:xfrm>
        </p:spPr>
        <p:txBody>
          <a:bodyPr/>
          <a:lstStyle/>
          <a:p>
            <a:r>
              <a:rPr lang="ru-RU" b="0" dirty="0"/>
              <a:t>Обучить собственную нейронную сеть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45E267-BFF5-6141-A47F-F2795CA22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18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3516" y="664000"/>
            <a:ext cx="1023582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Так мы решили создать собственную нейронную сеть, обучив ее на данных сервиса Price.ru.   </a:t>
            </a:r>
          </a:p>
          <a:p>
            <a:endParaRPr lang="ru-RU" dirty="0"/>
          </a:p>
          <a:p>
            <a:r>
              <a:rPr lang="ru-RU" sz="2000" b="1" dirty="0" smtClean="0">
                <a:solidFill>
                  <a:schemeClr val="accent1"/>
                </a:solidFill>
                <a:latin typeface="+mj-lt"/>
              </a:rPr>
              <a:t>Что </a:t>
            </a:r>
            <a:r>
              <a:rPr lang="ru-RU" sz="2000" b="1" dirty="0">
                <a:solidFill>
                  <a:schemeClr val="accent1"/>
                </a:solidFill>
                <a:latin typeface="+mj-lt"/>
              </a:rPr>
              <a:t>делаем</a:t>
            </a:r>
          </a:p>
          <a:p>
            <a:endParaRPr lang="ru-RU" dirty="0" smtClean="0"/>
          </a:p>
          <a:p>
            <a:r>
              <a:rPr lang="ru-RU" dirty="0" smtClean="0"/>
              <a:t>Сейчас </a:t>
            </a:r>
            <a:r>
              <a:rPr lang="ru-RU" dirty="0"/>
              <a:t>мы обучаем нейросеть, которая в пять раз меньше </a:t>
            </a:r>
            <a:r>
              <a:rPr lang="ru-RU" dirty="0" err="1"/>
              <a:t>OpenAI</a:t>
            </a:r>
            <a:r>
              <a:rPr lang="ru-RU" dirty="0"/>
              <a:t> </a:t>
            </a:r>
            <a:r>
              <a:rPr lang="ru-RU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text-embedding-ada-002</a:t>
            </a:r>
            <a:r>
              <a:rPr lang="ru-RU" b="1" dirty="0"/>
              <a:t>. </a:t>
            </a:r>
            <a:endParaRPr lang="en-US" b="1" dirty="0"/>
          </a:p>
          <a:p>
            <a:endParaRPr lang="en-US" dirty="0"/>
          </a:p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Преимущества: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имеет ограничений в скорости работы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обладает точностью </a:t>
            </a:r>
            <a:r>
              <a:rPr lang="ru-RU" dirty="0" err="1"/>
              <a:t>матчинга</a:t>
            </a:r>
            <a:r>
              <a:rPr lang="ru-RU" dirty="0"/>
              <a:t> 75-95% </a:t>
            </a:r>
            <a:r>
              <a:rPr lang="ru-RU" dirty="0" smtClean="0"/>
              <a:t>в </a:t>
            </a:r>
            <a:r>
              <a:rPr lang="ru-RU" dirty="0"/>
              <a:t>зависимости от </a:t>
            </a:r>
            <a:r>
              <a:rPr lang="ru-RU" dirty="0" smtClean="0"/>
              <a:t>категории</a:t>
            </a:r>
          </a:p>
          <a:p>
            <a:endParaRPr lang="ru-RU" dirty="0" smtClean="0"/>
          </a:p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Результат</a:t>
            </a:r>
          </a:p>
          <a:p>
            <a:endParaRPr lang="ru-RU" sz="2400" b="1" dirty="0">
              <a:solidFill>
                <a:schemeClr val="accent1"/>
              </a:solidFill>
            </a:endParaRPr>
          </a:p>
          <a:p>
            <a:r>
              <a:rPr lang="ru-RU" dirty="0" smtClean="0"/>
              <a:t>В</a:t>
            </a:r>
            <a:r>
              <a:rPr lang="en-US" dirty="0" smtClean="0"/>
              <a:t> </a:t>
            </a:r>
            <a:r>
              <a:rPr lang="ru-RU" dirty="0" smtClean="0"/>
              <a:t>чем </a:t>
            </a:r>
            <a:r>
              <a:rPr lang="ru-RU" dirty="0"/>
              <a:t>отличие </a:t>
            </a:r>
            <a:r>
              <a:rPr lang="ru-RU" dirty="0" smtClean="0"/>
              <a:t>от больших </a:t>
            </a:r>
            <a:r>
              <a:rPr lang="ru-RU" dirty="0"/>
              <a:t>языковых </a:t>
            </a:r>
            <a:r>
              <a:rPr lang="ru-RU" dirty="0" smtClean="0"/>
              <a:t>моделей:</a:t>
            </a:r>
          </a:p>
          <a:p>
            <a:r>
              <a:rPr lang="ru-RU" dirty="0" smtClean="0"/>
              <a:t>работая </a:t>
            </a:r>
            <a:r>
              <a:rPr lang="ru-RU" dirty="0"/>
              <a:t>с собственной нейронной </a:t>
            </a:r>
            <a:r>
              <a:rPr lang="ru-RU" dirty="0" smtClean="0"/>
              <a:t>сетью, </a:t>
            </a:r>
            <a:r>
              <a:rPr lang="ru-RU" b="1" dirty="0"/>
              <a:t>мы получаем показатель уверенности нейронной сети в </a:t>
            </a:r>
            <a:r>
              <a:rPr lang="ru-RU" b="1" dirty="0" smtClean="0"/>
              <a:t>ответе, который </a:t>
            </a:r>
            <a:r>
              <a:rPr lang="ru-RU" b="1" smtClean="0"/>
              <a:t>она выдает</a:t>
            </a:r>
            <a:r>
              <a:rPr lang="ru-RU" smtClean="0"/>
              <a:t>. </a:t>
            </a:r>
            <a:endParaRPr lang="ru-RU" dirty="0" smtClean="0"/>
          </a:p>
          <a:p>
            <a:r>
              <a:rPr lang="en-US" dirty="0" smtClean="0"/>
              <a:t>Chat GPT </a:t>
            </a:r>
            <a:r>
              <a:rPr lang="ru-RU" dirty="0"/>
              <a:t>и </a:t>
            </a:r>
            <a:r>
              <a:rPr lang="en-US" dirty="0"/>
              <a:t>Vicuna, </a:t>
            </a:r>
            <a:r>
              <a:rPr lang="ru-RU" dirty="0"/>
              <a:t>например, не дают </a:t>
            </a:r>
            <a:r>
              <a:rPr lang="ru-RU" dirty="0" smtClean="0"/>
              <a:t>такой показатель.</a:t>
            </a:r>
            <a:endParaRPr lang="ru-RU" dirty="0"/>
          </a:p>
          <a:p>
            <a:endParaRPr lang="en-US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203770" y="2903216"/>
            <a:ext cx="3883125" cy="116955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Исходный код BERT открытый, </a:t>
            </a:r>
            <a:r>
              <a:rPr lang="en-US" sz="1400" dirty="0">
                <a:latin typeface="+mj-lt"/>
              </a:rPr>
              <a:t/>
            </a:r>
            <a:br>
              <a:rPr lang="en-US" sz="1400" dirty="0">
                <a:latin typeface="+mj-lt"/>
              </a:rPr>
            </a:br>
            <a:r>
              <a:rPr lang="ru-RU" sz="1400" dirty="0">
                <a:latin typeface="+mj-lt"/>
              </a:rPr>
              <a:t>а это значит, что любой может использовать его для обучения собственных систем языковой обработки и других задач</a:t>
            </a:r>
            <a:r>
              <a:rPr lang="ru-RU" sz="1400" dirty="0"/>
              <a:t>. </a:t>
            </a:r>
          </a:p>
        </p:txBody>
      </p:sp>
      <p:pic>
        <p:nvPicPr>
          <p:cNvPr id="11" name="Graphic 201">
            <a:extLst>
              <a:ext uri="{FF2B5EF4-FFF2-40B4-BE49-F238E27FC236}">
                <a16:creationId xmlns:a16="http://schemas.microsoft.com/office/drawing/2014/main" id="{72E376F2-0B34-75EA-E06D-73BD3A039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2256" y="2545262"/>
            <a:ext cx="382174" cy="3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9C716-1F8C-674D-B41F-A1FD33C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82801"/>
            <a:ext cx="9825172" cy="775597"/>
          </a:xfrm>
        </p:spPr>
        <p:txBody>
          <a:bodyPr/>
          <a:lstStyle/>
          <a:p>
            <a:r>
              <a:rPr lang="ru-RU" b="0" dirty="0"/>
              <a:t>Сколько времени потребуется, чтобы подготовить и обучить нейронную сеть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45E267-BFF5-6141-A47F-F2795CA22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19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5482" y="1148110"/>
            <a:ext cx="115094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2193" y="3173036"/>
            <a:ext cx="987604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В чем сложность: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Нельзя просто выгрузить данные из домена и загрузить их в нейросеть: необходимо предварительно с ними поработать </a:t>
            </a:r>
            <a:r>
              <a:rPr lang="ru-RU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сбалансировать по категориям, брендам, сделать текст неоднородным, убрать повторы.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Нейронная сеть лучше изучит паттерны, если данные будут многомерными. Если же положить сырые данные, BERT, конечно, обучится, но некачественно </a:t>
            </a:r>
            <a:r>
              <a:rPr lang="ru-RU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только для определенных категорий. Для других же не обучится вообще.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FCE7B5-9784-3BD6-6633-79DBAD298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5" y="1703089"/>
            <a:ext cx="476722" cy="476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BD53CC-2383-6A81-5FB3-FD557A9B553D}"/>
              </a:ext>
            </a:extLst>
          </p:cNvPr>
          <p:cNvSpPr txBox="1"/>
          <p:nvPr/>
        </p:nvSpPr>
        <p:spPr>
          <a:xfrm>
            <a:off x="1252194" y="1703088"/>
            <a:ext cx="9876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Время непосредственного обучения (GPU-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time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)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BERT'а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на сервере с большой видеокартой занимает 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от трех суток до нескольких недель или месяцев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.  </a:t>
            </a: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Это зависит от количества данных и величины выбранной архитектуры нейронной сети.</a:t>
            </a:r>
            <a:endParaRPr lang="ru-RU" dirty="0"/>
          </a:p>
        </p:txBody>
      </p:sp>
      <p:pic>
        <p:nvPicPr>
          <p:cNvPr id="12" name="Graphic 1235">
            <a:extLst>
              <a:ext uri="{FF2B5EF4-FFF2-40B4-BE49-F238E27FC236}">
                <a16:creationId xmlns:a16="http://schemas.microsoft.com/office/drawing/2014/main" id="{A11B06A2-D3AD-57EB-5573-9E2C67B83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5035522"/>
            <a:ext cx="476721" cy="4767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1F83AF-5BA7-C879-F46A-2E4BB1806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424" y="3751580"/>
            <a:ext cx="476721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7C001-B744-BB19-2C58-87CB3CDE75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431" y="298311"/>
            <a:ext cx="10515600" cy="609600"/>
          </a:xfrm>
        </p:spPr>
        <p:txBody>
          <a:bodyPr/>
          <a:lstStyle/>
          <a:p>
            <a:r>
              <a:rPr lang="ru-RU" dirty="0"/>
              <a:t>О компании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9E0947-DBD8-B161-8BDC-6411B86B3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64" y="4395433"/>
            <a:ext cx="2028421" cy="2040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620887-8AC8-0977-ECC5-B2B041776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73" y="2411273"/>
            <a:ext cx="889952" cy="8884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D0317C-461E-4EAA-DBDC-BD2CEB8826A4}"/>
              </a:ext>
            </a:extLst>
          </p:cNvPr>
          <p:cNvSpPr/>
          <p:nvPr/>
        </p:nvSpPr>
        <p:spPr>
          <a:xfrm>
            <a:off x="2566302" y="945939"/>
            <a:ext cx="9018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S8 </a:t>
            </a:r>
            <a:r>
              <a:rPr lang="ru-RU" sz="16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Capital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 — многопрофильный х</a:t>
            </a:r>
            <a:r>
              <a:rPr lang="ru-RU" sz="1600" dirty="0"/>
              <a:t>олд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инг, объединяющий промышленные </a:t>
            </a:r>
            <a:r>
              <a:rPr lang="en-US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/>
            </a:r>
            <a:br>
              <a:rPr lang="en-US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</a:b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и высокотехнологические активы из разных секторов экономики: от производства </a:t>
            </a:r>
            <a:b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</a:b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до </a:t>
            </a:r>
            <a:r>
              <a:rPr lang="ru-RU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медиа. 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155EC3C-9F41-8C26-D2D6-68B247083A5C}"/>
              </a:ext>
            </a:extLst>
          </p:cNvPr>
          <p:cNvSpPr/>
          <p:nvPr/>
        </p:nvSpPr>
        <p:spPr>
          <a:xfrm>
            <a:off x="4156468" y="4579744"/>
            <a:ext cx="2279398" cy="1821435"/>
          </a:xfrm>
          <a:prstGeom prst="roundRect">
            <a:avLst/>
          </a:pr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2B17C1-ACD3-DD42-E1BE-257BA9838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5" y="943622"/>
            <a:ext cx="1488485" cy="88887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BE378E-279D-549B-C1BD-B8473E10AD8E}"/>
              </a:ext>
            </a:extLst>
          </p:cNvPr>
          <p:cNvSpPr/>
          <p:nvPr/>
        </p:nvSpPr>
        <p:spPr>
          <a:xfrm>
            <a:off x="4212210" y="5115536"/>
            <a:ext cx="1941904" cy="31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Топ-10</a:t>
            </a:r>
            <a:r>
              <a:rPr lang="en-US" sz="3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Arial 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0158AE-BFE5-BCC7-BE87-C4B53705C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72" y="3409623"/>
            <a:ext cx="1708992" cy="5758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F3F74D-B3BC-425A-7036-B34CDFC2E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46" y="2750782"/>
            <a:ext cx="1024228" cy="1494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BBD4F7-D004-6081-8412-30DE536417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36" y="2653607"/>
            <a:ext cx="1190656" cy="3870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E47A17-3DE8-245F-AF9B-3E46E39C4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32" y="2599132"/>
            <a:ext cx="875646" cy="4806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7EBA76-84AD-D287-0059-343F1072C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78" y="2658108"/>
            <a:ext cx="1051991" cy="35446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DBBAEAD-3D2C-D473-30D8-F7AA25C20E91}"/>
              </a:ext>
            </a:extLst>
          </p:cNvPr>
          <p:cNvSpPr/>
          <p:nvPr/>
        </p:nvSpPr>
        <p:spPr>
          <a:xfrm>
            <a:off x="2503952" y="3280100"/>
            <a:ext cx="8456011" cy="626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Aft>
                <a:spcPts val="800"/>
              </a:spcAft>
            </a:pPr>
            <a:r>
              <a:rPr lang="en-US" sz="1600" spc="-50" dirty="0">
                <a:latin typeface="Arial Regular"/>
                <a:ea typeface="+mj-ea"/>
                <a:cs typeface="+mj-cs"/>
              </a:rPr>
              <a:t>B2C</a:t>
            </a:r>
            <a:r>
              <a:rPr lang="ru-RU" sz="1600" spc="-50" dirty="0">
                <a:latin typeface="Arial Regular"/>
              </a:rPr>
              <a:t> 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– сервис умных покупок, который помогает приобрести нужные товары по лучшим ценам и условиям.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A849ECD-0426-FB1E-7FE9-B7726097CCA2}"/>
              </a:ext>
            </a:extLst>
          </p:cNvPr>
          <p:cNvSpPr/>
          <p:nvPr/>
        </p:nvSpPr>
        <p:spPr>
          <a:xfrm>
            <a:off x="2503952" y="3881522"/>
            <a:ext cx="9050192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spc="-50" dirty="0">
                <a:latin typeface="Arial Regular"/>
                <a:ea typeface="+mj-ea"/>
                <a:cs typeface="+mj-cs"/>
              </a:rPr>
              <a:t>B2B </a:t>
            </a:r>
            <a:r>
              <a:rPr lang="ru-RU" sz="1600" spc="-50" dirty="0">
                <a:latin typeface="Arial Regular"/>
                <a:ea typeface="+mj-ea"/>
                <a:cs typeface="+mj-cs"/>
              </a:rPr>
              <a:t>– 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площадка для привлечения готовых к покупке </a:t>
            </a:r>
            <a:r>
              <a:rPr lang="ru-RU" sz="16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лидов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 на сайт интернет-магазина</a:t>
            </a:r>
            <a:r>
              <a:rPr lang="ru-RU" sz="1600" dirty="0"/>
              <a:t>. 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F1CD5-0A32-ECE6-ECDA-E52131C82518}"/>
              </a:ext>
            </a:extLst>
          </p:cNvPr>
          <p:cNvSpPr txBox="1"/>
          <p:nvPr/>
        </p:nvSpPr>
        <p:spPr>
          <a:xfrm>
            <a:off x="4466900" y="5347591"/>
            <a:ext cx="18927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входим в топ-10 </a:t>
            </a:r>
            <a:b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по поисковой выдаче по популярным товарным</a:t>
            </a:r>
            <a:r>
              <a:rPr lang="en-US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категориям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4F130E1-2894-4196-C1A9-3BB1B609FBB1}"/>
              </a:ext>
            </a:extLst>
          </p:cNvPr>
          <p:cNvCxnSpPr>
            <a:cxnSpLocks/>
          </p:cNvCxnSpPr>
          <p:nvPr/>
        </p:nvCxnSpPr>
        <p:spPr>
          <a:xfrm>
            <a:off x="481749" y="3161672"/>
            <a:ext cx="1127446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8BA0BC8-301E-29DE-ED28-89891C02C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461" flipH="1">
            <a:off x="6228593" y="4338695"/>
            <a:ext cx="2032209" cy="203220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6AE2F77-7883-2868-A565-ADD4BD7DBBED}"/>
              </a:ext>
            </a:extLst>
          </p:cNvPr>
          <p:cNvSpPr/>
          <p:nvPr/>
        </p:nvSpPr>
        <p:spPr>
          <a:xfrm>
            <a:off x="6391042" y="4962936"/>
            <a:ext cx="206787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4 000</a:t>
            </a:r>
            <a:r>
              <a:rPr lang="en-US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интернет-магазинов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6A94DBD1-DAC6-D211-7038-BA4F2A70611C}"/>
              </a:ext>
            </a:extLst>
          </p:cNvPr>
          <p:cNvSpPr/>
          <p:nvPr/>
        </p:nvSpPr>
        <p:spPr>
          <a:xfrm>
            <a:off x="8053528" y="4515124"/>
            <a:ext cx="2637861" cy="1821435"/>
          </a:xfrm>
          <a:prstGeom prst="roundRect">
            <a:avLst/>
          </a:prstGeom>
          <a:solidFill>
            <a:srgbClr val="F8C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721C9D6-2EED-A859-E81A-AFD4DF526F28}"/>
              </a:ext>
            </a:extLst>
          </p:cNvPr>
          <p:cNvSpPr/>
          <p:nvPr/>
        </p:nvSpPr>
        <p:spPr>
          <a:xfrm>
            <a:off x="8260914" y="5141543"/>
            <a:ext cx="3059355" cy="312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ru-RU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36 000</a:t>
            </a:r>
            <a:r>
              <a:rPr lang="en-US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A2393A-F6B8-409F-83CF-6FDED6408913}"/>
              </a:ext>
            </a:extLst>
          </p:cNvPr>
          <p:cNvSpPr txBox="1"/>
          <p:nvPr/>
        </p:nvSpPr>
        <p:spPr>
          <a:xfrm>
            <a:off x="8288448" y="5337637"/>
            <a:ext cx="24539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товаров в сотнях товарных категорий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56F6B9E-C37C-8318-7161-26ADDB6A4951}"/>
              </a:ext>
            </a:extLst>
          </p:cNvPr>
          <p:cNvSpPr/>
          <p:nvPr/>
        </p:nvSpPr>
        <p:spPr>
          <a:xfrm>
            <a:off x="2655589" y="4910643"/>
            <a:ext cx="136417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млн</a:t>
            </a:r>
          </a:p>
          <a:p>
            <a:r>
              <a:rPr lang="ru-RU" sz="13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 Regular"/>
                <a:ea typeface="Calibri" panose="020F0502020204030204" pitchFamily="34" charset="0"/>
                <a:cs typeface="Times New Roman" panose="02020603050405020304" pitchFamily="18" charset="0"/>
              </a:rPr>
              <a:t>посетителей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95BA810-FD2A-D6E4-5298-1653E0E6E6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" y="2284246"/>
            <a:ext cx="1979232" cy="1157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09" y="2599855"/>
            <a:ext cx="1439977" cy="529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97" y="2773500"/>
            <a:ext cx="1436400" cy="16564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422020" y="1767843"/>
            <a:ext cx="3223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Структура портфеля </a:t>
            </a:r>
            <a:r>
              <a:rPr lang="en-US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S</a:t>
            </a:r>
            <a:r>
              <a:rPr lang="ru-RU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8 </a:t>
            </a:r>
            <a:r>
              <a:rPr lang="en-US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Capital</a:t>
            </a:r>
            <a:r>
              <a:rPr lang="ru-RU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797346" y="2194422"/>
            <a:ext cx="2830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«</a:t>
            </a:r>
            <a:r>
              <a:rPr lang="en-US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S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8 Промышленные активы</a:t>
            </a:r>
            <a:r>
              <a:rPr lang="ru-RU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»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689460" y="2179405"/>
            <a:ext cx="2488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«</a:t>
            </a:r>
            <a:r>
              <a:rPr lang="en-US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S</a:t>
            </a:r>
            <a:r>
              <a:rPr lang="ru-RU" sz="16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8 </a:t>
            </a:r>
            <a:r>
              <a:rPr lang="ru-RU" sz="16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Диджитал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16296" y="6426921"/>
            <a:ext cx="31441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* –  товарный знак находится на регистрации</a:t>
            </a:r>
            <a:endParaRPr lang="ru-RU" sz="8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660225" y="2623920"/>
            <a:ext cx="2611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  <a:ea typeface="+mj-ea"/>
                <a:cs typeface="+mj-cs"/>
              </a:rPr>
              <a:t>*</a:t>
            </a:r>
            <a:endParaRPr lang="ru-RU" sz="11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8103" y="2690630"/>
            <a:ext cx="867069" cy="4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B039006-CC11-8CC7-1DED-A6964AF76D6C}"/>
              </a:ext>
            </a:extLst>
          </p:cNvPr>
          <p:cNvSpPr/>
          <p:nvPr/>
        </p:nvSpPr>
        <p:spPr>
          <a:xfrm>
            <a:off x="3340671" y="1221979"/>
            <a:ext cx="5557267" cy="1473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C4705F5-9FC4-E743-8916-97A3EBFA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85377"/>
            <a:ext cx="10052482" cy="775597"/>
          </a:xfrm>
          <a:ln>
            <a:noFill/>
          </a:ln>
        </p:spPr>
        <p:txBody>
          <a:bodyPr/>
          <a:lstStyle/>
          <a:p>
            <a:r>
              <a:rPr lang="ru-RU" b="0" dirty="0"/>
              <a:t>Тест с категорией портативная </a:t>
            </a:r>
            <a:r>
              <a:rPr lang="ru-RU" b="0" dirty="0" smtClean="0"/>
              <a:t>акустика</a:t>
            </a:r>
            <a:r>
              <a:rPr lang="en-US" b="0" dirty="0" smtClean="0"/>
              <a:t> c </a:t>
            </a:r>
            <a:r>
              <a:rPr lang="ru-RU" b="0" dirty="0" smtClean="0"/>
              <a:t>собственной ИИ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BDE5DA-583B-6343-82DF-9F01A73510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2E180-5D1F-456A-8F28-CFA57AE9D421}"/>
              </a:ext>
            </a:extLst>
          </p:cNvPr>
          <p:cNvSpPr txBox="1"/>
          <p:nvPr/>
        </p:nvSpPr>
        <p:spPr>
          <a:xfrm>
            <a:off x="4423392" y="1383114"/>
            <a:ext cx="1401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+mj-lt"/>
              </a:rPr>
              <a:t>13к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BD384-EB48-4A20-AE19-C502F3A5EDE9}"/>
              </a:ext>
            </a:extLst>
          </p:cNvPr>
          <p:cNvSpPr txBox="1"/>
          <p:nvPr/>
        </p:nvSpPr>
        <p:spPr>
          <a:xfrm>
            <a:off x="3837560" y="2113198"/>
            <a:ext cx="257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spcAft>
                <a:spcPts val="554"/>
              </a:spcAft>
              <a:defRPr/>
            </a:pP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ОФФЕРОВ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1015F-FE9F-4BF5-AC7F-970EDDD63EFE}"/>
              </a:ext>
            </a:extLst>
          </p:cNvPr>
          <p:cNvSpPr txBox="1"/>
          <p:nvPr/>
        </p:nvSpPr>
        <p:spPr>
          <a:xfrm>
            <a:off x="6367263" y="1400503"/>
            <a:ext cx="1606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+mj-lt"/>
              </a:rPr>
              <a:t>7,5к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9464D5-B77F-4D9B-A92A-A398840B3BCA}"/>
              </a:ext>
            </a:extLst>
          </p:cNvPr>
          <p:cNvSpPr txBox="1"/>
          <p:nvPr/>
        </p:nvSpPr>
        <p:spPr>
          <a:xfrm>
            <a:off x="6557179" y="2113198"/>
            <a:ext cx="1226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Aft>
                <a:spcPts val="554"/>
              </a:spcAft>
              <a:defRPr/>
            </a:pP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МОДЕЛЕЙ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299E7-4883-4435-A00D-E6F2882AB48D}"/>
              </a:ext>
            </a:extLst>
          </p:cNvPr>
          <p:cNvSpPr txBox="1"/>
          <p:nvPr/>
        </p:nvSpPr>
        <p:spPr>
          <a:xfrm>
            <a:off x="6755277" y="4412758"/>
            <a:ext cx="2743200" cy="94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ru-RU" sz="4800" dirty="0">
                <a:solidFill>
                  <a:schemeClr val="accent1"/>
                </a:solidFill>
                <a:latin typeface="+mj-lt"/>
              </a:rPr>
              <a:t>10 сек</a:t>
            </a:r>
            <a:r>
              <a:rPr lang="en-US" sz="4800" dirty="0">
                <a:solidFill>
                  <a:schemeClr val="accent1"/>
                </a:solidFill>
                <a:latin typeface="+mj-lt"/>
              </a:rPr>
              <a:t>.</a:t>
            </a:r>
            <a:endParaRPr lang="ru-RU" sz="4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8C218-AFE9-49A0-A60E-D1FD9B7B776E}"/>
              </a:ext>
            </a:extLst>
          </p:cNvPr>
          <p:cNvSpPr txBox="1"/>
          <p:nvPr/>
        </p:nvSpPr>
        <p:spPr>
          <a:xfrm>
            <a:off x="6456230" y="5367231"/>
            <a:ext cx="329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spcAft>
                <a:spcPts val="554"/>
              </a:spcAft>
              <a:defRPr/>
            </a:pPr>
            <a:r>
              <a:rPr lang="ru-RU" sz="1200" dirty="0">
                <a:solidFill>
                  <a:schemeClr val="accent1"/>
                </a:solidFill>
                <a:latin typeface="+mj-lt"/>
              </a:rPr>
              <a:t>РЕШЕНИЕ НЕЙРОННЫМИ СЕТЯМИ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chemeClr val="accent1"/>
                </a:solidFill>
                <a:latin typeface="+mj-lt"/>
              </a:rPr>
              <a:t>НА ТЕХ КАТЕГОРИЯХ ТОВАРОВ, НА КОТОРЫХ НЕЙРОННАЯ СЕТЬ ОБУЧАЛАСЬ</a:t>
            </a:r>
            <a:endParaRPr lang="ru-RU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9A0364-F304-4C95-8A8C-F02EB2ED46C0}"/>
              </a:ext>
            </a:extLst>
          </p:cNvPr>
          <p:cNvSpPr txBox="1"/>
          <p:nvPr/>
        </p:nvSpPr>
        <p:spPr>
          <a:xfrm>
            <a:off x="3182114" y="4509981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+mj-lt"/>
              </a:rPr>
              <a:t>2 </a:t>
            </a:r>
            <a:r>
              <a:rPr lang="ru-RU" sz="4800" dirty="0" err="1">
                <a:latin typeface="+mj-lt"/>
              </a:rPr>
              <a:t>нед</a:t>
            </a:r>
            <a:r>
              <a:rPr lang="en-US" sz="4800" dirty="0">
                <a:latin typeface="+mj-lt"/>
              </a:rPr>
              <a:t>.</a:t>
            </a:r>
            <a:endParaRPr lang="ru-RU" sz="4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49D2C-0703-490A-95CB-D32D7E31C6C6}"/>
              </a:ext>
            </a:extLst>
          </p:cNvPr>
          <p:cNvSpPr txBox="1"/>
          <p:nvPr/>
        </p:nvSpPr>
        <p:spPr>
          <a:xfrm>
            <a:off x="2945858" y="5367231"/>
            <a:ext cx="2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spcAft>
                <a:spcPts val="554"/>
              </a:spcAft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РЕШЕНИЕ ЗАДАЧИ ВРУЧНУЮ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06CA463-EC32-2C2C-A5EA-B445CE3D14D5}"/>
              </a:ext>
            </a:extLst>
          </p:cNvPr>
          <p:cNvCxnSpPr/>
          <p:nvPr/>
        </p:nvCxnSpPr>
        <p:spPr>
          <a:xfrm>
            <a:off x="6096000" y="1514079"/>
            <a:ext cx="0" cy="87611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B0D70B-70DD-7F51-8D4C-7323EA77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0" t="14767" r="32667" b="10328"/>
          <a:stretch/>
        </p:blipFill>
        <p:spPr>
          <a:xfrm>
            <a:off x="3578155" y="2929683"/>
            <a:ext cx="1089226" cy="16780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B938CE-E9F1-E242-09DB-8C202C6D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632" y="2838578"/>
            <a:ext cx="1892300" cy="1892300"/>
          </a:xfrm>
          <a:prstGeom prst="rect">
            <a:avLst/>
          </a:prstGeom>
        </p:spPr>
      </p:pic>
      <p:pic>
        <p:nvPicPr>
          <p:cNvPr id="30" name="Graphic 1746">
            <a:extLst>
              <a:ext uri="{FF2B5EF4-FFF2-40B4-BE49-F238E27FC236}">
                <a16:creationId xmlns:a16="http://schemas.microsoft.com/office/drawing/2014/main" id="{62DD380D-8886-FADF-0E1C-056103D23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1400" y="4558952"/>
            <a:ext cx="689199" cy="6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63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112EAB-5B26-45A2-B7F1-0EA833DA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1476"/>
            <a:ext cx="9608330" cy="387798"/>
          </a:xfrm>
        </p:spPr>
        <p:txBody>
          <a:bodyPr/>
          <a:lstStyle/>
          <a:p>
            <a:r>
              <a:rPr lang="ru-RU" dirty="0" err="1"/>
              <a:t>Моделизация</a:t>
            </a:r>
            <a:r>
              <a:rPr lang="ru-RU" dirty="0"/>
              <a:t> категории «Умные колонки»</a:t>
            </a:r>
          </a:p>
        </p:txBody>
      </p:sp>
      <p:sp>
        <p:nvSpPr>
          <p:cNvPr id="30" name="Номер слайда 3">
            <a:extLst>
              <a:ext uri="{FF2B5EF4-FFF2-40B4-BE49-F238E27FC236}">
                <a16:creationId xmlns:a16="http://schemas.microsoft.com/office/drawing/2014/main" id="{F6EA2715-CB2B-4800-BFAD-BD3C75D2B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21</a:t>
            </a:fld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67F6D2-8405-44BB-8B87-20B9D51BB147}"/>
              </a:ext>
            </a:extLst>
          </p:cNvPr>
          <p:cNvSpPr txBox="1"/>
          <p:nvPr/>
        </p:nvSpPr>
        <p:spPr>
          <a:xfrm>
            <a:off x="3083181" y="2820734"/>
            <a:ext cx="23083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400"/>
              </a:spcAft>
            </a:pPr>
            <a:r>
              <a:rPr lang="ru-RU" sz="5400" b="1" dirty="0">
                <a:solidFill>
                  <a:schemeClr val="accent1"/>
                </a:solidFill>
                <a:latin typeface="+mj-lt"/>
              </a:rPr>
              <a:t>11,9%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6087F4-8AEA-4FD7-B5F3-86CC14058CC5}"/>
              </a:ext>
            </a:extLst>
          </p:cNvPr>
          <p:cNvSpPr txBox="1"/>
          <p:nvPr/>
        </p:nvSpPr>
        <p:spPr>
          <a:xfrm>
            <a:off x="3108829" y="3651731"/>
            <a:ext cx="276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400"/>
              </a:spcAft>
            </a:pPr>
            <a:r>
              <a:rPr lang="ru-RU" sz="2400" b="1" dirty="0">
                <a:solidFill>
                  <a:schemeClr val="accent1"/>
                </a:solidFill>
                <a:latin typeface="+mj-lt"/>
              </a:rPr>
              <a:t>июль</a:t>
            </a:r>
            <a:endParaRPr lang="en-US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CC1CB5-94AB-454D-BFF4-40C07AEA8920}"/>
              </a:ext>
            </a:extLst>
          </p:cNvPr>
          <p:cNvSpPr txBox="1"/>
          <p:nvPr/>
        </p:nvSpPr>
        <p:spPr>
          <a:xfrm>
            <a:off x="9029663" y="2820734"/>
            <a:ext cx="195406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&gt;</a:t>
            </a:r>
            <a:r>
              <a:rPr lang="ru-RU" sz="5400" b="1" dirty="0">
                <a:solidFill>
                  <a:schemeClr val="accent2"/>
                </a:solidFill>
                <a:latin typeface="+mj-lt"/>
              </a:rPr>
              <a:t>16%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63528F-8A4E-4ABE-AC9A-B3CA81731329}"/>
              </a:ext>
            </a:extLst>
          </p:cNvPr>
          <p:cNvSpPr txBox="1"/>
          <p:nvPr/>
        </p:nvSpPr>
        <p:spPr>
          <a:xfrm>
            <a:off x="9029663" y="3651731"/>
            <a:ext cx="276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400"/>
              </a:spcAft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август/июль</a:t>
            </a:r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01BFF4-D252-4C3E-9249-11CC3C01228F}"/>
              </a:ext>
            </a:extLst>
          </p:cNvPr>
          <p:cNvSpPr txBox="1"/>
          <p:nvPr/>
        </p:nvSpPr>
        <p:spPr>
          <a:xfrm>
            <a:off x="6056422" y="2820734"/>
            <a:ext cx="23083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5400" b="1" dirty="0">
                <a:solidFill>
                  <a:schemeClr val="accent1"/>
                </a:solidFill>
                <a:latin typeface="+mj-lt"/>
              </a:rPr>
              <a:t>1</a:t>
            </a:r>
            <a:r>
              <a:rPr lang="ru-RU" sz="5400" b="1" dirty="0">
                <a:solidFill>
                  <a:schemeClr val="accent1"/>
                </a:solidFill>
                <a:latin typeface="+mj-lt"/>
              </a:rPr>
              <a:t>3,7</a:t>
            </a:r>
            <a:r>
              <a:rPr lang="en-US" sz="5400" b="1" dirty="0">
                <a:solidFill>
                  <a:schemeClr val="accent1"/>
                </a:solidFill>
                <a:latin typeface="+mj-lt"/>
              </a:rPr>
              <a:t>%</a:t>
            </a:r>
            <a:endParaRPr lang="ru-RU" sz="5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2BCE2-3C4C-45D5-B54E-24838B3F762B}"/>
              </a:ext>
            </a:extLst>
          </p:cNvPr>
          <p:cNvSpPr txBox="1"/>
          <p:nvPr/>
        </p:nvSpPr>
        <p:spPr>
          <a:xfrm>
            <a:off x="6056422" y="3651731"/>
            <a:ext cx="276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400"/>
              </a:spcAft>
            </a:pPr>
            <a:r>
              <a:rPr lang="ru-RU" sz="2400" b="1" dirty="0">
                <a:solidFill>
                  <a:schemeClr val="accent1"/>
                </a:solidFill>
                <a:latin typeface="+mj-lt"/>
              </a:rPr>
              <a:t>август</a:t>
            </a:r>
            <a:endParaRPr lang="en-US" sz="24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EBD82DA-A954-418A-9874-0BC7B8C79D10}"/>
              </a:ext>
            </a:extLst>
          </p:cNvPr>
          <p:cNvGrpSpPr/>
          <p:nvPr/>
        </p:nvGrpSpPr>
        <p:grpSpPr>
          <a:xfrm>
            <a:off x="9657629" y="2079396"/>
            <a:ext cx="688070" cy="667465"/>
            <a:chOff x="8910638" y="2267500"/>
            <a:chExt cx="816391" cy="835600"/>
          </a:xfrm>
          <a:solidFill>
            <a:schemeClr val="accent2"/>
          </a:solidFill>
        </p:grpSpPr>
        <p:sp>
          <p:nvSpPr>
            <p:cNvPr id="55" name="Полилиния 87">
              <a:extLst>
                <a:ext uri="{FF2B5EF4-FFF2-40B4-BE49-F238E27FC236}">
                  <a16:creationId xmlns:a16="http://schemas.microsoft.com/office/drawing/2014/main" id="{5885AC26-D3D5-4100-B90B-0A83CB4BF5B7}"/>
                </a:ext>
              </a:extLst>
            </p:cNvPr>
            <p:cNvSpPr/>
            <p:nvPr/>
          </p:nvSpPr>
          <p:spPr>
            <a:xfrm>
              <a:off x="9064327" y="2267500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chemeClr val="accent2"/>
                </a:solidFill>
              </a:endParaRPr>
            </a:p>
          </p:txBody>
        </p:sp>
        <p:sp>
          <p:nvSpPr>
            <p:cNvPr id="56" name="Полилиния 88">
              <a:extLst>
                <a:ext uri="{FF2B5EF4-FFF2-40B4-BE49-F238E27FC236}">
                  <a16:creationId xmlns:a16="http://schemas.microsoft.com/office/drawing/2014/main" id="{ECD8C59A-5100-4609-8A1A-682CA4D6DEA1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7" name="Полилиния 89">
              <a:extLst>
                <a:ext uri="{FF2B5EF4-FFF2-40B4-BE49-F238E27FC236}">
                  <a16:creationId xmlns:a16="http://schemas.microsoft.com/office/drawing/2014/main" id="{376FCE2E-C137-4F00-9906-23418D767ECA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8" name="Полилиния 90">
              <a:extLst>
                <a:ext uri="{FF2B5EF4-FFF2-40B4-BE49-F238E27FC236}">
                  <a16:creationId xmlns:a16="http://schemas.microsoft.com/office/drawing/2014/main" id="{EF978396-8A21-4FE0-9FE0-27416C1A41DC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9" name="Полилиния 91">
              <a:extLst>
                <a:ext uri="{FF2B5EF4-FFF2-40B4-BE49-F238E27FC236}">
                  <a16:creationId xmlns:a16="http://schemas.microsoft.com/office/drawing/2014/main" id="{91FE521A-AE38-4F9A-8920-E9BAAA3576DD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0" name="Полилиния 92">
              <a:extLst>
                <a:ext uri="{FF2B5EF4-FFF2-40B4-BE49-F238E27FC236}">
                  <a16:creationId xmlns:a16="http://schemas.microsoft.com/office/drawing/2014/main" id="{6F4ED4FD-99A6-4A92-9134-B575DB1BFF7A}"/>
                </a:ext>
              </a:extLst>
            </p:cNvPr>
            <p:cNvSpPr/>
            <p:nvPr/>
          </p:nvSpPr>
          <p:spPr>
            <a:xfrm>
              <a:off x="8997079" y="2780811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1" name="Полилиния 93">
              <a:extLst>
                <a:ext uri="{FF2B5EF4-FFF2-40B4-BE49-F238E27FC236}">
                  <a16:creationId xmlns:a16="http://schemas.microsoft.com/office/drawing/2014/main" id="{3FC1DD85-54A4-4157-8BAB-CAA92F2382A8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2" name="Полилиния 94">
              <a:extLst>
                <a:ext uri="{FF2B5EF4-FFF2-40B4-BE49-F238E27FC236}">
                  <a16:creationId xmlns:a16="http://schemas.microsoft.com/office/drawing/2014/main" id="{A972D08D-89E3-4FEA-8C0C-8F6BA47FB945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4" name="Полилиния 95">
              <a:extLst>
                <a:ext uri="{FF2B5EF4-FFF2-40B4-BE49-F238E27FC236}">
                  <a16:creationId xmlns:a16="http://schemas.microsoft.com/office/drawing/2014/main" id="{EE27FE7A-6DF4-48ED-B514-A0F3E2687BE3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50862" y="5797857"/>
            <a:ext cx="1109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Статистические данные: </a:t>
            </a:r>
            <a:endParaRPr lang="en-US" b="1" dirty="0"/>
          </a:p>
          <a:p>
            <a:r>
              <a:rPr lang="ru-RU" dirty="0"/>
              <a:t>увеличение основных бизнес-показателей после </a:t>
            </a:r>
            <a:r>
              <a:rPr lang="ru-RU" dirty="0" err="1"/>
              <a:t>моделизации</a:t>
            </a:r>
            <a:r>
              <a:rPr lang="ru-RU" dirty="0"/>
              <a:t> </a:t>
            </a:r>
            <a:r>
              <a:rPr lang="ru-RU" dirty="0" err="1"/>
              <a:t>немоделизированной</a:t>
            </a:r>
            <a:r>
              <a:rPr lang="ru-RU" dirty="0"/>
              <a:t> категории</a:t>
            </a: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B10DCECC-AB46-3564-578D-66C30818DB5B}"/>
              </a:ext>
            </a:extLst>
          </p:cNvPr>
          <p:cNvSpPr/>
          <p:nvPr/>
        </p:nvSpPr>
        <p:spPr>
          <a:xfrm>
            <a:off x="550863" y="2510082"/>
            <a:ext cx="1912541" cy="17540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400"/>
              </a:spcAft>
            </a:pPr>
            <a:r>
              <a:rPr lang="en-US" sz="5400" b="1" dirty="0">
                <a:solidFill>
                  <a:schemeClr val="accent1"/>
                </a:solidFill>
                <a:latin typeface="+mj-lt"/>
              </a:rPr>
              <a:t>CR</a:t>
            </a:r>
            <a:endParaRPr lang="ru-RU" sz="54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912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E6E7F-3D6F-794B-B9AE-575F3BD7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05150"/>
            <a:ext cx="4999037" cy="2215991"/>
          </a:xfrm>
        </p:spPr>
        <p:txBody>
          <a:bodyPr/>
          <a:lstStyle/>
          <a:p>
            <a:pPr defTabSz="617588">
              <a:defRPr/>
            </a:pPr>
            <a:r>
              <a:rPr lang="ru-RU" sz="3200" dirty="0">
                <a:solidFill>
                  <a:schemeClr val="accent1"/>
                </a:solidFill>
                <a:cs typeface="Gotham Pro Regular" panose="02000503040000020004" pitchFamily="2" charset="0"/>
              </a:rPr>
              <a:t>Является ли ИИ волшебной палочкой для решения бизнес-задач </a:t>
            </a:r>
            <a:r>
              <a:rPr lang="ru-RU" sz="3200" dirty="0" err="1">
                <a:solidFill>
                  <a:schemeClr val="accent1"/>
                </a:solidFill>
                <a:cs typeface="Gotham Pro Regular" panose="02000503040000020004" pitchFamily="2" charset="0"/>
              </a:rPr>
              <a:t>матчинга</a:t>
            </a:r>
            <a:r>
              <a:rPr lang="ru-RU" sz="3200" dirty="0">
                <a:solidFill>
                  <a:schemeClr val="accent1"/>
                </a:solidFill>
                <a:cs typeface="Gotham Pro Regular" panose="02000503040000020004" pitchFamily="2" charset="0"/>
              </a:rPr>
              <a:t> </a:t>
            </a:r>
            <a:br>
              <a:rPr lang="ru-RU" sz="3200" dirty="0">
                <a:solidFill>
                  <a:schemeClr val="accent1"/>
                </a:solidFill>
                <a:cs typeface="Gotham Pro Regular" panose="02000503040000020004" pitchFamily="2" charset="0"/>
              </a:rPr>
            </a:br>
            <a:r>
              <a:rPr lang="ru-RU" sz="3200" dirty="0">
                <a:solidFill>
                  <a:schemeClr val="accent1"/>
                </a:solidFill>
                <a:cs typeface="Gotham Pro Regular" panose="02000503040000020004" pitchFamily="2" charset="0"/>
              </a:rPr>
              <a:t>и </a:t>
            </a:r>
            <a:r>
              <a:rPr lang="ru-RU" sz="3200" dirty="0" err="1">
                <a:solidFill>
                  <a:schemeClr val="accent1"/>
                </a:solidFill>
                <a:cs typeface="Gotham Pro Regular" panose="02000503040000020004" pitchFamily="2" charset="0"/>
              </a:rPr>
              <a:t>моделизации</a:t>
            </a:r>
            <a:r>
              <a:rPr lang="ru-RU" sz="3200" dirty="0">
                <a:solidFill>
                  <a:schemeClr val="accent1"/>
                </a:solidFill>
                <a:cs typeface="Gotham Pro Regular" panose="02000503040000020004" pitchFamily="2" charset="0"/>
              </a:rPr>
              <a:t>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r="20531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272A90-699D-0545-9866-7370B0F73AAE}"/>
              </a:ext>
            </a:extLst>
          </p:cNvPr>
          <p:cNvSpPr/>
          <p:nvPr/>
        </p:nvSpPr>
        <p:spPr>
          <a:xfrm>
            <a:off x="6059759" y="0"/>
            <a:ext cx="6110990" cy="685800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6081010" y="0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1196975"/>
            <a:ext cx="1421120" cy="1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5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1131419" y="2036051"/>
            <a:ext cx="473645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600" dirty="0">
                <a:latin typeface="+mj-lt"/>
                <a:cs typeface="Gotham Pro Regular" panose="02000503040000020004" pitchFamily="2" charset="0"/>
              </a:rPr>
              <a:t>Ручной </a:t>
            </a:r>
            <a:r>
              <a:rPr lang="ru-RU" sz="1600" dirty="0" err="1" smtClean="0">
                <a:latin typeface="+mj-lt"/>
                <a:cs typeface="Gotham Pro Regular" panose="02000503040000020004" pitchFamily="2" charset="0"/>
              </a:rPr>
              <a:t>матчинг</a:t>
            </a:r>
            <a:r>
              <a:rPr lang="en-US" sz="1600" dirty="0" smtClean="0">
                <a:latin typeface="+mj-lt"/>
                <a:cs typeface="Gotham Pro Regular" panose="02000503040000020004" pitchFamily="2" charset="0"/>
              </a:rPr>
              <a:t> </a:t>
            </a:r>
            <a:r>
              <a:rPr lang="ru-RU" sz="1400" dirty="0">
                <a:cs typeface="Gotham Pro Regular" panose="02000503040000020004" pitchFamily="2" charset="0"/>
              </a:rPr>
              <a:t>эффективен, когда количество данных относительно невелико, </a:t>
            </a:r>
            <a:r>
              <a:rPr lang="en-US" sz="1400" dirty="0">
                <a:cs typeface="Gotham Pro Regular" panose="02000503040000020004" pitchFamily="2" charset="0"/>
              </a:rPr>
              <a:t/>
            </a:r>
            <a:br>
              <a:rPr lang="en-US" sz="1400" dirty="0">
                <a:cs typeface="Gotham Pro Regular" panose="02000503040000020004" pitchFamily="2" charset="0"/>
              </a:rPr>
            </a:br>
            <a:r>
              <a:rPr lang="ru-RU" sz="1400" dirty="0">
                <a:cs typeface="Gotham Pro Regular" panose="02000503040000020004" pitchFamily="2" charset="0"/>
              </a:rPr>
              <a:t>однако его использование чревато ошибками </a:t>
            </a:r>
            <a:r>
              <a:rPr lang="en-US" sz="1400" dirty="0">
                <a:cs typeface="Gotham Pro Regular" panose="02000503040000020004" pitchFamily="2" charset="0"/>
              </a:rPr>
              <a:t/>
            </a:r>
            <a:br>
              <a:rPr lang="en-US" sz="1400" dirty="0">
                <a:cs typeface="Gotham Pro Regular" panose="02000503040000020004" pitchFamily="2" charset="0"/>
              </a:rPr>
            </a:br>
            <a:r>
              <a:rPr lang="ru-RU" sz="1400" dirty="0">
                <a:cs typeface="Gotham Pro Regular" panose="02000503040000020004" pitchFamily="2" charset="0"/>
              </a:rPr>
              <a:t>и </a:t>
            </a:r>
            <a:r>
              <a:rPr lang="ru-RU" sz="1400" dirty="0" smtClean="0">
                <a:cs typeface="Gotham Pro Regular" panose="02000503040000020004" pitchFamily="2" charset="0"/>
              </a:rPr>
              <a:t>занимает много времени</a:t>
            </a:r>
            <a:r>
              <a:rPr lang="ru-RU" sz="1200" dirty="0" smtClean="0">
                <a:cs typeface="Gotham Pro Regular" panose="02000503040000020004" pitchFamily="2" charset="0"/>
              </a:rPr>
              <a:t>.</a:t>
            </a:r>
            <a:endParaRPr lang="ru-RU" sz="1200" dirty="0">
              <a:cs typeface="Gotham Pro Regular" panose="02000503040000020004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D954E0-174C-974A-B67B-879E87320D1F}"/>
              </a:ext>
            </a:extLst>
          </p:cNvPr>
          <p:cNvSpPr/>
          <p:nvPr/>
        </p:nvSpPr>
        <p:spPr>
          <a:xfrm>
            <a:off x="1131419" y="3219844"/>
            <a:ext cx="43575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600" dirty="0" smtClean="0">
                <a:latin typeface="+mj-lt"/>
                <a:cs typeface="Gotham Pro Regular" panose="02000503040000020004" pitchFamily="2" charset="0"/>
              </a:rPr>
              <a:t>Линейные алгоритмы – </a:t>
            </a:r>
            <a:r>
              <a:rPr lang="ru-RU" sz="1400" dirty="0">
                <a:cs typeface="Gotham Pro Regular" panose="02000503040000020004" pitchFamily="2" charset="0"/>
              </a:rPr>
              <a:t>регулярные выражения, поиск шаблонов и пр.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1131419" y="4372267"/>
            <a:ext cx="48214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600" dirty="0">
                <a:latin typeface="+mj-lt"/>
                <a:cs typeface="Gotham Pro Regular" panose="02000503040000020004" pitchFamily="2" charset="0"/>
              </a:rPr>
              <a:t>Методы машинного обучения – </a:t>
            </a:r>
          </a:p>
          <a:p>
            <a:pPr lvl="0" defTabSz="457200">
              <a:defRPr/>
            </a:pPr>
            <a:r>
              <a:rPr lang="ru-RU" sz="1400" dirty="0">
                <a:cs typeface="Gotham Pro Regular" panose="02000503040000020004" pitchFamily="2" charset="0"/>
              </a:rPr>
              <a:t>включают в себя такие технологии, как искусственные нейронные сети и алгоритмы </a:t>
            </a:r>
            <a:r>
              <a:rPr lang="ru-RU" sz="1400" dirty="0" smtClean="0">
                <a:cs typeface="Gotham Pro Regular" panose="02000503040000020004" pitchFamily="2" charset="0"/>
              </a:rPr>
              <a:t>классификации.</a:t>
            </a:r>
            <a:endParaRPr lang="ru-RU" sz="1400" dirty="0">
              <a:cs typeface="Gotham Pro Regular" panose="02000503040000020004" pitchFamily="2" charset="0"/>
            </a:endParaRPr>
          </a:p>
        </p:txBody>
      </p: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6090632" y="-3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43337" y="400377"/>
            <a:ext cx="2739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7588">
              <a:defRPr/>
            </a:pPr>
            <a:r>
              <a:rPr lang="ru-RU" sz="2800" b="1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Ответ – нет!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3337" y="824427"/>
            <a:ext cx="49455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17588">
              <a:defRPr/>
            </a:pPr>
            <a:r>
              <a:rPr lang="ru-RU" sz="2800" b="1" dirty="0">
                <a:latin typeface="+mj-lt"/>
                <a:cs typeface="Gotham Pro Regular" panose="02000503040000020004" pitchFamily="2" charset="0"/>
              </a:rPr>
              <a:t>Тогда какой способ </a:t>
            </a:r>
          </a:p>
          <a:p>
            <a:pPr defTabSz="617588">
              <a:defRPr/>
            </a:pPr>
            <a:r>
              <a:rPr lang="ru-RU" sz="2800" b="1" dirty="0" err="1">
                <a:latin typeface="+mj-lt"/>
                <a:cs typeface="Gotham Pro Regular" panose="02000503040000020004" pitchFamily="2" charset="0"/>
              </a:rPr>
              <a:t>матчинга</a:t>
            </a:r>
            <a:r>
              <a:rPr lang="ru-RU" sz="2800" b="1" dirty="0">
                <a:latin typeface="+mj-lt"/>
                <a:cs typeface="Gotham Pro Regular" panose="02000503040000020004" pitchFamily="2" charset="0"/>
              </a:rPr>
              <a:t> мы выбрали?</a:t>
            </a:r>
          </a:p>
        </p:txBody>
      </p:sp>
      <p:pic>
        <p:nvPicPr>
          <p:cNvPr id="23" name="Graphic 1749">
            <a:extLst>
              <a:ext uri="{FF2B5EF4-FFF2-40B4-BE49-F238E27FC236}">
                <a16:creationId xmlns:a16="http://schemas.microsoft.com/office/drawing/2014/main" id="{53F33D41-D4D0-4C57-9051-600BDE727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239" y="2161629"/>
            <a:ext cx="318223" cy="318223"/>
          </a:xfrm>
          <a:prstGeom prst="rect">
            <a:avLst/>
          </a:prstGeom>
        </p:spPr>
      </p:pic>
      <p:pic>
        <p:nvPicPr>
          <p:cNvPr id="28" name="Graphic 254">
            <a:extLst>
              <a:ext uri="{FF2B5EF4-FFF2-40B4-BE49-F238E27FC236}">
                <a16:creationId xmlns:a16="http://schemas.microsoft.com/office/drawing/2014/main" id="{86F65379-CDC5-4CA9-9C20-A225D44C1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239" y="3408566"/>
            <a:ext cx="318223" cy="318223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907DC49-BB2B-AC30-1686-42B9D082FE3F}"/>
              </a:ext>
            </a:extLst>
          </p:cNvPr>
          <p:cNvGrpSpPr/>
          <p:nvPr/>
        </p:nvGrpSpPr>
        <p:grpSpPr>
          <a:xfrm>
            <a:off x="640861" y="4475105"/>
            <a:ext cx="374002" cy="384221"/>
            <a:chOff x="593968" y="4411470"/>
            <a:chExt cx="490458" cy="503858"/>
          </a:xfrm>
          <a:solidFill>
            <a:schemeClr val="tx1"/>
          </a:solidFill>
        </p:grpSpPr>
        <p:sp>
          <p:nvSpPr>
            <p:cNvPr id="30" name="Google Shape;8856;p74">
              <a:extLst>
                <a:ext uri="{FF2B5EF4-FFF2-40B4-BE49-F238E27FC236}">
                  <a16:creationId xmlns:a16="http://schemas.microsoft.com/office/drawing/2014/main" id="{5287749F-BFCF-6F48-8610-1059A9A9DBE2}"/>
                </a:ext>
              </a:extLst>
            </p:cNvPr>
            <p:cNvSpPr/>
            <p:nvPr/>
          </p:nvSpPr>
          <p:spPr>
            <a:xfrm>
              <a:off x="790657" y="4616025"/>
              <a:ext cx="89033" cy="94661"/>
            </a:xfrm>
            <a:custGeom>
              <a:avLst/>
              <a:gdLst/>
              <a:ahLst/>
              <a:cxnLst/>
              <a:rect l="l" t="t" r="r" b="b"/>
              <a:pathLst>
                <a:path w="2180" h="2181" extrusionOk="0">
                  <a:moveTo>
                    <a:pt x="1100" y="1"/>
                  </a:moveTo>
                  <a:cubicBezTo>
                    <a:pt x="535" y="1"/>
                    <a:pt x="1" y="443"/>
                    <a:pt x="1" y="1098"/>
                  </a:cubicBezTo>
                  <a:cubicBezTo>
                    <a:pt x="1" y="1705"/>
                    <a:pt x="501" y="2181"/>
                    <a:pt x="1096" y="2181"/>
                  </a:cubicBezTo>
                  <a:cubicBezTo>
                    <a:pt x="1703" y="2181"/>
                    <a:pt x="2180" y="1693"/>
                    <a:pt x="2180" y="1098"/>
                  </a:cubicBezTo>
                  <a:cubicBezTo>
                    <a:pt x="2180" y="1014"/>
                    <a:pt x="2180" y="955"/>
                    <a:pt x="2168" y="895"/>
                  </a:cubicBezTo>
                  <a:cubicBezTo>
                    <a:pt x="2146" y="819"/>
                    <a:pt x="2074" y="763"/>
                    <a:pt x="1989" y="763"/>
                  </a:cubicBezTo>
                  <a:cubicBezTo>
                    <a:pt x="1981" y="763"/>
                    <a:pt x="1973" y="763"/>
                    <a:pt x="1965" y="764"/>
                  </a:cubicBezTo>
                  <a:cubicBezTo>
                    <a:pt x="1882" y="776"/>
                    <a:pt x="1822" y="871"/>
                    <a:pt x="1834" y="955"/>
                  </a:cubicBezTo>
                  <a:cubicBezTo>
                    <a:pt x="1915" y="1442"/>
                    <a:pt x="1524" y="1834"/>
                    <a:pt x="1092" y="1834"/>
                  </a:cubicBezTo>
                  <a:cubicBezTo>
                    <a:pt x="954" y="1834"/>
                    <a:pt x="812" y="1794"/>
                    <a:pt x="679" y="1705"/>
                  </a:cubicBezTo>
                  <a:cubicBezTo>
                    <a:pt x="60" y="1288"/>
                    <a:pt x="358" y="336"/>
                    <a:pt x="1096" y="336"/>
                  </a:cubicBezTo>
                  <a:cubicBezTo>
                    <a:pt x="1251" y="336"/>
                    <a:pt x="1418" y="395"/>
                    <a:pt x="1548" y="502"/>
                  </a:cubicBezTo>
                  <a:cubicBezTo>
                    <a:pt x="1581" y="525"/>
                    <a:pt x="1615" y="536"/>
                    <a:pt x="1649" y="536"/>
                  </a:cubicBezTo>
                  <a:cubicBezTo>
                    <a:pt x="1701" y="536"/>
                    <a:pt x="1750" y="510"/>
                    <a:pt x="1787" y="466"/>
                  </a:cubicBezTo>
                  <a:cubicBezTo>
                    <a:pt x="1846" y="395"/>
                    <a:pt x="1834" y="288"/>
                    <a:pt x="1763" y="228"/>
                  </a:cubicBezTo>
                  <a:cubicBezTo>
                    <a:pt x="1558" y="72"/>
                    <a:pt x="1327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857;p74">
              <a:extLst>
                <a:ext uri="{FF2B5EF4-FFF2-40B4-BE49-F238E27FC236}">
                  <a16:creationId xmlns:a16="http://schemas.microsoft.com/office/drawing/2014/main" id="{C1EFB8A6-6ECB-5E88-6FE3-16C0F28E979B}"/>
                </a:ext>
              </a:extLst>
            </p:cNvPr>
            <p:cNvSpPr/>
            <p:nvPr/>
          </p:nvSpPr>
          <p:spPr>
            <a:xfrm>
              <a:off x="593968" y="4411470"/>
              <a:ext cx="490458" cy="503858"/>
            </a:xfrm>
            <a:custGeom>
              <a:avLst/>
              <a:gdLst/>
              <a:ahLst/>
              <a:cxnLst/>
              <a:rect l="l" t="t" r="r" b="b"/>
              <a:pathLst>
                <a:path w="12009" h="11609" extrusionOk="0">
                  <a:moveTo>
                    <a:pt x="1049" y="2188"/>
                  </a:moveTo>
                  <a:cubicBezTo>
                    <a:pt x="1173" y="2188"/>
                    <a:pt x="1299" y="2229"/>
                    <a:pt x="1411" y="2322"/>
                  </a:cubicBezTo>
                  <a:cubicBezTo>
                    <a:pt x="1650" y="2512"/>
                    <a:pt x="1697" y="2846"/>
                    <a:pt x="1531" y="3096"/>
                  </a:cubicBezTo>
                  <a:cubicBezTo>
                    <a:pt x="1413" y="3272"/>
                    <a:pt x="1231" y="3354"/>
                    <a:pt x="1049" y="3354"/>
                  </a:cubicBezTo>
                  <a:cubicBezTo>
                    <a:pt x="791" y="3354"/>
                    <a:pt x="534" y="3188"/>
                    <a:pt x="471" y="2893"/>
                  </a:cubicBezTo>
                  <a:cubicBezTo>
                    <a:pt x="401" y="2493"/>
                    <a:pt x="714" y="2188"/>
                    <a:pt x="1049" y="2188"/>
                  </a:cubicBezTo>
                  <a:close/>
                  <a:moveTo>
                    <a:pt x="4317" y="3036"/>
                  </a:moveTo>
                  <a:cubicBezTo>
                    <a:pt x="4400" y="3084"/>
                    <a:pt x="5472" y="3703"/>
                    <a:pt x="5567" y="3751"/>
                  </a:cubicBezTo>
                  <a:lnTo>
                    <a:pt x="4317" y="4465"/>
                  </a:lnTo>
                  <a:lnTo>
                    <a:pt x="4317" y="3036"/>
                  </a:lnTo>
                  <a:close/>
                  <a:moveTo>
                    <a:pt x="7496" y="3036"/>
                  </a:moveTo>
                  <a:lnTo>
                    <a:pt x="7496" y="4465"/>
                  </a:lnTo>
                  <a:lnTo>
                    <a:pt x="6245" y="3751"/>
                  </a:lnTo>
                  <a:lnTo>
                    <a:pt x="7496" y="3036"/>
                  </a:lnTo>
                  <a:close/>
                  <a:moveTo>
                    <a:pt x="9246" y="2262"/>
                  </a:moveTo>
                  <a:cubicBezTo>
                    <a:pt x="10115" y="2262"/>
                    <a:pt x="10829" y="2965"/>
                    <a:pt x="10829" y="3858"/>
                  </a:cubicBezTo>
                  <a:cubicBezTo>
                    <a:pt x="10829" y="4429"/>
                    <a:pt x="10520" y="4953"/>
                    <a:pt x="10032" y="5239"/>
                  </a:cubicBezTo>
                  <a:lnTo>
                    <a:pt x="9448" y="5572"/>
                  </a:lnTo>
                  <a:cubicBezTo>
                    <a:pt x="9270" y="5477"/>
                    <a:pt x="8055" y="4775"/>
                    <a:pt x="7841" y="4656"/>
                  </a:cubicBezTo>
                  <a:lnTo>
                    <a:pt x="7841" y="2834"/>
                  </a:lnTo>
                  <a:cubicBezTo>
                    <a:pt x="8305" y="2596"/>
                    <a:pt x="8627" y="2262"/>
                    <a:pt x="9246" y="2262"/>
                  </a:cubicBezTo>
                  <a:close/>
                  <a:moveTo>
                    <a:pt x="2565" y="2283"/>
                  </a:moveTo>
                  <a:cubicBezTo>
                    <a:pt x="2837" y="2283"/>
                    <a:pt x="3111" y="2352"/>
                    <a:pt x="3364" y="2489"/>
                  </a:cubicBezTo>
                  <a:cubicBezTo>
                    <a:pt x="3745" y="2715"/>
                    <a:pt x="3602" y="2620"/>
                    <a:pt x="3971" y="2846"/>
                  </a:cubicBezTo>
                  <a:lnTo>
                    <a:pt x="3971" y="4656"/>
                  </a:lnTo>
                  <a:lnTo>
                    <a:pt x="2352" y="5584"/>
                  </a:lnTo>
                  <a:lnTo>
                    <a:pt x="1769" y="5251"/>
                  </a:lnTo>
                  <a:cubicBezTo>
                    <a:pt x="1400" y="5049"/>
                    <a:pt x="1126" y="4703"/>
                    <a:pt x="1030" y="4287"/>
                  </a:cubicBezTo>
                  <a:cubicBezTo>
                    <a:pt x="971" y="4096"/>
                    <a:pt x="947" y="3882"/>
                    <a:pt x="983" y="3691"/>
                  </a:cubicBezTo>
                  <a:lnTo>
                    <a:pt x="983" y="3691"/>
                  </a:lnTo>
                  <a:cubicBezTo>
                    <a:pt x="1005" y="3693"/>
                    <a:pt x="1027" y="3694"/>
                    <a:pt x="1049" y="3694"/>
                  </a:cubicBezTo>
                  <a:cubicBezTo>
                    <a:pt x="1694" y="3694"/>
                    <a:pt x="2153" y="3028"/>
                    <a:pt x="1900" y="2429"/>
                  </a:cubicBezTo>
                  <a:cubicBezTo>
                    <a:pt x="2111" y="2332"/>
                    <a:pt x="2337" y="2283"/>
                    <a:pt x="2565" y="2283"/>
                  </a:cubicBezTo>
                  <a:close/>
                  <a:moveTo>
                    <a:pt x="7841" y="5060"/>
                  </a:moveTo>
                  <a:cubicBezTo>
                    <a:pt x="8008" y="5156"/>
                    <a:pt x="8960" y="5703"/>
                    <a:pt x="9127" y="5787"/>
                  </a:cubicBezTo>
                  <a:lnTo>
                    <a:pt x="7841" y="6513"/>
                  </a:lnTo>
                  <a:lnTo>
                    <a:pt x="7841" y="5060"/>
                  </a:lnTo>
                  <a:close/>
                  <a:moveTo>
                    <a:pt x="3971" y="5060"/>
                  </a:moveTo>
                  <a:lnTo>
                    <a:pt x="3971" y="6525"/>
                  </a:lnTo>
                  <a:lnTo>
                    <a:pt x="2697" y="5787"/>
                  </a:lnTo>
                  <a:lnTo>
                    <a:pt x="3971" y="5060"/>
                  </a:lnTo>
                  <a:close/>
                  <a:moveTo>
                    <a:pt x="5900" y="3965"/>
                  </a:moveTo>
                  <a:lnTo>
                    <a:pt x="7496" y="4870"/>
                  </a:lnTo>
                  <a:lnTo>
                    <a:pt x="7496" y="6715"/>
                  </a:lnTo>
                  <a:lnTo>
                    <a:pt x="5900" y="7620"/>
                  </a:lnTo>
                  <a:lnTo>
                    <a:pt x="4317" y="6715"/>
                  </a:lnTo>
                  <a:lnTo>
                    <a:pt x="4317" y="4870"/>
                  </a:lnTo>
                  <a:lnTo>
                    <a:pt x="5900" y="3965"/>
                  </a:lnTo>
                  <a:close/>
                  <a:moveTo>
                    <a:pt x="4317" y="7120"/>
                  </a:moveTo>
                  <a:lnTo>
                    <a:pt x="5567" y="7835"/>
                  </a:lnTo>
                  <a:lnTo>
                    <a:pt x="4317" y="8549"/>
                  </a:lnTo>
                  <a:lnTo>
                    <a:pt x="4317" y="7120"/>
                  </a:lnTo>
                  <a:close/>
                  <a:moveTo>
                    <a:pt x="7496" y="7108"/>
                  </a:moveTo>
                  <a:lnTo>
                    <a:pt x="7496" y="8549"/>
                  </a:lnTo>
                  <a:cubicBezTo>
                    <a:pt x="7412" y="8501"/>
                    <a:pt x="6341" y="7870"/>
                    <a:pt x="6245" y="7835"/>
                  </a:cubicBezTo>
                  <a:lnTo>
                    <a:pt x="7496" y="7108"/>
                  </a:lnTo>
                  <a:close/>
                  <a:moveTo>
                    <a:pt x="9484" y="5965"/>
                  </a:moveTo>
                  <a:lnTo>
                    <a:pt x="10055" y="6299"/>
                  </a:lnTo>
                  <a:cubicBezTo>
                    <a:pt x="10436" y="6501"/>
                    <a:pt x="10698" y="6846"/>
                    <a:pt x="10806" y="7263"/>
                  </a:cubicBezTo>
                  <a:cubicBezTo>
                    <a:pt x="10853" y="7442"/>
                    <a:pt x="10865" y="7620"/>
                    <a:pt x="10865" y="7799"/>
                  </a:cubicBezTo>
                  <a:cubicBezTo>
                    <a:pt x="10859" y="7799"/>
                    <a:pt x="10853" y="7799"/>
                    <a:pt x="10847" y="7799"/>
                  </a:cubicBezTo>
                  <a:cubicBezTo>
                    <a:pt x="10143" y="7799"/>
                    <a:pt x="9677" y="8506"/>
                    <a:pt x="9972" y="9120"/>
                  </a:cubicBezTo>
                  <a:cubicBezTo>
                    <a:pt x="9748" y="9235"/>
                    <a:pt x="9502" y="9295"/>
                    <a:pt x="9253" y="9295"/>
                  </a:cubicBezTo>
                  <a:cubicBezTo>
                    <a:pt x="8987" y="9295"/>
                    <a:pt x="8718" y="9226"/>
                    <a:pt x="8472" y="9085"/>
                  </a:cubicBezTo>
                  <a:cubicBezTo>
                    <a:pt x="8079" y="8859"/>
                    <a:pt x="8234" y="8942"/>
                    <a:pt x="7853" y="8728"/>
                  </a:cubicBezTo>
                  <a:lnTo>
                    <a:pt x="7853" y="6894"/>
                  </a:lnTo>
                  <a:lnTo>
                    <a:pt x="9484" y="5965"/>
                  </a:lnTo>
                  <a:close/>
                  <a:moveTo>
                    <a:pt x="10799" y="8158"/>
                  </a:moveTo>
                  <a:cubicBezTo>
                    <a:pt x="10910" y="8158"/>
                    <a:pt x="11021" y="8189"/>
                    <a:pt x="11115" y="8251"/>
                  </a:cubicBezTo>
                  <a:cubicBezTo>
                    <a:pt x="11568" y="8549"/>
                    <a:pt x="11413" y="9216"/>
                    <a:pt x="10913" y="9299"/>
                  </a:cubicBezTo>
                  <a:cubicBezTo>
                    <a:pt x="10869" y="9308"/>
                    <a:pt x="10827" y="9312"/>
                    <a:pt x="10786" y="9312"/>
                  </a:cubicBezTo>
                  <a:cubicBezTo>
                    <a:pt x="10343" y="9312"/>
                    <a:pt x="10056" y="8809"/>
                    <a:pt x="10317" y="8406"/>
                  </a:cubicBezTo>
                  <a:cubicBezTo>
                    <a:pt x="10429" y="8243"/>
                    <a:pt x="10614" y="8158"/>
                    <a:pt x="10799" y="8158"/>
                  </a:cubicBezTo>
                  <a:close/>
                  <a:moveTo>
                    <a:pt x="5900" y="8025"/>
                  </a:moveTo>
                  <a:cubicBezTo>
                    <a:pt x="6103" y="8144"/>
                    <a:pt x="7305" y="8823"/>
                    <a:pt x="7496" y="8930"/>
                  </a:cubicBezTo>
                  <a:lnTo>
                    <a:pt x="7496" y="9644"/>
                  </a:lnTo>
                  <a:cubicBezTo>
                    <a:pt x="7496" y="10525"/>
                    <a:pt x="6781" y="11240"/>
                    <a:pt x="5900" y="11240"/>
                  </a:cubicBezTo>
                  <a:cubicBezTo>
                    <a:pt x="5031" y="11240"/>
                    <a:pt x="4317" y="10525"/>
                    <a:pt x="4317" y="9644"/>
                  </a:cubicBezTo>
                  <a:lnTo>
                    <a:pt x="4317" y="8930"/>
                  </a:lnTo>
                  <a:lnTo>
                    <a:pt x="5900" y="8025"/>
                  </a:lnTo>
                  <a:close/>
                  <a:moveTo>
                    <a:pt x="5900" y="0"/>
                  </a:moveTo>
                  <a:cubicBezTo>
                    <a:pt x="4829" y="0"/>
                    <a:pt x="3971" y="869"/>
                    <a:pt x="3971" y="1941"/>
                  </a:cubicBezTo>
                  <a:lnTo>
                    <a:pt x="3971" y="2441"/>
                  </a:lnTo>
                  <a:cubicBezTo>
                    <a:pt x="3686" y="2274"/>
                    <a:pt x="3793" y="2334"/>
                    <a:pt x="3519" y="2191"/>
                  </a:cubicBezTo>
                  <a:cubicBezTo>
                    <a:pt x="3219" y="2016"/>
                    <a:pt x="2890" y="1933"/>
                    <a:pt x="2564" y="1933"/>
                  </a:cubicBezTo>
                  <a:cubicBezTo>
                    <a:pt x="2268" y="1933"/>
                    <a:pt x="1975" y="2001"/>
                    <a:pt x="1709" y="2131"/>
                  </a:cubicBezTo>
                  <a:cubicBezTo>
                    <a:pt x="1515" y="1930"/>
                    <a:pt x="1277" y="1842"/>
                    <a:pt x="1045" y="1842"/>
                  </a:cubicBezTo>
                  <a:cubicBezTo>
                    <a:pt x="508" y="1842"/>
                    <a:pt x="1" y="2313"/>
                    <a:pt x="126" y="2953"/>
                  </a:cubicBezTo>
                  <a:cubicBezTo>
                    <a:pt x="185" y="3251"/>
                    <a:pt x="388" y="3489"/>
                    <a:pt x="638" y="3608"/>
                  </a:cubicBezTo>
                  <a:cubicBezTo>
                    <a:pt x="530" y="4358"/>
                    <a:pt x="888" y="5156"/>
                    <a:pt x="1590" y="5549"/>
                  </a:cubicBezTo>
                  <a:cubicBezTo>
                    <a:pt x="1828" y="5691"/>
                    <a:pt x="1757" y="5644"/>
                    <a:pt x="1995" y="5787"/>
                  </a:cubicBezTo>
                  <a:lnTo>
                    <a:pt x="1590" y="6025"/>
                  </a:lnTo>
                  <a:cubicBezTo>
                    <a:pt x="995" y="6370"/>
                    <a:pt x="626" y="7025"/>
                    <a:pt x="626" y="7716"/>
                  </a:cubicBezTo>
                  <a:cubicBezTo>
                    <a:pt x="626" y="8704"/>
                    <a:pt x="1400" y="9537"/>
                    <a:pt x="2388" y="9632"/>
                  </a:cubicBezTo>
                  <a:lnTo>
                    <a:pt x="2412" y="9632"/>
                  </a:lnTo>
                  <a:cubicBezTo>
                    <a:pt x="2495" y="9632"/>
                    <a:pt x="2566" y="9573"/>
                    <a:pt x="2566" y="9478"/>
                  </a:cubicBezTo>
                  <a:cubicBezTo>
                    <a:pt x="2590" y="9394"/>
                    <a:pt x="2507" y="9299"/>
                    <a:pt x="2424" y="9299"/>
                  </a:cubicBezTo>
                  <a:cubicBezTo>
                    <a:pt x="1602" y="9228"/>
                    <a:pt x="959" y="8549"/>
                    <a:pt x="959" y="7727"/>
                  </a:cubicBezTo>
                  <a:cubicBezTo>
                    <a:pt x="959" y="7144"/>
                    <a:pt x="1281" y="6620"/>
                    <a:pt x="1769" y="6346"/>
                  </a:cubicBezTo>
                  <a:lnTo>
                    <a:pt x="2352" y="6013"/>
                  </a:lnTo>
                  <a:lnTo>
                    <a:pt x="3971" y="6942"/>
                  </a:lnTo>
                  <a:lnTo>
                    <a:pt x="3971" y="8763"/>
                  </a:lnTo>
                  <a:cubicBezTo>
                    <a:pt x="3436" y="9061"/>
                    <a:pt x="3305" y="9168"/>
                    <a:pt x="3031" y="9263"/>
                  </a:cubicBezTo>
                  <a:cubicBezTo>
                    <a:pt x="2947" y="9287"/>
                    <a:pt x="2900" y="9382"/>
                    <a:pt x="2912" y="9466"/>
                  </a:cubicBezTo>
                  <a:cubicBezTo>
                    <a:pt x="2943" y="9549"/>
                    <a:pt x="3011" y="9587"/>
                    <a:pt x="3091" y="9587"/>
                  </a:cubicBezTo>
                  <a:cubicBezTo>
                    <a:pt x="3103" y="9587"/>
                    <a:pt x="3114" y="9586"/>
                    <a:pt x="3126" y="9585"/>
                  </a:cubicBezTo>
                  <a:cubicBezTo>
                    <a:pt x="3436" y="9501"/>
                    <a:pt x="3578" y="9359"/>
                    <a:pt x="3959" y="9168"/>
                  </a:cubicBezTo>
                  <a:lnTo>
                    <a:pt x="3959" y="9680"/>
                  </a:lnTo>
                  <a:cubicBezTo>
                    <a:pt x="3959" y="10752"/>
                    <a:pt x="4817" y="11609"/>
                    <a:pt x="5888" y="11609"/>
                  </a:cubicBezTo>
                  <a:cubicBezTo>
                    <a:pt x="6960" y="11609"/>
                    <a:pt x="7829" y="10752"/>
                    <a:pt x="7829" y="9680"/>
                  </a:cubicBezTo>
                  <a:lnTo>
                    <a:pt x="7829" y="9168"/>
                  </a:lnTo>
                  <a:cubicBezTo>
                    <a:pt x="8317" y="9454"/>
                    <a:pt x="8627" y="9680"/>
                    <a:pt x="9222" y="9680"/>
                  </a:cubicBezTo>
                  <a:cubicBezTo>
                    <a:pt x="9555" y="9680"/>
                    <a:pt x="9865" y="9597"/>
                    <a:pt x="10151" y="9442"/>
                  </a:cubicBezTo>
                  <a:cubicBezTo>
                    <a:pt x="10315" y="9597"/>
                    <a:pt x="10543" y="9696"/>
                    <a:pt x="10788" y="9696"/>
                  </a:cubicBezTo>
                  <a:cubicBezTo>
                    <a:pt x="10845" y="9696"/>
                    <a:pt x="10902" y="9691"/>
                    <a:pt x="10960" y="9680"/>
                  </a:cubicBezTo>
                  <a:cubicBezTo>
                    <a:pt x="11865" y="9466"/>
                    <a:pt x="12008" y="8263"/>
                    <a:pt x="11175" y="7894"/>
                  </a:cubicBezTo>
                  <a:cubicBezTo>
                    <a:pt x="11246" y="7156"/>
                    <a:pt x="10889" y="6406"/>
                    <a:pt x="10210" y="6013"/>
                  </a:cubicBezTo>
                  <a:cubicBezTo>
                    <a:pt x="9972" y="5882"/>
                    <a:pt x="10044" y="5918"/>
                    <a:pt x="9805" y="5775"/>
                  </a:cubicBezTo>
                  <a:lnTo>
                    <a:pt x="10210" y="5537"/>
                  </a:lnTo>
                  <a:cubicBezTo>
                    <a:pt x="11127" y="5001"/>
                    <a:pt x="11460" y="3810"/>
                    <a:pt x="10925" y="2882"/>
                  </a:cubicBezTo>
                  <a:cubicBezTo>
                    <a:pt x="10579" y="2286"/>
                    <a:pt x="9924" y="1917"/>
                    <a:pt x="9246" y="1917"/>
                  </a:cubicBezTo>
                  <a:cubicBezTo>
                    <a:pt x="8531" y="1917"/>
                    <a:pt x="8139" y="2286"/>
                    <a:pt x="7841" y="2429"/>
                  </a:cubicBezTo>
                  <a:cubicBezTo>
                    <a:pt x="7829" y="2012"/>
                    <a:pt x="7865" y="1810"/>
                    <a:pt x="7793" y="1489"/>
                  </a:cubicBezTo>
                  <a:cubicBezTo>
                    <a:pt x="7783" y="1408"/>
                    <a:pt x="7704" y="1352"/>
                    <a:pt x="7629" y="1352"/>
                  </a:cubicBezTo>
                  <a:cubicBezTo>
                    <a:pt x="7616" y="1352"/>
                    <a:pt x="7603" y="1354"/>
                    <a:pt x="7591" y="1358"/>
                  </a:cubicBezTo>
                  <a:cubicBezTo>
                    <a:pt x="7496" y="1369"/>
                    <a:pt x="7436" y="1477"/>
                    <a:pt x="7448" y="1560"/>
                  </a:cubicBezTo>
                  <a:cubicBezTo>
                    <a:pt x="7507" y="1834"/>
                    <a:pt x="7484" y="1989"/>
                    <a:pt x="7496" y="2620"/>
                  </a:cubicBezTo>
                  <a:lnTo>
                    <a:pt x="5900" y="3525"/>
                  </a:lnTo>
                  <a:lnTo>
                    <a:pt x="4317" y="2620"/>
                  </a:lnTo>
                  <a:lnTo>
                    <a:pt x="4317" y="1941"/>
                  </a:lnTo>
                  <a:cubicBezTo>
                    <a:pt x="4317" y="1060"/>
                    <a:pt x="5031" y="346"/>
                    <a:pt x="5900" y="346"/>
                  </a:cubicBezTo>
                  <a:cubicBezTo>
                    <a:pt x="6424" y="346"/>
                    <a:pt x="6912" y="596"/>
                    <a:pt x="7210" y="1024"/>
                  </a:cubicBezTo>
                  <a:cubicBezTo>
                    <a:pt x="7246" y="1075"/>
                    <a:pt x="7301" y="1100"/>
                    <a:pt x="7354" y="1100"/>
                  </a:cubicBezTo>
                  <a:cubicBezTo>
                    <a:pt x="7388" y="1100"/>
                    <a:pt x="7420" y="1090"/>
                    <a:pt x="7448" y="1072"/>
                  </a:cubicBezTo>
                  <a:cubicBezTo>
                    <a:pt x="7531" y="1012"/>
                    <a:pt x="7543" y="905"/>
                    <a:pt x="7496" y="834"/>
                  </a:cubicBezTo>
                  <a:cubicBezTo>
                    <a:pt x="7138" y="310"/>
                    <a:pt x="6543" y="0"/>
                    <a:pt x="59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19FB15-D0DC-1287-CC24-E15EE545BF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l="20531" r="20531"/>
          <a:stretch>
            <a:fillRect/>
          </a:stretch>
        </p:blipFill>
        <p:spPr/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F0F94B7E-BE6E-ADA5-BC10-B1EBDBE5E737}"/>
              </a:ext>
            </a:extLst>
          </p:cNvPr>
          <p:cNvSpPr/>
          <p:nvPr/>
        </p:nvSpPr>
        <p:spPr>
          <a:xfrm>
            <a:off x="550863" y="5553001"/>
            <a:ext cx="5534399" cy="8045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4313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751B28-5ACF-C69D-7C94-5C47078A7D1E}"/>
              </a:ext>
            </a:extLst>
          </p:cNvPr>
          <p:cNvSpPr/>
          <p:nvPr/>
        </p:nvSpPr>
        <p:spPr>
          <a:xfrm>
            <a:off x="1131418" y="5777231"/>
            <a:ext cx="47364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6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Гибридный – </a:t>
            </a:r>
            <a:r>
              <a:rPr lang="ru-RU" sz="1400" dirty="0">
                <a:solidFill>
                  <a:schemeClr val="accent1"/>
                </a:solidFill>
                <a:cs typeface="Gotham Pro Regular" panose="02000503040000020004" pitchFamily="2" charset="0"/>
              </a:rPr>
              <a:t>сочетание всех трех видов </a:t>
            </a:r>
            <a:r>
              <a:rPr lang="ru-RU" sz="1400" dirty="0" err="1" smtClean="0">
                <a:solidFill>
                  <a:schemeClr val="accent1"/>
                </a:solidFill>
                <a:cs typeface="Gotham Pro Regular" panose="02000503040000020004" pitchFamily="2" charset="0"/>
              </a:rPr>
              <a:t>матчинга</a:t>
            </a:r>
            <a:r>
              <a:rPr lang="ru-RU" sz="1400" dirty="0" smtClean="0">
                <a:solidFill>
                  <a:schemeClr val="accent1"/>
                </a:solidFill>
                <a:cs typeface="Gotham Pro Regular" panose="02000503040000020004" pitchFamily="2" charset="0"/>
              </a:rPr>
              <a:t>.</a:t>
            </a:r>
            <a:endParaRPr lang="ru-RU" sz="1400" dirty="0">
              <a:solidFill>
                <a:schemeClr val="accent1"/>
              </a:solidFill>
              <a:cs typeface="Gotham Pro Regular" panose="02000503040000020004" pitchFamily="2" charset="0"/>
            </a:endParaRPr>
          </a:p>
        </p:txBody>
      </p:sp>
      <p:pic>
        <p:nvPicPr>
          <p:cNvPr id="21" name="Graphic 183">
            <a:extLst>
              <a:ext uri="{FF2B5EF4-FFF2-40B4-BE49-F238E27FC236}">
                <a16:creationId xmlns:a16="http://schemas.microsoft.com/office/drawing/2014/main" id="{3B979950-B838-4E04-08B2-65BA3F3327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240" y="5777509"/>
            <a:ext cx="341120" cy="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AD03FB6C-6973-9C75-2E03-F92C4ABBE471}"/>
              </a:ext>
            </a:extLst>
          </p:cNvPr>
          <p:cNvSpPr/>
          <p:nvPr/>
        </p:nvSpPr>
        <p:spPr>
          <a:xfrm>
            <a:off x="550863" y="5250803"/>
            <a:ext cx="5380413" cy="10152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4313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24</a:t>
            </a:fld>
            <a:endParaRPr lang="ru-RU"/>
          </a:p>
        </p:txBody>
      </p: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6090632" y="-3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66083" y="388966"/>
            <a:ext cx="5717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7588">
              <a:defRPr/>
            </a:pPr>
            <a:r>
              <a:rPr lang="ru-RU" sz="2800" dirty="0">
                <a:latin typeface="+mj-lt"/>
                <a:ea typeface="+mj-ea"/>
                <a:cs typeface="+mj-cs"/>
              </a:rPr>
              <a:t>Как будет работать гибридный формат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23867"/>
          <a:stretch>
            <a:fillRect/>
          </a:stretch>
        </p:blipFill>
        <p:spPr>
          <a:xfrm>
            <a:off x="6067425" y="0"/>
            <a:ext cx="6096000" cy="6858000"/>
          </a:xfr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272A90-699D-0545-9866-7370B0F73AAE}"/>
              </a:ext>
            </a:extLst>
          </p:cNvPr>
          <p:cNvSpPr/>
          <p:nvPr/>
        </p:nvSpPr>
        <p:spPr>
          <a:xfrm>
            <a:off x="6082277" y="0"/>
            <a:ext cx="6110990" cy="685800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9" name="Graphic 183">
            <a:extLst>
              <a:ext uri="{FF2B5EF4-FFF2-40B4-BE49-F238E27FC236}">
                <a16:creationId xmlns:a16="http://schemas.microsoft.com/office/drawing/2014/main" id="{7B610EEB-FD6D-4AE6-97EB-BC1898C17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2813406"/>
            <a:ext cx="358272" cy="35827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79449" y="5402946"/>
            <a:ext cx="4622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ИИ не решает на 100% задачи </a:t>
            </a:r>
            <a:r>
              <a:rPr lang="ru-RU" sz="1400" dirty="0" err="1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матчинга</a:t>
            </a:r>
            <a:r>
              <a:rPr lang="ru-RU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 </a:t>
            </a:r>
            <a:r>
              <a:rPr lang="en-US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/>
            </a:r>
            <a:br>
              <a:rPr lang="en-US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</a:br>
            <a:r>
              <a:rPr lang="ru-RU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и </a:t>
            </a:r>
            <a:r>
              <a:rPr lang="ru-RU" sz="1400" dirty="0" err="1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моделизации</a:t>
            </a:r>
            <a:r>
              <a:rPr lang="ru-RU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 в нашем кейсе, но поможет сократить сроки решения этих задач</a:t>
            </a:r>
            <a:r>
              <a:rPr lang="en-US" sz="1400" dirty="0">
                <a:solidFill>
                  <a:schemeClr val="accent1"/>
                </a:solidFill>
                <a:latin typeface="+mj-lt"/>
                <a:cs typeface="Gotham Pro Regular" panose="02000503040000020004" pitchFamily="2" charset="0"/>
              </a:rPr>
              <a:t>.</a:t>
            </a:r>
            <a:endParaRPr lang="ru-RU" sz="1400" dirty="0">
              <a:solidFill>
                <a:schemeClr val="accent1"/>
              </a:solidFill>
              <a:latin typeface="+mj-lt"/>
              <a:cs typeface="Gotham Pro Regular" panose="02000503040000020004" pitchFamily="2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EE6F257-1C68-41EE-83EE-F6E7CFB43BEA}"/>
              </a:ext>
            </a:extLst>
          </p:cNvPr>
          <p:cNvGrpSpPr/>
          <p:nvPr/>
        </p:nvGrpSpPr>
        <p:grpSpPr>
          <a:xfrm>
            <a:off x="754875" y="5545859"/>
            <a:ext cx="394732" cy="501915"/>
            <a:chOff x="8910638" y="2267501"/>
            <a:chExt cx="816391" cy="835600"/>
          </a:xfrm>
          <a:solidFill>
            <a:schemeClr val="accent1"/>
          </a:solidFill>
        </p:grpSpPr>
        <p:sp>
          <p:nvSpPr>
            <p:cNvPr id="33" name="Полилиния 87">
              <a:extLst>
                <a:ext uri="{FF2B5EF4-FFF2-40B4-BE49-F238E27FC236}">
                  <a16:creationId xmlns:a16="http://schemas.microsoft.com/office/drawing/2014/main" id="{BF53493F-E2BB-47DD-8C1D-051F3736F533}"/>
                </a:ext>
              </a:extLst>
            </p:cNvPr>
            <p:cNvSpPr/>
            <p:nvPr/>
          </p:nvSpPr>
          <p:spPr>
            <a:xfrm>
              <a:off x="9064325" y="2267501"/>
              <a:ext cx="509044" cy="835600"/>
            </a:xfrm>
            <a:custGeom>
              <a:avLst/>
              <a:gdLst>
                <a:gd name="connsiteX0" fmla="*/ 513194 w 504825"/>
                <a:gd name="connsiteY0" fmla="*/ 413044 h 828675"/>
                <a:gd name="connsiteX1" fmla="*/ 500050 w 504825"/>
                <a:gd name="connsiteY1" fmla="*/ 404281 h 828675"/>
                <a:gd name="connsiteX2" fmla="*/ 335553 w 504825"/>
                <a:gd name="connsiteY2" fmla="*/ 404281 h 828675"/>
                <a:gd name="connsiteX3" fmla="*/ 430803 w 504825"/>
                <a:gd name="connsiteY3" fmla="*/ 17375 h 828675"/>
                <a:gd name="connsiteX4" fmla="*/ 419941 w 504825"/>
                <a:gd name="connsiteY4" fmla="*/ 338 h 828675"/>
                <a:gd name="connsiteX5" fmla="*/ 406705 w 504825"/>
                <a:gd name="connsiteY5" fmla="*/ 4231 h 828675"/>
                <a:gd name="connsiteX6" fmla="*/ 4178 w 504825"/>
                <a:gd name="connsiteY6" fmla="*/ 408472 h 828675"/>
                <a:gd name="connsiteX7" fmla="*/ 4191 w 504825"/>
                <a:gd name="connsiteY7" fmla="*/ 428677 h 828675"/>
                <a:gd name="connsiteX8" fmla="*/ 14275 w 504825"/>
                <a:gd name="connsiteY8" fmla="*/ 432856 h 828675"/>
                <a:gd name="connsiteX9" fmla="*/ 178772 w 504825"/>
                <a:gd name="connsiteY9" fmla="*/ 432856 h 828675"/>
                <a:gd name="connsiteX10" fmla="*/ 83522 w 504825"/>
                <a:gd name="connsiteY10" fmla="*/ 819761 h 828675"/>
                <a:gd name="connsiteX11" fmla="*/ 94384 w 504825"/>
                <a:gd name="connsiteY11" fmla="*/ 836799 h 828675"/>
                <a:gd name="connsiteX12" fmla="*/ 107620 w 504825"/>
                <a:gd name="connsiteY12" fmla="*/ 832906 h 828675"/>
                <a:gd name="connsiteX13" fmla="*/ 510146 w 504825"/>
                <a:gd name="connsiteY13" fmla="*/ 428665 h 828675"/>
                <a:gd name="connsiteX14" fmla="*/ 513194 w 504825"/>
                <a:gd name="connsiteY14" fmla="*/ 413044 h 828675"/>
                <a:gd name="connsiteX15" fmla="*/ 123812 w 504825"/>
                <a:gd name="connsiteY15" fmla="*/ 776613 h 828675"/>
                <a:gd name="connsiteX16" fmla="*/ 211061 w 504825"/>
                <a:gd name="connsiteY16" fmla="*/ 421997 h 828675"/>
                <a:gd name="connsiteX17" fmla="*/ 200621 w 504825"/>
                <a:gd name="connsiteY17" fmla="*/ 404698 h 828675"/>
                <a:gd name="connsiteX18" fmla="*/ 197060 w 504825"/>
                <a:gd name="connsiteY18" fmla="*/ 404281 h 828675"/>
                <a:gd name="connsiteX19" fmla="*/ 48660 w 504825"/>
                <a:gd name="connsiteY19" fmla="*/ 404281 h 828675"/>
                <a:gd name="connsiteX20" fmla="*/ 390512 w 504825"/>
                <a:gd name="connsiteY20" fmla="*/ 60523 h 828675"/>
                <a:gd name="connsiteX21" fmla="*/ 303454 w 504825"/>
                <a:gd name="connsiteY21" fmla="*/ 415139 h 828675"/>
                <a:gd name="connsiteX22" fmla="*/ 313895 w 504825"/>
                <a:gd name="connsiteY22" fmla="*/ 432438 h 828675"/>
                <a:gd name="connsiteX23" fmla="*/ 317265 w 504825"/>
                <a:gd name="connsiteY23" fmla="*/ 432856 h 828675"/>
                <a:gd name="connsiteX24" fmla="*/ 465665 w 504825"/>
                <a:gd name="connsiteY24" fmla="*/ 43285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828675">
                  <a:moveTo>
                    <a:pt x="513194" y="413044"/>
                  </a:moveTo>
                  <a:cubicBezTo>
                    <a:pt x="510973" y="407746"/>
                    <a:pt x="505795" y="404294"/>
                    <a:pt x="500050" y="404281"/>
                  </a:cubicBezTo>
                  <a:lnTo>
                    <a:pt x="335553" y="404281"/>
                  </a:lnTo>
                  <a:lnTo>
                    <a:pt x="430803" y="17375"/>
                  </a:lnTo>
                  <a:cubicBezTo>
                    <a:pt x="432508" y="9671"/>
                    <a:pt x="427645" y="2043"/>
                    <a:pt x="419941" y="338"/>
                  </a:cubicBezTo>
                  <a:cubicBezTo>
                    <a:pt x="415153" y="-722"/>
                    <a:pt x="410157" y="748"/>
                    <a:pt x="406705" y="4231"/>
                  </a:cubicBezTo>
                  <a:lnTo>
                    <a:pt x="4178" y="408472"/>
                  </a:lnTo>
                  <a:cubicBezTo>
                    <a:pt x="-1398" y="414055"/>
                    <a:pt x="-1392" y="423101"/>
                    <a:pt x="4191" y="428677"/>
                  </a:cubicBezTo>
                  <a:cubicBezTo>
                    <a:pt x="6867" y="431350"/>
                    <a:pt x="10493" y="432852"/>
                    <a:pt x="14275" y="432856"/>
                  </a:cubicBezTo>
                  <a:lnTo>
                    <a:pt x="178772" y="432856"/>
                  </a:lnTo>
                  <a:lnTo>
                    <a:pt x="83522" y="819761"/>
                  </a:lnTo>
                  <a:cubicBezTo>
                    <a:pt x="81817" y="827466"/>
                    <a:pt x="86680" y="835093"/>
                    <a:pt x="94384" y="836799"/>
                  </a:cubicBezTo>
                  <a:cubicBezTo>
                    <a:pt x="99172" y="837858"/>
                    <a:pt x="104168" y="836389"/>
                    <a:pt x="107620" y="832906"/>
                  </a:cubicBezTo>
                  <a:lnTo>
                    <a:pt x="510146" y="428665"/>
                  </a:lnTo>
                  <a:cubicBezTo>
                    <a:pt x="514237" y="424558"/>
                    <a:pt x="515441" y="418387"/>
                    <a:pt x="513194" y="413044"/>
                  </a:cubicBezTo>
                  <a:close/>
                  <a:moveTo>
                    <a:pt x="123812" y="776613"/>
                  </a:moveTo>
                  <a:lnTo>
                    <a:pt x="211061" y="421997"/>
                  </a:lnTo>
                  <a:cubicBezTo>
                    <a:pt x="212956" y="414337"/>
                    <a:pt x="208281" y="406592"/>
                    <a:pt x="200621" y="404698"/>
                  </a:cubicBezTo>
                  <a:cubicBezTo>
                    <a:pt x="199456" y="404410"/>
                    <a:pt x="198260" y="404270"/>
                    <a:pt x="197060" y="404281"/>
                  </a:cubicBezTo>
                  <a:lnTo>
                    <a:pt x="48660" y="404281"/>
                  </a:lnTo>
                  <a:lnTo>
                    <a:pt x="390512" y="60523"/>
                  </a:lnTo>
                  <a:lnTo>
                    <a:pt x="303454" y="415139"/>
                  </a:lnTo>
                  <a:cubicBezTo>
                    <a:pt x="301560" y="422799"/>
                    <a:pt x="306235" y="430544"/>
                    <a:pt x="313895" y="432438"/>
                  </a:cubicBezTo>
                  <a:cubicBezTo>
                    <a:pt x="314998" y="432711"/>
                    <a:pt x="316129" y="432851"/>
                    <a:pt x="317265" y="432856"/>
                  </a:cubicBezTo>
                  <a:lnTo>
                    <a:pt x="465665" y="4328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4" name="Полилиния 88">
              <a:extLst>
                <a:ext uri="{FF2B5EF4-FFF2-40B4-BE49-F238E27FC236}">
                  <a16:creationId xmlns:a16="http://schemas.microsoft.com/office/drawing/2014/main" id="{3200405B-B484-4806-A534-F1255F256EA9}"/>
                </a:ext>
              </a:extLst>
            </p:cNvPr>
            <p:cNvSpPr/>
            <p:nvPr/>
          </p:nvSpPr>
          <p:spPr>
            <a:xfrm>
              <a:off x="9501680" y="2862810"/>
              <a:ext cx="134464" cy="134464"/>
            </a:xfrm>
            <a:custGeom>
              <a:avLst/>
              <a:gdLst>
                <a:gd name="connsiteX0" fmla="*/ 24028 w 133350"/>
                <a:gd name="connsiteY0" fmla="*/ 3835 h 133350"/>
                <a:gd name="connsiteX1" fmla="*/ 3835 w 133350"/>
                <a:gd name="connsiteY1" fmla="*/ 4547 h 133350"/>
                <a:gd name="connsiteX2" fmla="*/ 3835 w 133350"/>
                <a:gd name="connsiteY2" fmla="*/ 24028 h 133350"/>
                <a:gd name="connsiteX3" fmla="*/ 118135 w 133350"/>
                <a:gd name="connsiteY3" fmla="*/ 138328 h 133350"/>
                <a:gd name="connsiteX4" fmla="*/ 138328 w 133350"/>
                <a:gd name="connsiteY4" fmla="*/ 137615 h 133350"/>
                <a:gd name="connsiteX5" fmla="*/ 138328 w 133350"/>
                <a:gd name="connsiteY5" fmla="*/ 11813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33350">
                  <a:moveTo>
                    <a:pt x="24028" y="3835"/>
                  </a:move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3908" y="143707"/>
                    <a:pt x="132948" y="143388"/>
                    <a:pt x="138328" y="137615"/>
                  </a:cubicBezTo>
                  <a:cubicBezTo>
                    <a:pt x="143441" y="132128"/>
                    <a:pt x="143441" y="123622"/>
                    <a:pt x="138328" y="118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89">
              <a:extLst>
                <a:ext uri="{FF2B5EF4-FFF2-40B4-BE49-F238E27FC236}">
                  <a16:creationId xmlns:a16="http://schemas.microsoft.com/office/drawing/2014/main" id="{606A15D2-3D03-428C-9E4F-4E7D54ECF0E7}"/>
                </a:ext>
              </a:extLst>
            </p:cNvPr>
            <p:cNvSpPr/>
            <p:nvPr/>
          </p:nvSpPr>
          <p:spPr>
            <a:xfrm>
              <a:off x="8983032" y="2353766"/>
              <a:ext cx="134464" cy="134464"/>
            </a:xfrm>
            <a:custGeom>
              <a:avLst/>
              <a:gdLst>
                <a:gd name="connsiteX0" fmla="*/ 128231 w 133350"/>
                <a:gd name="connsiteY0" fmla="*/ 142519 h 133350"/>
                <a:gd name="connsiteX1" fmla="*/ 142506 w 133350"/>
                <a:gd name="connsiteY1" fmla="*/ 128219 h 133350"/>
                <a:gd name="connsiteX2" fmla="*/ 138328 w 133350"/>
                <a:gd name="connsiteY2" fmla="*/ 118135 h 133350"/>
                <a:gd name="connsiteX3" fmla="*/ 24028 w 133350"/>
                <a:gd name="connsiteY3" fmla="*/ 3835 h 133350"/>
                <a:gd name="connsiteX4" fmla="*/ 3835 w 133350"/>
                <a:gd name="connsiteY4" fmla="*/ 4547 h 133350"/>
                <a:gd name="connsiteX5" fmla="*/ 3835 w 133350"/>
                <a:gd name="connsiteY5" fmla="*/ 24028 h 133350"/>
                <a:gd name="connsiteX6" fmla="*/ 118135 w 133350"/>
                <a:gd name="connsiteY6" fmla="*/ 138328 h 133350"/>
                <a:gd name="connsiteX7" fmla="*/ 128231 w 133350"/>
                <a:gd name="connsiteY7" fmla="*/ 14251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33350">
                  <a:moveTo>
                    <a:pt x="128231" y="142519"/>
                  </a:moveTo>
                  <a:cubicBezTo>
                    <a:pt x="136122" y="142512"/>
                    <a:pt x="142513" y="136109"/>
                    <a:pt x="142506" y="128219"/>
                  </a:cubicBezTo>
                  <a:cubicBezTo>
                    <a:pt x="142503" y="124437"/>
                    <a:pt x="141000" y="120811"/>
                    <a:pt x="138328" y="118135"/>
                  </a:cubicBezTo>
                  <a:lnTo>
                    <a:pt x="24028" y="3835"/>
                  </a:lnTo>
                  <a:cubicBezTo>
                    <a:pt x="18255" y="-1545"/>
                    <a:pt x="9214" y="-1226"/>
                    <a:pt x="3835" y="4547"/>
                  </a:cubicBezTo>
                  <a:cubicBezTo>
                    <a:pt x="-1278" y="10034"/>
                    <a:pt x="-1278" y="18541"/>
                    <a:pt x="3835" y="24028"/>
                  </a:cubicBezTo>
                  <a:lnTo>
                    <a:pt x="118135" y="138328"/>
                  </a:lnTo>
                  <a:cubicBezTo>
                    <a:pt x="120811" y="141008"/>
                    <a:pt x="124443" y="142515"/>
                    <a:pt x="128231" y="142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90">
              <a:extLst>
                <a:ext uri="{FF2B5EF4-FFF2-40B4-BE49-F238E27FC236}">
                  <a16:creationId xmlns:a16="http://schemas.microsoft.com/office/drawing/2014/main" id="{E4EAD234-20D0-42F7-8A1C-C9A9F097E697}"/>
                </a:ext>
              </a:extLst>
            </p:cNvPr>
            <p:cNvSpPr/>
            <p:nvPr/>
          </p:nvSpPr>
          <p:spPr>
            <a:xfrm>
              <a:off x="9496532" y="2348963"/>
              <a:ext cx="134464" cy="134464"/>
            </a:xfrm>
            <a:custGeom>
              <a:avLst/>
              <a:gdLst>
                <a:gd name="connsiteX0" fmla="*/ 4178 w 133350"/>
                <a:gd name="connsiteY0" fmla="*/ 138328 h 133350"/>
                <a:gd name="connsiteX1" fmla="*/ 24371 w 133350"/>
                <a:gd name="connsiteY1" fmla="*/ 138328 h 133350"/>
                <a:gd name="connsiteX2" fmla="*/ 138671 w 133350"/>
                <a:gd name="connsiteY2" fmla="*/ 24028 h 133350"/>
                <a:gd name="connsiteX3" fmla="*/ 137959 w 133350"/>
                <a:gd name="connsiteY3" fmla="*/ 3835 h 133350"/>
                <a:gd name="connsiteX4" fmla="*/ 118478 w 133350"/>
                <a:gd name="connsiteY4" fmla="*/ 3835 h 133350"/>
                <a:gd name="connsiteX5" fmla="*/ 4178 w 133350"/>
                <a:gd name="connsiteY5" fmla="*/ 118135 h 133350"/>
                <a:gd name="connsiteX6" fmla="*/ 4178 w 133350"/>
                <a:gd name="connsiteY6" fmla="*/ 13832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4178" y="138328"/>
                  </a:moveTo>
                  <a:cubicBezTo>
                    <a:pt x="9757" y="143899"/>
                    <a:pt x="18793" y="143899"/>
                    <a:pt x="24371" y="138328"/>
                  </a:cubicBezTo>
                  <a:lnTo>
                    <a:pt x="138671" y="24028"/>
                  </a:lnTo>
                  <a:cubicBezTo>
                    <a:pt x="144051" y="18255"/>
                    <a:pt x="143732" y="9214"/>
                    <a:pt x="137959" y="3835"/>
                  </a:cubicBezTo>
                  <a:cubicBezTo>
                    <a:pt x="132472" y="-1278"/>
                    <a:pt x="123965" y="-1278"/>
                    <a:pt x="118478" y="3835"/>
                  </a:cubicBezTo>
                  <a:lnTo>
                    <a:pt x="4178" y="118135"/>
                  </a:lnTo>
                  <a:cubicBezTo>
                    <a:pt x="-1393" y="123713"/>
                    <a:pt x="-1393" y="132749"/>
                    <a:pt x="4178" y="138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91">
              <a:extLst>
                <a:ext uri="{FF2B5EF4-FFF2-40B4-BE49-F238E27FC236}">
                  <a16:creationId xmlns:a16="http://schemas.microsoft.com/office/drawing/2014/main" id="{1AAC8D8B-FE02-41A9-8FE5-E7124E2E6D0A}"/>
                </a:ext>
              </a:extLst>
            </p:cNvPr>
            <p:cNvSpPr/>
            <p:nvPr/>
          </p:nvSpPr>
          <p:spPr>
            <a:xfrm>
              <a:off x="8987116" y="2867611"/>
              <a:ext cx="144069" cy="144069"/>
            </a:xfrm>
            <a:custGeom>
              <a:avLst/>
              <a:gdLst>
                <a:gd name="connsiteX0" fmla="*/ 118847 w 142875"/>
                <a:gd name="connsiteY0" fmla="*/ 3835 h 142875"/>
                <a:gd name="connsiteX1" fmla="*/ 4547 w 142875"/>
                <a:gd name="connsiteY1" fmla="*/ 118135 h 142875"/>
                <a:gd name="connsiteX2" fmla="*/ 3835 w 142875"/>
                <a:gd name="connsiteY2" fmla="*/ 138328 h 142875"/>
                <a:gd name="connsiteX3" fmla="*/ 24028 w 142875"/>
                <a:gd name="connsiteY3" fmla="*/ 139041 h 142875"/>
                <a:gd name="connsiteX4" fmla="*/ 24740 w 142875"/>
                <a:gd name="connsiteY4" fmla="*/ 138328 h 142875"/>
                <a:gd name="connsiteX5" fmla="*/ 139040 w 142875"/>
                <a:gd name="connsiteY5" fmla="*/ 24028 h 142875"/>
                <a:gd name="connsiteX6" fmla="*/ 138328 w 142875"/>
                <a:gd name="connsiteY6" fmla="*/ 3835 h 142875"/>
                <a:gd name="connsiteX7" fmla="*/ 118847 w 142875"/>
                <a:gd name="connsiteY7" fmla="*/ 383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18847" y="3835"/>
                  </a:moveTo>
                  <a:lnTo>
                    <a:pt x="4547" y="118135"/>
                  </a:lnTo>
                  <a:cubicBezTo>
                    <a:pt x="-1226" y="123514"/>
                    <a:pt x="-1545" y="132555"/>
                    <a:pt x="3835" y="138328"/>
                  </a:cubicBezTo>
                  <a:cubicBezTo>
                    <a:pt x="9214" y="144101"/>
                    <a:pt x="18255" y="144420"/>
                    <a:pt x="24028" y="139041"/>
                  </a:cubicBezTo>
                  <a:cubicBezTo>
                    <a:pt x="24274" y="138811"/>
                    <a:pt x="24511" y="138574"/>
                    <a:pt x="24740" y="138328"/>
                  </a:cubicBezTo>
                  <a:lnTo>
                    <a:pt x="139040" y="24028"/>
                  </a:lnTo>
                  <a:cubicBezTo>
                    <a:pt x="144420" y="18255"/>
                    <a:pt x="144101" y="9214"/>
                    <a:pt x="138328" y="3835"/>
                  </a:cubicBezTo>
                  <a:cubicBezTo>
                    <a:pt x="132841" y="-1278"/>
                    <a:pt x="124334" y="-1278"/>
                    <a:pt x="118847" y="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Полилиния 93">
              <a:extLst>
                <a:ext uri="{FF2B5EF4-FFF2-40B4-BE49-F238E27FC236}">
                  <a16:creationId xmlns:a16="http://schemas.microsoft.com/office/drawing/2014/main" id="{D987339F-12D4-47C6-9FED-272EE891FD38}"/>
                </a:ext>
              </a:extLst>
            </p:cNvPr>
            <p:cNvSpPr/>
            <p:nvPr/>
          </p:nvSpPr>
          <p:spPr>
            <a:xfrm>
              <a:off x="8910638" y="271357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94">
              <a:extLst>
                <a:ext uri="{FF2B5EF4-FFF2-40B4-BE49-F238E27FC236}">
                  <a16:creationId xmlns:a16="http://schemas.microsoft.com/office/drawing/2014/main" id="{467F2881-8C0F-4EFC-B405-516AEFE199B9}"/>
                </a:ext>
              </a:extLst>
            </p:cNvPr>
            <p:cNvSpPr/>
            <p:nvPr/>
          </p:nvSpPr>
          <p:spPr>
            <a:xfrm>
              <a:off x="9679006" y="2588719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95">
              <a:extLst>
                <a:ext uri="{FF2B5EF4-FFF2-40B4-BE49-F238E27FC236}">
                  <a16:creationId xmlns:a16="http://schemas.microsoft.com/office/drawing/2014/main" id="{A91890FA-B73F-47CD-BA2D-99173389ADB5}"/>
                </a:ext>
              </a:extLst>
            </p:cNvPr>
            <p:cNvSpPr/>
            <p:nvPr/>
          </p:nvSpPr>
          <p:spPr>
            <a:xfrm>
              <a:off x="9121939" y="2348604"/>
              <a:ext cx="48023" cy="48023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F0107FB-82B0-AFAB-76AA-A2B9D6EA3541}"/>
              </a:ext>
            </a:extLst>
          </p:cNvPr>
          <p:cNvCxnSpPr>
            <a:cxnSpLocks/>
          </p:cNvCxnSpPr>
          <p:nvPr/>
        </p:nvCxnSpPr>
        <p:spPr>
          <a:xfrm>
            <a:off x="6074411" y="0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183">
            <a:extLst>
              <a:ext uri="{FF2B5EF4-FFF2-40B4-BE49-F238E27FC236}">
                <a16:creationId xmlns:a16="http://schemas.microsoft.com/office/drawing/2014/main" id="{4AF03C5D-0306-65EC-777C-26BAB8665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2028146"/>
            <a:ext cx="358272" cy="358272"/>
          </a:xfrm>
          <a:prstGeom prst="rect">
            <a:avLst/>
          </a:prstGeom>
        </p:spPr>
      </p:pic>
      <p:pic>
        <p:nvPicPr>
          <p:cNvPr id="8" name="Graphic 183">
            <a:extLst>
              <a:ext uri="{FF2B5EF4-FFF2-40B4-BE49-F238E27FC236}">
                <a16:creationId xmlns:a16="http://schemas.microsoft.com/office/drawing/2014/main" id="{C61DF7BB-9E1A-3F7A-BD4F-3433AC7AE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3742762"/>
            <a:ext cx="358272" cy="35827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49750" y="3670652"/>
            <a:ext cx="48815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dirty="0">
                <a:cs typeface="Gotham Pro Regular" panose="02000503040000020004" pitchFamily="2" charset="0"/>
              </a:rPr>
              <a:t>Если </a:t>
            </a:r>
            <a:r>
              <a:rPr lang="ru-RU" sz="1400" dirty="0" smtClean="0">
                <a:cs typeface="Gotham Pro Regular" panose="02000503040000020004" pitchFamily="2" charset="0"/>
              </a:rPr>
              <a:t>нейронная сеть уверена в правильности </a:t>
            </a:r>
            <a:r>
              <a:rPr lang="ru-RU" sz="1400" dirty="0">
                <a:cs typeface="Gotham Pro Regular" panose="02000503040000020004" pitchFamily="2" charset="0"/>
              </a:rPr>
              <a:t>сопоставления </a:t>
            </a:r>
            <a:r>
              <a:rPr lang="ru-RU" sz="1400" dirty="0" smtClean="0">
                <a:cs typeface="Gotham Pro Regular" panose="02000503040000020004" pitchFamily="2" charset="0"/>
              </a:rPr>
              <a:t>выше порога в 95%, </a:t>
            </a:r>
            <a:r>
              <a:rPr lang="ru-RU" sz="1400" dirty="0">
                <a:cs typeface="Gotham Pro Regular" panose="02000503040000020004" pitchFamily="2" charset="0"/>
              </a:rPr>
              <a:t>то ИИ решает данный кейс </a:t>
            </a:r>
            <a:r>
              <a:rPr lang="ru-RU" sz="1400" dirty="0" err="1" smtClean="0">
                <a:cs typeface="Gotham Pro Regular" panose="02000503040000020004" pitchFamily="2" charset="0"/>
              </a:rPr>
              <a:t>матчинга</a:t>
            </a:r>
            <a:r>
              <a:rPr lang="ru-RU" sz="1400" dirty="0" smtClean="0">
                <a:cs typeface="Gotham Pro Regular" panose="02000503040000020004" pitchFamily="2" charset="0"/>
              </a:rPr>
              <a:t> самостоятельно</a:t>
            </a:r>
            <a:endParaRPr lang="ru-RU" sz="1400" dirty="0">
              <a:cs typeface="Gotham Pro Regular" panose="02000503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EAE683-D27C-7896-D1D6-3D92FC80C0A6}"/>
              </a:ext>
            </a:extLst>
          </p:cNvPr>
          <p:cNvSpPr txBox="1"/>
          <p:nvPr/>
        </p:nvSpPr>
        <p:spPr>
          <a:xfrm>
            <a:off x="1049749" y="1941561"/>
            <a:ext cx="4881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dirty="0">
                <a:cs typeface="Gotham Pro Regular" panose="02000503040000020004" pitchFamily="2" charset="0"/>
              </a:rPr>
              <a:t>ИИ уже делает </a:t>
            </a:r>
            <a:r>
              <a:rPr lang="ru-RU" sz="1400" dirty="0" err="1">
                <a:cs typeface="Gotham Pro Regular" panose="02000503040000020004" pitchFamily="2" charset="0"/>
              </a:rPr>
              <a:t>матчинг</a:t>
            </a:r>
            <a:r>
              <a:rPr lang="ru-RU" sz="1400" dirty="0">
                <a:cs typeface="Gotham Pro Regular" panose="02000503040000020004" pitchFamily="2" charset="0"/>
              </a:rPr>
              <a:t> на разных категориях и определяет вероятность правильности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86C824-1AEB-8BC8-2031-CACC29D1DC67}"/>
              </a:ext>
            </a:extLst>
          </p:cNvPr>
          <p:cNvSpPr txBox="1"/>
          <p:nvPr/>
        </p:nvSpPr>
        <p:spPr>
          <a:xfrm>
            <a:off x="1049749" y="2711559"/>
            <a:ext cx="49244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dirty="0" smtClean="0">
                <a:cs typeface="Gotham Pro Regular" panose="02000503040000020004" pitchFamily="2" charset="0"/>
              </a:rPr>
              <a:t>Если степень уверенности нейронной сети в ответе менее порогового в 95%, </a:t>
            </a:r>
            <a:r>
              <a:rPr lang="ru-RU" sz="1400" dirty="0">
                <a:cs typeface="Gotham Pro Regular" panose="02000503040000020004" pitchFamily="2" charset="0"/>
              </a:rPr>
              <a:t>то кейс переходит в отдельную категорию для ручного </a:t>
            </a:r>
            <a:r>
              <a:rPr lang="ru-RU" sz="1400" dirty="0" err="1" smtClean="0">
                <a:cs typeface="Gotham Pro Regular" panose="02000503040000020004" pitchFamily="2" charset="0"/>
              </a:rPr>
              <a:t>матчинга</a:t>
            </a:r>
            <a:endParaRPr lang="ru-RU" sz="1400" dirty="0"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81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itting in front of a keyboard&#10;&#10;Description automatically generated">
            <a:extLst>
              <a:ext uri="{FF2B5EF4-FFF2-40B4-BE49-F238E27FC236}">
                <a16:creationId xmlns:a16="http://schemas.microsoft.com/office/drawing/2014/main" id="{8DB631F7-D25F-47F0-B551-2125CBC7F1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698EB8-C0E8-45E4-84AB-1973DDC0B1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C8F2ECF-3AB0-C07E-D599-E85B261610E3}"/>
              </a:ext>
            </a:extLst>
          </p:cNvPr>
          <p:cNvSpPr txBox="1">
            <a:spLocks/>
          </p:cNvSpPr>
          <p:nvPr/>
        </p:nvSpPr>
        <p:spPr>
          <a:xfrm>
            <a:off x="425552" y="524332"/>
            <a:ext cx="3527101" cy="757130"/>
          </a:xfrm>
          <a:prstGeom prst="rect">
            <a:avLst/>
          </a:prstGeom>
          <a:noFill/>
        </p:spPr>
        <p:txBody>
          <a:bodyPr wrap="none" rIns="144000" anchor="b">
            <a:spAutoFit/>
          </a:bodyPr>
          <a:lstStyle>
            <a:lvl1pPr marL="264010" indent="-264010" algn="l" defTabSz="1056041" rtl="0" eaLnBrk="1" latinLnBrk="0" hangingPunct="1">
              <a:lnSpc>
                <a:spcPct val="90000"/>
              </a:lnSpc>
              <a:spcBef>
                <a:spcPts val="1155"/>
              </a:spcBef>
              <a:buFont typeface="Arial" panose="020B0604020202020204" pitchFamily="34" charset="0"/>
              <a:buChar char="•"/>
              <a:defRPr sz="32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2030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0051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8071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6091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11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213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015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817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8032" rtl="0" eaLnBrk="1" fontAlgn="auto" latinLnBrk="0" hangingPunct="1">
              <a:lnSpc>
                <a:spcPct val="90000"/>
              </a:lnSpc>
              <a:spcBef>
                <a:spcPts val="93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Theano Didot" panose="02060603060706020203" pitchFamily="18" charset="0"/>
                <a:cs typeface="Gotham Pro Bold" panose="02000503040000020004" pitchFamily="2" charset="0"/>
                <a:sym typeface="Helvetica Light"/>
              </a:rPr>
              <a:t>Контакты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heano Didot" panose="02060603060706020203" pitchFamily="18" charset="0"/>
              <a:cs typeface="Gotham Pro Bold" panose="02000503040000020004" pitchFamily="2" charset="0"/>
              <a:sym typeface="Helvetica Ligh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04FE07C-20AD-5977-ED4E-E4C41CCF1F36}"/>
              </a:ext>
            </a:extLst>
          </p:cNvPr>
          <p:cNvGrpSpPr/>
          <p:nvPr/>
        </p:nvGrpSpPr>
        <p:grpSpPr>
          <a:xfrm>
            <a:off x="514690" y="2873213"/>
            <a:ext cx="4957855" cy="621734"/>
            <a:chOff x="514690" y="3024980"/>
            <a:chExt cx="4957855" cy="62173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C49676C-0EB6-38C4-AADA-DC4F04777725}"/>
                </a:ext>
              </a:extLst>
            </p:cNvPr>
            <p:cNvSpPr/>
            <p:nvPr/>
          </p:nvSpPr>
          <p:spPr>
            <a:xfrm>
              <a:off x="1165405" y="3024980"/>
              <a:ext cx="4307140" cy="621734"/>
            </a:xfrm>
            <a:prstGeom prst="rect">
              <a:avLst/>
            </a:prstGeom>
            <a:ln>
              <a:noFill/>
            </a:ln>
          </p:spPr>
          <p:txBody>
            <a:bodyPr wrap="none" lIns="0" rIns="0">
              <a:noAutofit/>
            </a:bodyPr>
            <a:lstStyle/>
            <a:p>
              <a:pPr defTabSz="278641">
                <a:spcAft>
                  <a:spcPts val="400"/>
                </a:spcAft>
                <a:defRPr/>
              </a:pPr>
              <a:r>
                <a:rPr lang="en-US" sz="1400" dirty="0">
                  <a:solidFill>
                    <a:schemeClr val="accent5"/>
                  </a:solidFill>
                  <a:cs typeface="Gotham Pro Medium" panose="02000503040000020004" pitchFamily="2" charset="0"/>
                  <a:sym typeface="Helvetica Light"/>
                </a:rPr>
                <a:t>E-mail</a:t>
              </a:r>
              <a:endPara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Gotham Pro Medium" panose="02000503040000020004" pitchFamily="2" charset="0"/>
                <a:sym typeface="Helvetica Light"/>
              </a:endParaRPr>
            </a:p>
            <a:p>
              <a:pPr lvl="0" defTabSz="278641">
                <a:spcAft>
                  <a:spcPts val="400"/>
                </a:spcAft>
                <a:defRPr/>
              </a:pPr>
              <a:r>
                <a:rPr lang="en-US" sz="2000" dirty="0" smtClean="0">
                  <a:solidFill>
                    <a:prstClr val="white"/>
                  </a:solidFill>
                  <a:sym typeface="Helvetica Light"/>
                </a:rPr>
                <a:t>eduard.ashrafyan@price-team.ru</a:t>
              </a:r>
              <a:endParaRPr lang="en-US" sz="2000" dirty="0">
                <a:solidFill>
                  <a:prstClr val="white"/>
                </a:solidFill>
                <a:sym typeface="Helvetica Light"/>
              </a:endParaRPr>
            </a:p>
          </p:txBody>
        </p:sp>
        <p:grpSp>
          <p:nvGrpSpPr>
            <p:cNvPr id="7" name="Рисунок 3">
              <a:extLst>
                <a:ext uri="{FF2B5EF4-FFF2-40B4-BE49-F238E27FC236}">
                  <a16:creationId xmlns:a16="http://schemas.microsoft.com/office/drawing/2014/main" id="{34BC8A1F-0958-5DAD-E748-7096581CAFF7}"/>
                </a:ext>
              </a:extLst>
            </p:cNvPr>
            <p:cNvGrpSpPr/>
            <p:nvPr/>
          </p:nvGrpSpPr>
          <p:grpSpPr>
            <a:xfrm>
              <a:off x="514690" y="3102428"/>
              <a:ext cx="450623" cy="450623"/>
              <a:chOff x="5619750" y="2952750"/>
              <a:chExt cx="952500" cy="952500"/>
            </a:xfrm>
            <a:solidFill>
              <a:schemeClr val="accent1"/>
            </a:solidFill>
          </p:grpSpPr>
          <p:sp>
            <p:nvSpPr>
              <p:cNvPr id="8" name="Полилиния 6">
                <a:extLst>
                  <a:ext uri="{FF2B5EF4-FFF2-40B4-BE49-F238E27FC236}">
                    <a16:creationId xmlns:a16="http://schemas.microsoft.com/office/drawing/2014/main" id="{D69A1526-9102-AE74-F9B6-8F65DBAD7BF1}"/>
                  </a:ext>
                </a:extLst>
              </p:cNvPr>
              <p:cNvSpPr/>
              <p:nvPr/>
            </p:nvSpPr>
            <p:spPr>
              <a:xfrm>
                <a:off x="5699439" y="2998653"/>
                <a:ext cx="773317" cy="848762"/>
              </a:xfrm>
              <a:custGeom>
                <a:avLst/>
                <a:gdLst>
                  <a:gd name="connsiteX0" fmla="*/ 779720 w 773316"/>
                  <a:gd name="connsiteY0" fmla="*/ 356901 h 848762"/>
                  <a:gd name="connsiteX1" fmla="*/ 779664 w 773316"/>
                  <a:gd name="connsiteY1" fmla="*/ 356363 h 848762"/>
                  <a:gd name="connsiteX2" fmla="*/ 778504 w 773316"/>
                  <a:gd name="connsiteY2" fmla="*/ 351563 h 848762"/>
                  <a:gd name="connsiteX3" fmla="*/ 778325 w 773316"/>
                  <a:gd name="connsiteY3" fmla="*/ 351224 h 848762"/>
                  <a:gd name="connsiteX4" fmla="*/ 775269 w 773316"/>
                  <a:gd name="connsiteY4" fmla="*/ 347046 h 848762"/>
                  <a:gd name="connsiteX5" fmla="*/ 775156 w 773316"/>
                  <a:gd name="connsiteY5" fmla="*/ 346895 h 848762"/>
                  <a:gd name="connsiteX6" fmla="*/ 648879 w 773316"/>
                  <a:gd name="connsiteY6" fmla="*/ 231501 h 848762"/>
                  <a:gd name="connsiteX7" fmla="*/ 648879 w 773316"/>
                  <a:gd name="connsiteY7" fmla="*/ 116333 h 848762"/>
                  <a:gd name="connsiteX8" fmla="*/ 634733 w 773316"/>
                  <a:gd name="connsiteY8" fmla="*/ 102187 h 848762"/>
                  <a:gd name="connsiteX9" fmla="*/ 507211 w 773316"/>
                  <a:gd name="connsiteY9" fmla="*/ 102187 h 848762"/>
                  <a:gd name="connsiteX10" fmla="*/ 399437 w 773316"/>
                  <a:gd name="connsiteY10" fmla="*/ 3703 h 848762"/>
                  <a:gd name="connsiteX11" fmla="*/ 380359 w 773316"/>
                  <a:gd name="connsiteY11" fmla="*/ 3703 h 848762"/>
                  <a:gd name="connsiteX12" fmla="*/ 272509 w 773316"/>
                  <a:gd name="connsiteY12" fmla="*/ 102187 h 848762"/>
                  <a:gd name="connsiteX13" fmla="*/ 152843 w 773316"/>
                  <a:gd name="connsiteY13" fmla="*/ 102187 h 848762"/>
                  <a:gd name="connsiteX14" fmla="*/ 138697 w 773316"/>
                  <a:gd name="connsiteY14" fmla="*/ 116333 h 848762"/>
                  <a:gd name="connsiteX15" fmla="*/ 138697 w 773316"/>
                  <a:gd name="connsiteY15" fmla="*/ 224381 h 848762"/>
                  <a:gd name="connsiteX16" fmla="*/ 4621 w 773316"/>
                  <a:gd name="connsiteY16" fmla="*/ 346895 h 848762"/>
                  <a:gd name="connsiteX17" fmla="*/ 4508 w 773316"/>
                  <a:gd name="connsiteY17" fmla="*/ 347046 h 848762"/>
                  <a:gd name="connsiteX18" fmla="*/ 1452 w 773316"/>
                  <a:gd name="connsiteY18" fmla="*/ 351224 h 848762"/>
                  <a:gd name="connsiteX19" fmla="*/ 1264 w 773316"/>
                  <a:gd name="connsiteY19" fmla="*/ 351573 h 848762"/>
                  <a:gd name="connsiteX20" fmla="*/ 104 w 773316"/>
                  <a:gd name="connsiteY20" fmla="*/ 356363 h 848762"/>
                  <a:gd name="connsiteX21" fmla="*/ 47 w 773316"/>
                  <a:gd name="connsiteY21" fmla="*/ 356920 h 848762"/>
                  <a:gd name="connsiteX22" fmla="*/ 0 w 773316"/>
                  <a:gd name="connsiteY22" fmla="*/ 357354 h 848762"/>
                  <a:gd name="connsiteX23" fmla="*/ 0 w 773316"/>
                  <a:gd name="connsiteY23" fmla="*/ 837140 h 848762"/>
                  <a:gd name="connsiteX24" fmla="*/ 773 w 773316"/>
                  <a:gd name="connsiteY24" fmla="*/ 841554 h 848762"/>
                  <a:gd name="connsiteX25" fmla="*/ 943 w 773316"/>
                  <a:gd name="connsiteY25" fmla="*/ 842110 h 848762"/>
                  <a:gd name="connsiteX26" fmla="*/ 3584 w 773316"/>
                  <a:gd name="connsiteY26" fmla="*/ 846467 h 848762"/>
                  <a:gd name="connsiteX27" fmla="*/ 3735 w 773316"/>
                  <a:gd name="connsiteY27" fmla="*/ 846712 h 848762"/>
                  <a:gd name="connsiteX28" fmla="*/ 3933 w 773316"/>
                  <a:gd name="connsiteY28" fmla="*/ 846882 h 848762"/>
                  <a:gd name="connsiteX29" fmla="*/ 5432 w 773316"/>
                  <a:gd name="connsiteY29" fmla="*/ 848202 h 848762"/>
                  <a:gd name="connsiteX30" fmla="*/ 6121 w 773316"/>
                  <a:gd name="connsiteY30" fmla="*/ 848768 h 848762"/>
                  <a:gd name="connsiteX31" fmla="*/ 8101 w 773316"/>
                  <a:gd name="connsiteY31" fmla="*/ 849872 h 848762"/>
                  <a:gd name="connsiteX32" fmla="*/ 8591 w 773316"/>
                  <a:gd name="connsiteY32" fmla="*/ 850136 h 848762"/>
                  <a:gd name="connsiteX33" fmla="*/ 14146 w 773316"/>
                  <a:gd name="connsiteY33" fmla="*/ 851277 h 848762"/>
                  <a:gd name="connsiteX34" fmla="*/ 765603 w 773316"/>
                  <a:gd name="connsiteY34" fmla="*/ 851277 h 848762"/>
                  <a:gd name="connsiteX35" fmla="*/ 779749 w 773316"/>
                  <a:gd name="connsiteY35" fmla="*/ 837131 h 848762"/>
                  <a:gd name="connsiteX36" fmla="*/ 779749 w 773316"/>
                  <a:gd name="connsiteY36" fmla="*/ 357344 h 848762"/>
                  <a:gd name="connsiteX37" fmla="*/ 779720 w 773316"/>
                  <a:gd name="connsiteY37" fmla="*/ 356901 h 848762"/>
                  <a:gd name="connsiteX38" fmla="*/ 28311 w 773316"/>
                  <a:gd name="connsiteY38" fmla="*/ 390767 h 848762"/>
                  <a:gd name="connsiteX39" fmla="*/ 142734 w 773316"/>
                  <a:gd name="connsiteY39" fmla="*/ 495278 h 848762"/>
                  <a:gd name="connsiteX40" fmla="*/ 143215 w 773316"/>
                  <a:gd name="connsiteY40" fmla="*/ 495711 h 848762"/>
                  <a:gd name="connsiteX41" fmla="*/ 254082 w 773316"/>
                  <a:gd name="connsiteY41" fmla="*/ 596988 h 848762"/>
                  <a:gd name="connsiteX42" fmla="*/ 28311 w 773316"/>
                  <a:gd name="connsiteY42" fmla="*/ 804868 h 848762"/>
                  <a:gd name="connsiteX43" fmla="*/ 28311 w 773316"/>
                  <a:gd name="connsiteY43" fmla="*/ 390767 h 848762"/>
                  <a:gd name="connsiteX44" fmla="*/ 275046 w 773316"/>
                  <a:gd name="connsiteY44" fmla="*/ 616141 h 848762"/>
                  <a:gd name="connsiteX45" fmla="*/ 384244 w 773316"/>
                  <a:gd name="connsiteY45" fmla="*/ 715880 h 848762"/>
                  <a:gd name="connsiteX46" fmla="*/ 393788 w 773316"/>
                  <a:gd name="connsiteY46" fmla="*/ 719587 h 848762"/>
                  <a:gd name="connsiteX47" fmla="*/ 403322 w 773316"/>
                  <a:gd name="connsiteY47" fmla="*/ 715890 h 848762"/>
                  <a:gd name="connsiteX48" fmla="*/ 512172 w 773316"/>
                  <a:gd name="connsiteY48" fmla="*/ 616603 h 848762"/>
                  <a:gd name="connsiteX49" fmla="*/ 730058 w 773316"/>
                  <a:gd name="connsiteY49" fmla="*/ 822975 h 848762"/>
                  <a:gd name="connsiteX50" fmla="*/ 50416 w 773316"/>
                  <a:gd name="connsiteY50" fmla="*/ 822975 h 848762"/>
                  <a:gd name="connsiteX51" fmla="*/ 275046 w 773316"/>
                  <a:gd name="connsiteY51" fmla="*/ 616141 h 848762"/>
                  <a:gd name="connsiteX52" fmla="*/ 533127 w 773316"/>
                  <a:gd name="connsiteY52" fmla="*/ 597497 h 848762"/>
                  <a:gd name="connsiteX53" fmla="*/ 751475 w 773316"/>
                  <a:gd name="connsiteY53" fmla="*/ 398340 h 848762"/>
                  <a:gd name="connsiteX54" fmla="*/ 751475 w 773316"/>
                  <a:gd name="connsiteY54" fmla="*/ 804303 h 848762"/>
                  <a:gd name="connsiteX55" fmla="*/ 533127 w 773316"/>
                  <a:gd name="connsiteY55" fmla="*/ 597497 h 848762"/>
                  <a:gd name="connsiteX56" fmla="*/ 749533 w 773316"/>
                  <a:gd name="connsiteY56" fmla="*/ 361805 h 848762"/>
                  <a:gd name="connsiteX57" fmla="*/ 648869 w 773316"/>
                  <a:gd name="connsiteY57" fmla="*/ 453613 h 848762"/>
                  <a:gd name="connsiteX58" fmla="*/ 648869 w 773316"/>
                  <a:gd name="connsiteY58" fmla="*/ 269827 h 848762"/>
                  <a:gd name="connsiteX59" fmla="*/ 749533 w 773316"/>
                  <a:gd name="connsiteY59" fmla="*/ 361805 h 848762"/>
                  <a:gd name="connsiteX60" fmla="*/ 389884 w 773316"/>
                  <a:gd name="connsiteY60" fmla="*/ 33306 h 848762"/>
                  <a:gd name="connsiteX61" fmla="*/ 465273 w 773316"/>
                  <a:gd name="connsiteY61" fmla="*/ 102187 h 848762"/>
                  <a:gd name="connsiteX62" fmla="*/ 314466 w 773316"/>
                  <a:gd name="connsiteY62" fmla="*/ 102187 h 848762"/>
                  <a:gd name="connsiteX63" fmla="*/ 389884 w 773316"/>
                  <a:gd name="connsiteY63" fmla="*/ 33306 h 848762"/>
                  <a:gd name="connsiteX64" fmla="*/ 620587 w 773316"/>
                  <a:gd name="connsiteY64" fmla="*/ 130480 h 848762"/>
                  <a:gd name="connsiteX65" fmla="*/ 620587 w 773316"/>
                  <a:gd name="connsiteY65" fmla="*/ 237914 h 848762"/>
                  <a:gd name="connsiteX66" fmla="*/ 620587 w 773316"/>
                  <a:gd name="connsiteY66" fmla="*/ 238536 h 848762"/>
                  <a:gd name="connsiteX67" fmla="*/ 620587 w 773316"/>
                  <a:gd name="connsiteY67" fmla="*/ 479425 h 848762"/>
                  <a:gd name="connsiteX68" fmla="*/ 502307 w 773316"/>
                  <a:gd name="connsiteY68" fmla="*/ 587312 h 848762"/>
                  <a:gd name="connsiteX69" fmla="*/ 502024 w 773316"/>
                  <a:gd name="connsiteY69" fmla="*/ 587510 h 848762"/>
                  <a:gd name="connsiteX70" fmla="*/ 501939 w 773316"/>
                  <a:gd name="connsiteY70" fmla="*/ 587651 h 848762"/>
                  <a:gd name="connsiteX71" fmla="*/ 393797 w 773316"/>
                  <a:gd name="connsiteY71" fmla="*/ 686287 h 848762"/>
                  <a:gd name="connsiteX72" fmla="*/ 166989 w 773316"/>
                  <a:gd name="connsiteY72" fmla="*/ 479123 h 848762"/>
                  <a:gd name="connsiteX73" fmla="*/ 166989 w 773316"/>
                  <a:gd name="connsiteY73" fmla="*/ 130480 h 848762"/>
                  <a:gd name="connsiteX74" fmla="*/ 620587 w 773316"/>
                  <a:gd name="connsiteY74" fmla="*/ 130480 h 848762"/>
                  <a:gd name="connsiteX75" fmla="*/ 138697 w 773316"/>
                  <a:gd name="connsiteY75" fmla="*/ 453283 h 848762"/>
                  <a:gd name="connsiteX76" fmla="*/ 34403 w 773316"/>
                  <a:gd name="connsiteY76" fmla="*/ 358014 h 848762"/>
                  <a:gd name="connsiteX77" fmla="*/ 138697 w 773316"/>
                  <a:gd name="connsiteY77" fmla="*/ 262707 h 848762"/>
                  <a:gd name="connsiteX78" fmla="*/ 138697 w 773316"/>
                  <a:gd name="connsiteY78" fmla="*/ 453283 h 84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773316" h="848762">
                    <a:moveTo>
                      <a:pt x="779720" y="356901"/>
                    </a:moveTo>
                    <a:cubicBezTo>
                      <a:pt x="779711" y="356722"/>
                      <a:pt x="779683" y="356552"/>
                      <a:pt x="779664" y="356363"/>
                    </a:cubicBezTo>
                    <a:cubicBezTo>
                      <a:pt x="779541" y="354666"/>
                      <a:pt x="779164" y="353044"/>
                      <a:pt x="778504" y="351563"/>
                    </a:cubicBezTo>
                    <a:cubicBezTo>
                      <a:pt x="778447" y="351441"/>
                      <a:pt x="778381" y="351346"/>
                      <a:pt x="778325" y="351224"/>
                    </a:cubicBezTo>
                    <a:cubicBezTo>
                      <a:pt x="777561" y="349649"/>
                      <a:pt x="776533" y="348234"/>
                      <a:pt x="775269" y="347046"/>
                    </a:cubicBezTo>
                    <a:cubicBezTo>
                      <a:pt x="775222" y="346999"/>
                      <a:pt x="775203" y="346942"/>
                      <a:pt x="775156" y="346895"/>
                    </a:cubicBezTo>
                    <a:lnTo>
                      <a:pt x="648879" y="231501"/>
                    </a:lnTo>
                    <a:lnTo>
                      <a:pt x="648879" y="116333"/>
                    </a:lnTo>
                    <a:cubicBezTo>
                      <a:pt x="648879" y="108515"/>
                      <a:pt x="642541" y="102187"/>
                      <a:pt x="634733" y="102187"/>
                    </a:cubicBezTo>
                    <a:lnTo>
                      <a:pt x="507211" y="102187"/>
                    </a:lnTo>
                    <a:lnTo>
                      <a:pt x="399437" y="3703"/>
                    </a:lnTo>
                    <a:cubicBezTo>
                      <a:pt x="394043" y="-1230"/>
                      <a:pt x="385772" y="-1239"/>
                      <a:pt x="380359" y="3703"/>
                    </a:cubicBezTo>
                    <a:lnTo>
                      <a:pt x="272509" y="102187"/>
                    </a:lnTo>
                    <a:lnTo>
                      <a:pt x="152843" y="102187"/>
                    </a:lnTo>
                    <a:cubicBezTo>
                      <a:pt x="145025" y="102187"/>
                      <a:pt x="138697" y="108515"/>
                      <a:pt x="138697" y="116333"/>
                    </a:cubicBezTo>
                    <a:lnTo>
                      <a:pt x="138697" y="224381"/>
                    </a:lnTo>
                    <a:lnTo>
                      <a:pt x="4621" y="346895"/>
                    </a:lnTo>
                    <a:cubicBezTo>
                      <a:pt x="4574" y="346942"/>
                      <a:pt x="4555" y="346999"/>
                      <a:pt x="4508" y="347046"/>
                    </a:cubicBezTo>
                    <a:cubicBezTo>
                      <a:pt x="3244" y="348234"/>
                      <a:pt x="2216" y="349649"/>
                      <a:pt x="1452" y="351224"/>
                    </a:cubicBezTo>
                    <a:cubicBezTo>
                      <a:pt x="1396" y="351346"/>
                      <a:pt x="1320" y="351450"/>
                      <a:pt x="1264" y="351573"/>
                    </a:cubicBezTo>
                    <a:cubicBezTo>
                      <a:pt x="604" y="353053"/>
                      <a:pt x="226" y="354666"/>
                      <a:pt x="104" y="356363"/>
                    </a:cubicBezTo>
                    <a:cubicBezTo>
                      <a:pt x="94" y="356552"/>
                      <a:pt x="57" y="356731"/>
                      <a:pt x="47" y="356920"/>
                    </a:cubicBezTo>
                    <a:cubicBezTo>
                      <a:pt x="47" y="357071"/>
                      <a:pt x="0" y="357203"/>
                      <a:pt x="0" y="357354"/>
                    </a:cubicBezTo>
                    <a:lnTo>
                      <a:pt x="0" y="837140"/>
                    </a:lnTo>
                    <a:cubicBezTo>
                      <a:pt x="0" y="838687"/>
                      <a:pt x="311" y="840158"/>
                      <a:pt x="773" y="841554"/>
                    </a:cubicBezTo>
                    <a:cubicBezTo>
                      <a:pt x="839" y="841742"/>
                      <a:pt x="877" y="841922"/>
                      <a:pt x="943" y="842110"/>
                    </a:cubicBezTo>
                    <a:cubicBezTo>
                      <a:pt x="1556" y="843732"/>
                      <a:pt x="2461" y="845194"/>
                      <a:pt x="3584" y="846467"/>
                    </a:cubicBezTo>
                    <a:cubicBezTo>
                      <a:pt x="3650" y="846543"/>
                      <a:pt x="3669" y="846637"/>
                      <a:pt x="3735" y="846712"/>
                    </a:cubicBezTo>
                    <a:cubicBezTo>
                      <a:pt x="3791" y="846778"/>
                      <a:pt x="3867" y="846816"/>
                      <a:pt x="3933" y="846882"/>
                    </a:cubicBezTo>
                    <a:cubicBezTo>
                      <a:pt x="4395" y="847363"/>
                      <a:pt x="4904" y="847788"/>
                      <a:pt x="5432" y="848202"/>
                    </a:cubicBezTo>
                    <a:cubicBezTo>
                      <a:pt x="5668" y="848382"/>
                      <a:pt x="5875" y="848599"/>
                      <a:pt x="6121" y="848768"/>
                    </a:cubicBezTo>
                    <a:cubicBezTo>
                      <a:pt x="6743" y="849202"/>
                      <a:pt x="7413" y="849551"/>
                      <a:pt x="8101" y="849872"/>
                    </a:cubicBezTo>
                    <a:cubicBezTo>
                      <a:pt x="8271" y="849947"/>
                      <a:pt x="8422" y="850070"/>
                      <a:pt x="8591" y="850136"/>
                    </a:cubicBezTo>
                    <a:cubicBezTo>
                      <a:pt x="10298" y="850862"/>
                      <a:pt x="12175" y="851277"/>
                      <a:pt x="14146" y="851277"/>
                    </a:cubicBezTo>
                    <a:lnTo>
                      <a:pt x="765603" y="851277"/>
                    </a:lnTo>
                    <a:cubicBezTo>
                      <a:pt x="773411" y="851277"/>
                      <a:pt x="779749" y="844939"/>
                      <a:pt x="779749" y="837131"/>
                    </a:cubicBezTo>
                    <a:lnTo>
                      <a:pt x="779749" y="357344"/>
                    </a:lnTo>
                    <a:cubicBezTo>
                      <a:pt x="779767" y="357193"/>
                      <a:pt x="779730" y="357052"/>
                      <a:pt x="779720" y="356901"/>
                    </a:cubicBezTo>
                    <a:close/>
                    <a:moveTo>
                      <a:pt x="28311" y="390767"/>
                    </a:moveTo>
                    <a:lnTo>
                      <a:pt x="142734" y="495278"/>
                    </a:lnTo>
                    <a:cubicBezTo>
                      <a:pt x="142884" y="495429"/>
                      <a:pt x="143054" y="495570"/>
                      <a:pt x="143215" y="495711"/>
                    </a:cubicBezTo>
                    <a:lnTo>
                      <a:pt x="254082" y="596988"/>
                    </a:lnTo>
                    <a:lnTo>
                      <a:pt x="28311" y="804868"/>
                    </a:lnTo>
                    <a:lnTo>
                      <a:pt x="28311" y="390767"/>
                    </a:lnTo>
                    <a:close/>
                    <a:moveTo>
                      <a:pt x="275046" y="616141"/>
                    </a:moveTo>
                    <a:lnTo>
                      <a:pt x="384244" y="715880"/>
                    </a:lnTo>
                    <a:cubicBezTo>
                      <a:pt x="386951" y="718351"/>
                      <a:pt x="390365" y="719587"/>
                      <a:pt x="393788" y="719587"/>
                    </a:cubicBezTo>
                    <a:cubicBezTo>
                      <a:pt x="397202" y="719587"/>
                      <a:pt x="400625" y="718351"/>
                      <a:pt x="403322" y="715890"/>
                    </a:cubicBezTo>
                    <a:lnTo>
                      <a:pt x="512172" y="616603"/>
                    </a:lnTo>
                    <a:lnTo>
                      <a:pt x="730058" y="822975"/>
                    </a:lnTo>
                    <a:lnTo>
                      <a:pt x="50416" y="822975"/>
                    </a:lnTo>
                    <a:lnTo>
                      <a:pt x="275046" y="616141"/>
                    </a:lnTo>
                    <a:close/>
                    <a:moveTo>
                      <a:pt x="533127" y="597497"/>
                    </a:moveTo>
                    <a:lnTo>
                      <a:pt x="751475" y="398340"/>
                    </a:lnTo>
                    <a:lnTo>
                      <a:pt x="751475" y="804303"/>
                    </a:lnTo>
                    <a:lnTo>
                      <a:pt x="533127" y="597497"/>
                    </a:lnTo>
                    <a:close/>
                    <a:moveTo>
                      <a:pt x="749533" y="361805"/>
                    </a:moveTo>
                    <a:lnTo>
                      <a:pt x="648869" y="453613"/>
                    </a:lnTo>
                    <a:lnTo>
                      <a:pt x="648869" y="269827"/>
                    </a:lnTo>
                    <a:lnTo>
                      <a:pt x="749533" y="361805"/>
                    </a:lnTo>
                    <a:close/>
                    <a:moveTo>
                      <a:pt x="389884" y="33306"/>
                    </a:moveTo>
                    <a:lnTo>
                      <a:pt x="465273" y="102187"/>
                    </a:lnTo>
                    <a:lnTo>
                      <a:pt x="314466" y="102187"/>
                    </a:lnTo>
                    <a:lnTo>
                      <a:pt x="389884" y="33306"/>
                    </a:lnTo>
                    <a:close/>
                    <a:moveTo>
                      <a:pt x="620587" y="130480"/>
                    </a:moveTo>
                    <a:lnTo>
                      <a:pt x="620587" y="237914"/>
                    </a:lnTo>
                    <a:cubicBezTo>
                      <a:pt x="620587" y="238131"/>
                      <a:pt x="620577" y="238329"/>
                      <a:pt x="620587" y="238536"/>
                    </a:cubicBezTo>
                    <a:lnTo>
                      <a:pt x="620587" y="479425"/>
                    </a:lnTo>
                    <a:lnTo>
                      <a:pt x="502307" y="587312"/>
                    </a:lnTo>
                    <a:cubicBezTo>
                      <a:pt x="502222" y="587397"/>
                      <a:pt x="502109" y="587425"/>
                      <a:pt x="502024" y="587510"/>
                    </a:cubicBezTo>
                    <a:cubicBezTo>
                      <a:pt x="501986" y="587548"/>
                      <a:pt x="501977" y="587604"/>
                      <a:pt x="501939" y="587651"/>
                    </a:cubicBezTo>
                    <a:lnTo>
                      <a:pt x="393797" y="686287"/>
                    </a:lnTo>
                    <a:lnTo>
                      <a:pt x="166989" y="479123"/>
                    </a:lnTo>
                    <a:lnTo>
                      <a:pt x="166989" y="130480"/>
                    </a:lnTo>
                    <a:lnTo>
                      <a:pt x="620587" y="130480"/>
                    </a:lnTo>
                    <a:close/>
                    <a:moveTo>
                      <a:pt x="138697" y="453283"/>
                    </a:moveTo>
                    <a:lnTo>
                      <a:pt x="34403" y="358014"/>
                    </a:lnTo>
                    <a:lnTo>
                      <a:pt x="138697" y="262707"/>
                    </a:lnTo>
                    <a:lnTo>
                      <a:pt x="138697" y="453283"/>
                    </a:lnTo>
                    <a:close/>
                  </a:path>
                </a:pathLst>
              </a:custGeom>
              <a:solidFill>
                <a:schemeClr val="accent5"/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0" name="Полилиния 10">
                <a:extLst>
                  <a:ext uri="{FF2B5EF4-FFF2-40B4-BE49-F238E27FC236}">
                    <a16:creationId xmlns:a16="http://schemas.microsoft.com/office/drawing/2014/main" id="{0C5FA2FF-F7ED-1322-F5D8-FD74CFD0136F}"/>
                  </a:ext>
                </a:extLst>
              </p:cNvPr>
              <p:cNvSpPr/>
              <p:nvPr/>
            </p:nvSpPr>
            <p:spPr>
              <a:xfrm>
                <a:off x="5937527" y="3217479"/>
                <a:ext cx="292351" cy="311213"/>
              </a:xfrm>
              <a:custGeom>
                <a:avLst/>
                <a:gdLst>
                  <a:gd name="connsiteX0" fmla="*/ 155701 w 292351"/>
                  <a:gd name="connsiteY0" fmla="*/ 311534 h 311212"/>
                  <a:gd name="connsiteX1" fmla="*/ 246094 w 292351"/>
                  <a:gd name="connsiteY1" fmla="*/ 282657 h 311212"/>
                  <a:gd name="connsiteX2" fmla="*/ 249432 w 292351"/>
                  <a:gd name="connsiteY2" fmla="*/ 262937 h 311212"/>
                  <a:gd name="connsiteX3" fmla="*/ 229713 w 292351"/>
                  <a:gd name="connsiteY3" fmla="*/ 259599 h 311212"/>
                  <a:gd name="connsiteX4" fmla="*/ 155691 w 292351"/>
                  <a:gd name="connsiteY4" fmla="*/ 283241 h 311212"/>
                  <a:gd name="connsiteX5" fmla="*/ 28311 w 292351"/>
                  <a:gd name="connsiteY5" fmla="*/ 155795 h 311212"/>
                  <a:gd name="connsiteX6" fmla="*/ 155691 w 292351"/>
                  <a:gd name="connsiteY6" fmla="*/ 28292 h 311212"/>
                  <a:gd name="connsiteX7" fmla="*/ 269878 w 292351"/>
                  <a:gd name="connsiteY7" fmla="*/ 98730 h 311212"/>
                  <a:gd name="connsiteX8" fmla="*/ 269878 w 292351"/>
                  <a:gd name="connsiteY8" fmla="*/ 175458 h 311212"/>
                  <a:gd name="connsiteX9" fmla="*/ 246745 w 292351"/>
                  <a:gd name="connsiteY9" fmla="*/ 198526 h 311212"/>
                  <a:gd name="connsiteX10" fmla="*/ 222281 w 292351"/>
                  <a:gd name="connsiteY10" fmla="*/ 174741 h 311212"/>
                  <a:gd name="connsiteX11" fmla="*/ 224903 w 292351"/>
                  <a:gd name="connsiteY11" fmla="*/ 155786 h 311212"/>
                  <a:gd name="connsiteX12" fmla="*/ 152994 w 292351"/>
                  <a:gd name="connsiteY12" fmla="*/ 83943 h 311212"/>
                  <a:gd name="connsiteX13" fmla="*/ 81085 w 292351"/>
                  <a:gd name="connsiteY13" fmla="*/ 155786 h 311212"/>
                  <a:gd name="connsiteX14" fmla="*/ 152994 w 292351"/>
                  <a:gd name="connsiteY14" fmla="*/ 227629 h 311212"/>
                  <a:gd name="connsiteX15" fmla="*/ 205033 w 292351"/>
                  <a:gd name="connsiteY15" fmla="*/ 205221 h 311212"/>
                  <a:gd name="connsiteX16" fmla="*/ 246735 w 292351"/>
                  <a:gd name="connsiteY16" fmla="*/ 226818 h 311212"/>
                  <a:gd name="connsiteX17" fmla="*/ 298161 w 292351"/>
                  <a:gd name="connsiteY17" fmla="*/ 175458 h 311212"/>
                  <a:gd name="connsiteX18" fmla="*/ 298161 w 292351"/>
                  <a:gd name="connsiteY18" fmla="*/ 95429 h 311212"/>
                  <a:gd name="connsiteX19" fmla="*/ 298142 w 292351"/>
                  <a:gd name="connsiteY19" fmla="*/ 95231 h 311212"/>
                  <a:gd name="connsiteX20" fmla="*/ 298019 w 292351"/>
                  <a:gd name="connsiteY20" fmla="*/ 93986 h 311212"/>
                  <a:gd name="connsiteX21" fmla="*/ 297821 w 292351"/>
                  <a:gd name="connsiteY21" fmla="*/ 92411 h 311212"/>
                  <a:gd name="connsiteX22" fmla="*/ 297604 w 292351"/>
                  <a:gd name="connsiteY22" fmla="*/ 91723 h 311212"/>
                  <a:gd name="connsiteX23" fmla="*/ 296935 w 292351"/>
                  <a:gd name="connsiteY23" fmla="*/ 89714 h 311212"/>
                  <a:gd name="connsiteX24" fmla="*/ 296897 w 292351"/>
                  <a:gd name="connsiteY24" fmla="*/ 89610 h 311212"/>
                  <a:gd name="connsiteX25" fmla="*/ 155672 w 292351"/>
                  <a:gd name="connsiteY25" fmla="*/ 0 h 311212"/>
                  <a:gd name="connsiteX26" fmla="*/ 0 w 292351"/>
                  <a:gd name="connsiteY26" fmla="*/ 155795 h 311212"/>
                  <a:gd name="connsiteX27" fmla="*/ 155701 w 292351"/>
                  <a:gd name="connsiteY27" fmla="*/ 311534 h 311212"/>
                  <a:gd name="connsiteX28" fmla="*/ 153013 w 292351"/>
                  <a:gd name="connsiteY28" fmla="*/ 199346 h 311212"/>
                  <a:gd name="connsiteX29" fmla="*/ 109396 w 292351"/>
                  <a:gd name="connsiteY29" fmla="*/ 155795 h 311212"/>
                  <a:gd name="connsiteX30" fmla="*/ 153013 w 292351"/>
                  <a:gd name="connsiteY30" fmla="*/ 112244 h 311212"/>
                  <a:gd name="connsiteX31" fmla="*/ 196630 w 292351"/>
                  <a:gd name="connsiteY31" fmla="*/ 155795 h 311212"/>
                  <a:gd name="connsiteX32" fmla="*/ 153013 w 292351"/>
                  <a:gd name="connsiteY32" fmla="*/ 199346 h 31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2351" h="311212">
                    <a:moveTo>
                      <a:pt x="155701" y="311534"/>
                    </a:moveTo>
                    <a:cubicBezTo>
                      <a:pt x="188246" y="311534"/>
                      <a:pt x="219509" y="301546"/>
                      <a:pt x="246094" y="282657"/>
                    </a:cubicBezTo>
                    <a:cubicBezTo>
                      <a:pt x="252469" y="278139"/>
                      <a:pt x="253969" y="269303"/>
                      <a:pt x="249432" y="262937"/>
                    </a:cubicBezTo>
                    <a:cubicBezTo>
                      <a:pt x="244915" y="256553"/>
                      <a:pt x="236050" y="255063"/>
                      <a:pt x="229713" y="259599"/>
                    </a:cubicBezTo>
                    <a:cubicBezTo>
                      <a:pt x="207928" y="275065"/>
                      <a:pt x="182342" y="283241"/>
                      <a:pt x="155691" y="283241"/>
                    </a:cubicBezTo>
                    <a:cubicBezTo>
                      <a:pt x="85452" y="283241"/>
                      <a:pt x="28311" y="226073"/>
                      <a:pt x="28311" y="155795"/>
                    </a:cubicBezTo>
                    <a:cubicBezTo>
                      <a:pt x="28311" y="85489"/>
                      <a:pt x="85452" y="28292"/>
                      <a:pt x="155691" y="28292"/>
                    </a:cubicBezTo>
                    <a:cubicBezTo>
                      <a:pt x="207136" y="28292"/>
                      <a:pt x="248565" y="53953"/>
                      <a:pt x="269878" y="98730"/>
                    </a:cubicBezTo>
                    <a:lnTo>
                      <a:pt x="269878" y="175458"/>
                    </a:lnTo>
                    <a:cubicBezTo>
                      <a:pt x="269878" y="188180"/>
                      <a:pt x="259495" y="198526"/>
                      <a:pt x="246745" y="198526"/>
                    </a:cubicBezTo>
                    <a:cubicBezTo>
                      <a:pt x="234617" y="198526"/>
                      <a:pt x="223253" y="187180"/>
                      <a:pt x="222281" y="174741"/>
                    </a:cubicBezTo>
                    <a:cubicBezTo>
                      <a:pt x="223941" y="168696"/>
                      <a:pt x="224903" y="162359"/>
                      <a:pt x="224903" y="155786"/>
                    </a:cubicBezTo>
                    <a:cubicBezTo>
                      <a:pt x="224903" y="116177"/>
                      <a:pt x="192641" y="83943"/>
                      <a:pt x="152994" y="83943"/>
                    </a:cubicBezTo>
                    <a:cubicBezTo>
                      <a:pt x="113338" y="83943"/>
                      <a:pt x="81085" y="116167"/>
                      <a:pt x="81085" y="155786"/>
                    </a:cubicBezTo>
                    <a:cubicBezTo>
                      <a:pt x="81085" y="195404"/>
                      <a:pt x="113338" y="227629"/>
                      <a:pt x="152994" y="227629"/>
                    </a:cubicBezTo>
                    <a:cubicBezTo>
                      <a:pt x="173468" y="227629"/>
                      <a:pt x="191924" y="218990"/>
                      <a:pt x="205033" y="205221"/>
                    </a:cubicBezTo>
                    <a:cubicBezTo>
                      <a:pt x="214897" y="218141"/>
                      <a:pt x="230203" y="226818"/>
                      <a:pt x="246735" y="226818"/>
                    </a:cubicBezTo>
                    <a:cubicBezTo>
                      <a:pt x="275093" y="226818"/>
                      <a:pt x="298161" y="203778"/>
                      <a:pt x="298161" y="175458"/>
                    </a:cubicBezTo>
                    <a:lnTo>
                      <a:pt x="298161" y="95429"/>
                    </a:lnTo>
                    <a:cubicBezTo>
                      <a:pt x="298161" y="95363"/>
                      <a:pt x="298142" y="95297"/>
                      <a:pt x="298142" y="95231"/>
                    </a:cubicBezTo>
                    <a:cubicBezTo>
                      <a:pt x="298133" y="94816"/>
                      <a:pt x="298057" y="94401"/>
                      <a:pt x="298019" y="93986"/>
                    </a:cubicBezTo>
                    <a:cubicBezTo>
                      <a:pt x="297963" y="93458"/>
                      <a:pt x="297934" y="92921"/>
                      <a:pt x="297821" y="92411"/>
                    </a:cubicBezTo>
                    <a:cubicBezTo>
                      <a:pt x="297774" y="92176"/>
                      <a:pt x="297670" y="91949"/>
                      <a:pt x="297604" y="91723"/>
                    </a:cubicBezTo>
                    <a:cubicBezTo>
                      <a:pt x="297416" y="91034"/>
                      <a:pt x="297218" y="90355"/>
                      <a:pt x="296935" y="89714"/>
                    </a:cubicBezTo>
                    <a:cubicBezTo>
                      <a:pt x="296916" y="89686"/>
                      <a:pt x="296916" y="89648"/>
                      <a:pt x="296897" y="89610"/>
                    </a:cubicBezTo>
                    <a:cubicBezTo>
                      <a:pt x="271547" y="33498"/>
                      <a:pt x="218764" y="0"/>
                      <a:pt x="155672" y="0"/>
                    </a:cubicBezTo>
                    <a:cubicBezTo>
                      <a:pt x="69834" y="0"/>
                      <a:pt x="0" y="69891"/>
                      <a:pt x="0" y="155795"/>
                    </a:cubicBezTo>
                    <a:cubicBezTo>
                      <a:pt x="28" y="241671"/>
                      <a:pt x="69863" y="311534"/>
                      <a:pt x="155701" y="311534"/>
                    </a:cubicBezTo>
                    <a:close/>
                    <a:moveTo>
                      <a:pt x="153013" y="199346"/>
                    </a:moveTo>
                    <a:cubicBezTo>
                      <a:pt x="128965" y="199346"/>
                      <a:pt x="109396" y="179806"/>
                      <a:pt x="109396" y="155795"/>
                    </a:cubicBezTo>
                    <a:cubicBezTo>
                      <a:pt x="109396" y="131785"/>
                      <a:pt x="128965" y="112244"/>
                      <a:pt x="153013" y="112244"/>
                    </a:cubicBezTo>
                    <a:cubicBezTo>
                      <a:pt x="177061" y="112244"/>
                      <a:pt x="196630" y="131775"/>
                      <a:pt x="196630" y="155795"/>
                    </a:cubicBezTo>
                    <a:cubicBezTo>
                      <a:pt x="196630" y="179815"/>
                      <a:pt x="177061" y="199346"/>
                      <a:pt x="153013" y="199346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920CC31-D1F8-EDE2-2843-4122F6168C99}"/>
              </a:ext>
            </a:extLst>
          </p:cNvPr>
          <p:cNvGrpSpPr/>
          <p:nvPr/>
        </p:nvGrpSpPr>
        <p:grpSpPr>
          <a:xfrm>
            <a:off x="553045" y="4723784"/>
            <a:ext cx="3744360" cy="621734"/>
            <a:chOff x="553045" y="4962637"/>
            <a:chExt cx="3744360" cy="62173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29B89C6-1DA4-1972-3D3C-E172F3B819B5}"/>
                </a:ext>
              </a:extLst>
            </p:cNvPr>
            <p:cNvSpPr/>
            <p:nvPr/>
          </p:nvSpPr>
          <p:spPr>
            <a:xfrm>
              <a:off x="1165405" y="4962637"/>
              <a:ext cx="3132000" cy="621734"/>
            </a:xfrm>
            <a:prstGeom prst="rect">
              <a:avLst/>
            </a:prstGeom>
          </p:spPr>
          <p:txBody>
            <a:bodyPr wrap="none" lIns="0" rIns="0">
              <a:noAutofit/>
            </a:bodyPr>
            <a:lstStyle/>
            <a:p>
              <a:pPr defTabSz="278641">
                <a:spcAft>
                  <a:spcPts val="200"/>
                </a:spcAft>
                <a:defRPr/>
              </a:pPr>
              <a:r>
                <a:rPr lang="ru-RU" sz="1400" dirty="0">
                  <a:solidFill>
                    <a:schemeClr val="accent5"/>
                  </a:solidFill>
                  <a:cs typeface="Gotham Pro Medium" panose="02000503040000020004" pitchFamily="2" charset="0"/>
                  <a:sym typeface="Helvetica Light"/>
                </a:rPr>
                <a:t>Веб-сайт</a:t>
              </a:r>
              <a:endPara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Gotham Pro Medium" panose="02000503040000020004" pitchFamily="2" charset="0"/>
                <a:sym typeface="Helvetica Light"/>
              </a:endParaRPr>
            </a:p>
            <a:p>
              <a:pPr lvl="0" defTabSz="278641">
                <a:spcAft>
                  <a:spcPts val="200"/>
                </a:spcAft>
                <a:defRPr/>
              </a:pPr>
              <a:r>
                <a:rPr lang="en-US" sz="2000" dirty="0">
                  <a:solidFill>
                    <a:prstClr val="white"/>
                  </a:solidFill>
                  <a:hlinkClick r:id="rId5"/>
                </a:rPr>
                <a:t>ashrafyan.com</a:t>
              </a:r>
              <a:endParaRPr lang="ru-RU" sz="2000" dirty="0">
                <a:solidFill>
                  <a:prstClr val="white"/>
                </a:solidFill>
                <a:sym typeface="Helvetica Light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357FCFA9-9696-E2F6-984B-BEF803C180FA}"/>
                </a:ext>
              </a:extLst>
            </p:cNvPr>
            <p:cNvGrpSpPr/>
            <p:nvPr/>
          </p:nvGrpSpPr>
          <p:grpSpPr>
            <a:xfrm>
              <a:off x="553045" y="5058272"/>
              <a:ext cx="373913" cy="330157"/>
              <a:chOff x="5024029" y="4621415"/>
              <a:chExt cx="886485" cy="782748"/>
            </a:xfrm>
          </p:grpSpPr>
          <p:sp>
            <p:nvSpPr>
              <p:cNvPr id="14" name="Полилиния 17">
                <a:extLst>
                  <a:ext uri="{FF2B5EF4-FFF2-40B4-BE49-F238E27FC236}">
                    <a16:creationId xmlns:a16="http://schemas.microsoft.com/office/drawing/2014/main" id="{7397AE79-6E01-A355-1D28-B48A3DB30FBA}"/>
                  </a:ext>
                </a:extLst>
              </p:cNvPr>
              <p:cNvSpPr/>
              <p:nvPr/>
            </p:nvSpPr>
            <p:spPr>
              <a:xfrm>
                <a:off x="5409124" y="5011803"/>
                <a:ext cx="122599" cy="207475"/>
              </a:xfrm>
              <a:custGeom>
                <a:avLst/>
                <a:gdLst>
                  <a:gd name="connsiteX0" fmla="*/ 115363 w 122599"/>
                  <a:gd name="connsiteY0" fmla="*/ 1551 h 207475"/>
                  <a:gd name="connsiteX1" fmla="*/ 96323 w 122599"/>
                  <a:gd name="connsiteY1" fmla="*/ 7700 h 207475"/>
                  <a:gd name="connsiteX2" fmla="*/ 1554 w 122599"/>
                  <a:gd name="connsiteY2" fmla="*/ 192928 h 207475"/>
                  <a:gd name="connsiteX3" fmla="*/ 7702 w 122599"/>
                  <a:gd name="connsiteY3" fmla="*/ 211969 h 207475"/>
                  <a:gd name="connsiteX4" fmla="*/ 14134 w 122599"/>
                  <a:gd name="connsiteY4" fmla="*/ 213525 h 207475"/>
                  <a:gd name="connsiteX5" fmla="*/ 26734 w 122599"/>
                  <a:gd name="connsiteY5" fmla="*/ 205829 h 207475"/>
                  <a:gd name="connsiteX6" fmla="*/ 121493 w 122599"/>
                  <a:gd name="connsiteY6" fmla="*/ 20601 h 207475"/>
                  <a:gd name="connsiteX7" fmla="*/ 115363 w 122599"/>
                  <a:gd name="connsiteY7" fmla="*/ 1551 h 20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599" h="207475">
                    <a:moveTo>
                      <a:pt x="115363" y="1551"/>
                    </a:moveTo>
                    <a:cubicBezTo>
                      <a:pt x="108422" y="-1995"/>
                      <a:pt x="99878" y="740"/>
                      <a:pt x="96323" y="7700"/>
                    </a:cubicBezTo>
                    <a:lnTo>
                      <a:pt x="1554" y="192928"/>
                    </a:lnTo>
                    <a:cubicBezTo>
                      <a:pt x="-2002" y="199888"/>
                      <a:pt x="752" y="208413"/>
                      <a:pt x="7702" y="211969"/>
                    </a:cubicBezTo>
                    <a:cubicBezTo>
                      <a:pt x="9768" y="213025"/>
                      <a:pt x="11965" y="213525"/>
                      <a:pt x="14134" y="213525"/>
                    </a:cubicBezTo>
                    <a:cubicBezTo>
                      <a:pt x="19274" y="213525"/>
                      <a:pt x="24234" y="210715"/>
                      <a:pt x="26734" y="205829"/>
                    </a:cubicBezTo>
                    <a:lnTo>
                      <a:pt x="121493" y="20601"/>
                    </a:lnTo>
                    <a:cubicBezTo>
                      <a:pt x="125077" y="13632"/>
                      <a:pt x="122323" y="5116"/>
                      <a:pt x="115363" y="1551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8">
                <a:extLst>
                  <a:ext uri="{FF2B5EF4-FFF2-40B4-BE49-F238E27FC236}">
                    <a16:creationId xmlns:a16="http://schemas.microsoft.com/office/drawing/2014/main" id="{23C3C492-5A61-053A-703D-9581E93CE458}"/>
                  </a:ext>
                </a:extLst>
              </p:cNvPr>
              <p:cNvSpPr/>
              <p:nvPr/>
            </p:nvSpPr>
            <p:spPr>
              <a:xfrm>
                <a:off x="5599504" y="5002144"/>
                <a:ext cx="122599" cy="226337"/>
              </a:xfrm>
              <a:custGeom>
                <a:avLst/>
                <a:gdLst>
                  <a:gd name="connsiteX0" fmla="*/ 24147 w 122599"/>
                  <a:gd name="connsiteY0" fmla="*/ 4138 h 226336"/>
                  <a:gd name="connsiteX1" fmla="*/ 4145 w 122599"/>
                  <a:gd name="connsiteY1" fmla="*/ 4138 h 226336"/>
                  <a:gd name="connsiteX2" fmla="*/ 4145 w 122599"/>
                  <a:gd name="connsiteY2" fmla="*/ 24140 h 226336"/>
                  <a:gd name="connsiteX3" fmla="*/ 94519 w 122599"/>
                  <a:gd name="connsiteY3" fmla="*/ 114486 h 226336"/>
                  <a:gd name="connsiteX4" fmla="*/ 4145 w 122599"/>
                  <a:gd name="connsiteY4" fmla="*/ 204832 h 226336"/>
                  <a:gd name="connsiteX5" fmla="*/ 4145 w 122599"/>
                  <a:gd name="connsiteY5" fmla="*/ 224835 h 226336"/>
                  <a:gd name="connsiteX6" fmla="*/ 14151 w 122599"/>
                  <a:gd name="connsiteY6" fmla="*/ 228975 h 226336"/>
                  <a:gd name="connsiteX7" fmla="*/ 24157 w 122599"/>
                  <a:gd name="connsiteY7" fmla="*/ 224835 h 226336"/>
                  <a:gd name="connsiteX8" fmla="*/ 124546 w 122599"/>
                  <a:gd name="connsiteY8" fmla="*/ 124483 h 226336"/>
                  <a:gd name="connsiteX9" fmla="*/ 128687 w 122599"/>
                  <a:gd name="connsiteY9" fmla="*/ 114477 h 226336"/>
                  <a:gd name="connsiteX10" fmla="*/ 124546 w 122599"/>
                  <a:gd name="connsiteY10" fmla="*/ 104471 h 226336"/>
                  <a:gd name="connsiteX11" fmla="*/ 24147 w 122599"/>
                  <a:gd name="connsiteY11" fmla="*/ 4138 h 2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99" h="226336">
                    <a:moveTo>
                      <a:pt x="24147" y="4138"/>
                    </a:moveTo>
                    <a:cubicBezTo>
                      <a:pt x="18621" y="-1379"/>
                      <a:pt x="9671" y="-1379"/>
                      <a:pt x="4145" y="4138"/>
                    </a:cubicBezTo>
                    <a:cubicBezTo>
                      <a:pt x="-1382" y="9655"/>
                      <a:pt x="-1382" y="18623"/>
                      <a:pt x="4145" y="24140"/>
                    </a:cubicBezTo>
                    <a:lnTo>
                      <a:pt x="94519" y="114486"/>
                    </a:lnTo>
                    <a:lnTo>
                      <a:pt x="4145" y="204832"/>
                    </a:lnTo>
                    <a:cubicBezTo>
                      <a:pt x="-1382" y="210349"/>
                      <a:pt x="-1382" y="219308"/>
                      <a:pt x="4145" y="224835"/>
                    </a:cubicBezTo>
                    <a:cubicBezTo>
                      <a:pt x="6908" y="227598"/>
                      <a:pt x="10529" y="228975"/>
                      <a:pt x="14151" y="228975"/>
                    </a:cubicBezTo>
                    <a:cubicBezTo>
                      <a:pt x="17772" y="228975"/>
                      <a:pt x="21394" y="227598"/>
                      <a:pt x="24157" y="224835"/>
                    </a:cubicBezTo>
                    <a:lnTo>
                      <a:pt x="124546" y="124483"/>
                    </a:lnTo>
                    <a:cubicBezTo>
                      <a:pt x="127197" y="121833"/>
                      <a:pt x="128687" y="118230"/>
                      <a:pt x="128687" y="114477"/>
                    </a:cubicBezTo>
                    <a:cubicBezTo>
                      <a:pt x="128687" y="110723"/>
                      <a:pt x="127197" y="107130"/>
                      <a:pt x="124546" y="104471"/>
                    </a:cubicBezTo>
                    <a:lnTo>
                      <a:pt x="24147" y="4138"/>
                    </a:ln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9">
                <a:extLst>
                  <a:ext uri="{FF2B5EF4-FFF2-40B4-BE49-F238E27FC236}">
                    <a16:creationId xmlns:a16="http://schemas.microsoft.com/office/drawing/2014/main" id="{07AF3B64-5DFF-3609-F88A-30CA31F89C8B}"/>
                  </a:ext>
                </a:extLst>
              </p:cNvPr>
              <p:cNvSpPr/>
              <p:nvPr/>
            </p:nvSpPr>
            <p:spPr>
              <a:xfrm>
                <a:off x="5213416" y="5002146"/>
                <a:ext cx="122599" cy="226337"/>
              </a:xfrm>
              <a:custGeom>
                <a:avLst/>
                <a:gdLst>
                  <a:gd name="connsiteX0" fmla="*/ 124513 w 122599"/>
                  <a:gd name="connsiteY0" fmla="*/ 4145 h 226336"/>
                  <a:gd name="connsiteX1" fmla="*/ 104511 w 122599"/>
                  <a:gd name="connsiteY1" fmla="*/ 4145 h 226336"/>
                  <a:gd name="connsiteX2" fmla="*/ 4140 w 122599"/>
                  <a:gd name="connsiteY2" fmla="*/ 104487 h 226336"/>
                  <a:gd name="connsiteX3" fmla="*/ 0 w 122599"/>
                  <a:gd name="connsiteY3" fmla="*/ 114493 h 226336"/>
                  <a:gd name="connsiteX4" fmla="*/ 4140 w 122599"/>
                  <a:gd name="connsiteY4" fmla="*/ 124499 h 226336"/>
                  <a:gd name="connsiteX5" fmla="*/ 104511 w 122599"/>
                  <a:gd name="connsiteY5" fmla="*/ 224842 h 226336"/>
                  <a:gd name="connsiteX6" fmla="*/ 114517 w 122599"/>
                  <a:gd name="connsiteY6" fmla="*/ 228982 h 226336"/>
                  <a:gd name="connsiteX7" fmla="*/ 124523 w 122599"/>
                  <a:gd name="connsiteY7" fmla="*/ 224842 h 226336"/>
                  <a:gd name="connsiteX8" fmla="*/ 124523 w 122599"/>
                  <a:gd name="connsiteY8" fmla="*/ 204839 h 226336"/>
                  <a:gd name="connsiteX9" fmla="*/ 34167 w 122599"/>
                  <a:gd name="connsiteY9" fmla="*/ 114493 h 226336"/>
                  <a:gd name="connsiteX10" fmla="*/ 124523 w 122599"/>
                  <a:gd name="connsiteY10" fmla="*/ 24147 h 226336"/>
                  <a:gd name="connsiteX11" fmla="*/ 124513 w 122599"/>
                  <a:gd name="connsiteY11" fmla="*/ 4145 h 2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99" h="226336">
                    <a:moveTo>
                      <a:pt x="124513" y="4145"/>
                    </a:moveTo>
                    <a:cubicBezTo>
                      <a:pt x="118996" y="-1382"/>
                      <a:pt x="110037" y="-1382"/>
                      <a:pt x="104511" y="4145"/>
                    </a:cubicBezTo>
                    <a:lnTo>
                      <a:pt x="4140" y="104487"/>
                    </a:lnTo>
                    <a:cubicBezTo>
                      <a:pt x="1490" y="107137"/>
                      <a:pt x="0" y="110740"/>
                      <a:pt x="0" y="114493"/>
                    </a:cubicBezTo>
                    <a:cubicBezTo>
                      <a:pt x="0" y="118247"/>
                      <a:pt x="1490" y="121840"/>
                      <a:pt x="4140" y="124499"/>
                    </a:cubicBezTo>
                    <a:lnTo>
                      <a:pt x="104511" y="224842"/>
                    </a:lnTo>
                    <a:cubicBezTo>
                      <a:pt x="107274" y="227605"/>
                      <a:pt x="110896" y="228982"/>
                      <a:pt x="114517" y="228982"/>
                    </a:cubicBezTo>
                    <a:cubicBezTo>
                      <a:pt x="118138" y="228982"/>
                      <a:pt x="121760" y="227605"/>
                      <a:pt x="124523" y="224842"/>
                    </a:cubicBezTo>
                    <a:cubicBezTo>
                      <a:pt x="130049" y="219315"/>
                      <a:pt x="130049" y="210366"/>
                      <a:pt x="124523" y="204839"/>
                    </a:cubicBezTo>
                    <a:lnTo>
                      <a:pt x="34167" y="114493"/>
                    </a:lnTo>
                    <a:lnTo>
                      <a:pt x="124523" y="24147"/>
                    </a:lnTo>
                    <a:cubicBezTo>
                      <a:pt x="130040" y="18621"/>
                      <a:pt x="130040" y="9671"/>
                      <a:pt x="124513" y="4145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20">
                <a:extLst>
                  <a:ext uri="{FF2B5EF4-FFF2-40B4-BE49-F238E27FC236}">
                    <a16:creationId xmlns:a16="http://schemas.microsoft.com/office/drawing/2014/main" id="{DC529E7B-FF2B-A0F0-74F6-A53793AEEA79}"/>
                  </a:ext>
                </a:extLst>
              </p:cNvPr>
              <p:cNvSpPr/>
              <p:nvPr/>
            </p:nvSpPr>
            <p:spPr>
              <a:xfrm>
                <a:off x="5024029" y="4621415"/>
                <a:ext cx="886485" cy="782748"/>
              </a:xfrm>
              <a:custGeom>
                <a:avLst/>
                <a:gdLst>
                  <a:gd name="connsiteX0" fmla="*/ 879393 w 886485"/>
                  <a:gd name="connsiteY0" fmla="*/ 0 h 782747"/>
                  <a:gd name="connsiteX1" fmla="*/ 14146 w 886485"/>
                  <a:gd name="connsiteY1" fmla="*/ 0 h 782747"/>
                  <a:gd name="connsiteX2" fmla="*/ 0 w 886485"/>
                  <a:gd name="connsiteY2" fmla="*/ 14146 h 782747"/>
                  <a:gd name="connsiteX3" fmla="*/ 0 w 886485"/>
                  <a:gd name="connsiteY3" fmla="*/ 770233 h 782747"/>
                  <a:gd name="connsiteX4" fmla="*/ 14146 w 886485"/>
                  <a:gd name="connsiteY4" fmla="*/ 784379 h 782747"/>
                  <a:gd name="connsiteX5" fmla="*/ 879393 w 886485"/>
                  <a:gd name="connsiteY5" fmla="*/ 784379 h 782747"/>
                  <a:gd name="connsiteX6" fmla="*/ 893539 w 886485"/>
                  <a:gd name="connsiteY6" fmla="*/ 770233 h 782747"/>
                  <a:gd name="connsiteX7" fmla="*/ 893539 w 886485"/>
                  <a:gd name="connsiteY7" fmla="*/ 14146 h 782747"/>
                  <a:gd name="connsiteX8" fmla="*/ 879393 w 886485"/>
                  <a:gd name="connsiteY8" fmla="*/ 0 h 782747"/>
                  <a:gd name="connsiteX9" fmla="*/ 865247 w 886485"/>
                  <a:gd name="connsiteY9" fmla="*/ 28292 h 782747"/>
                  <a:gd name="connsiteX10" fmla="*/ 865247 w 886485"/>
                  <a:gd name="connsiteY10" fmla="*/ 206174 h 782747"/>
                  <a:gd name="connsiteX11" fmla="*/ 28292 w 886485"/>
                  <a:gd name="connsiteY11" fmla="*/ 206174 h 782747"/>
                  <a:gd name="connsiteX12" fmla="*/ 28292 w 886485"/>
                  <a:gd name="connsiteY12" fmla="*/ 28292 h 782747"/>
                  <a:gd name="connsiteX13" fmla="*/ 865247 w 886485"/>
                  <a:gd name="connsiteY13" fmla="*/ 28292 h 782747"/>
                  <a:gd name="connsiteX14" fmla="*/ 28292 w 886485"/>
                  <a:gd name="connsiteY14" fmla="*/ 756087 h 782747"/>
                  <a:gd name="connsiteX15" fmla="*/ 28292 w 886485"/>
                  <a:gd name="connsiteY15" fmla="*/ 234466 h 782747"/>
                  <a:gd name="connsiteX16" fmla="*/ 865247 w 886485"/>
                  <a:gd name="connsiteY16" fmla="*/ 234466 h 782747"/>
                  <a:gd name="connsiteX17" fmla="*/ 865247 w 886485"/>
                  <a:gd name="connsiteY17" fmla="*/ 756087 h 782747"/>
                  <a:gd name="connsiteX18" fmla="*/ 28292 w 886485"/>
                  <a:gd name="connsiteY18" fmla="*/ 756087 h 782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86485" h="782747">
                    <a:moveTo>
                      <a:pt x="879393" y="0"/>
                    </a:moveTo>
                    <a:lnTo>
                      <a:pt x="14146" y="0"/>
                    </a:lnTo>
                    <a:cubicBezTo>
                      <a:pt x="6328" y="0"/>
                      <a:pt x="0" y="6328"/>
                      <a:pt x="0" y="14146"/>
                    </a:cubicBezTo>
                    <a:lnTo>
                      <a:pt x="0" y="770233"/>
                    </a:lnTo>
                    <a:cubicBezTo>
                      <a:pt x="0" y="778042"/>
                      <a:pt x="6328" y="784379"/>
                      <a:pt x="14146" y="784379"/>
                    </a:cubicBezTo>
                    <a:lnTo>
                      <a:pt x="879393" y="784379"/>
                    </a:lnTo>
                    <a:cubicBezTo>
                      <a:pt x="887202" y="784379"/>
                      <a:pt x="893539" y="778042"/>
                      <a:pt x="893539" y="770233"/>
                    </a:cubicBezTo>
                    <a:lnTo>
                      <a:pt x="893539" y="14146"/>
                    </a:lnTo>
                    <a:cubicBezTo>
                      <a:pt x="893539" y="6328"/>
                      <a:pt x="887202" y="0"/>
                      <a:pt x="879393" y="0"/>
                    </a:cubicBezTo>
                    <a:close/>
                    <a:moveTo>
                      <a:pt x="865247" y="28292"/>
                    </a:moveTo>
                    <a:lnTo>
                      <a:pt x="865247" y="206174"/>
                    </a:lnTo>
                    <a:lnTo>
                      <a:pt x="28292" y="206174"/>
                    </a:lnTo>
                    <a:lnTo>
                      <a:pt x="28292" y="28292"/>
                    </a:lnTo>
                    <a:lnTo>
                      <a:pt x="865247" y="28292"/>
                    </a:lnTo>
                    <a:close/>
                    <a:moveTo>
                      <a:pt x="28292" y="756087"/>
                    </a:moveTo>
                    <a:lnTo>
                      <a:pt x="28292" y="234466"/>
                    </a:lnTo>
                    <a:lnTo>
                      <a:pt x="865247" y="234466"/>
                    </a:lnTo>
                    <a:lnTo>
                      <a:pt x="865247" y="756087"/>
                    </a:lnTo>
                    <a:lnTo>
                      <a:pt x="28292" y="756087"/>
                    </a:lnTo>
                    <a:close/>
                  </a:path>
                </a:pathLst>
              </a:custGeom>
              <a:solidFill>
                <a:schemeClr val="accent5"/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21">
                <a:extLst>
                  <a:ext uri="{FF2B5EF4-FFF2-40B4-BE49-F238E27FC236}">
                    <a16:creationId xmlns:a16="http://schemas.microsoft.com/office/drawing/2014/main" id="{E8C119D3-A14B-6232-9A96-BD17573C184B}"/>
                  </a:ext>
                </a:extLst>
              </p:cNvPr>
              <p:cNvSpPr/>
              <p:nvPr/>
            </p:nvSpPr>
            <p:spPr>
              <a:xfrm>
                <a:off x="5113017" y="4719843"/>
                <a:ext cx="84876" cy="28292"/>
              </a:xfrm>
              <a:custGeom>
                <a:avLst/>
                <a:gdLst>
                  <a:gd name="connsiteX0" fmla="*/ 14146 w 84876"/>
                  <a:gd name="connsiteY0" fmla="*/ 28292 h 28292"/>
                  <a:gd name="connsiteX1" fmla="*/ 79124 w 84876"/>
                  <a:gd name="connsiteY1" fmla="*/ 28292 h 28292"/>
                  <a:gd name="connsiteX2" fmla="*/ 93270 w 84876"/>
                  <a:gd name="connsiteY2" fmla="*/ 14146 h 28292"/>
                  <a:gd name="connsiteX3" fmla="*/ 79124 w 84876"/>
                  <a:gd name="connsiteY3" fmla="*/ 0 h 28292"/>
                  <a:gd name="connsiteX4" fmla="*/ 14146 w 84876"/>
                  <a:gd name="connsiteY4" fmla="*/ 0 h 28292"/>
                  <a:gd name="connsiteX5" fmla="*/ 0 w 84876"/>
                  <a:gd name="connsiteY5" fmla="*/ 14146 h 28292"/>
                  <a:gd name="connsiteX6" fmla="*/ 14146 w 84876"/>
                  <a:gd name="connsiteY6" fmla="*/ 28292 h 2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76" h="28292">
                    <a:moveTo>
                      <a:pt x="14146" y="28292"/>
                    </a:moveTo>
                    <a:lnTo>
                      <a:pt x="79124" y="28292"/>
                    </a:lnTo>
                    <a:cubicBezTo>
                      <a:pt x="86942" y="28292"/>
                      <a:pt x="93270" y="21964"/>
                      <a:pt x="93270" y="14146"/>
                    </a:cubicBezTo>
                    <a:cubicBezTo>
                      <a:pt x="93270" y="6328"/>
                      <a:pt x="86942" y="0"/>
                      <a:pt x="79124" y="0"/>
                    </a:cubicBezTo>
                    <a:lnTo>
                      <a:pt x="14146" y="0"/>
                    </a:lnTo>
                    <a:cubicBezTo>
                      <a:pt x="6328" y="0"/>
                      <a:pt x="0" y="6328"/>
                      <a:pt x="0" y="14146"/>
                    </a:cubicBezTo>
                    <a:cubicBezTo>
                      <a:pt x="0" y="21964"/>
                      <a:pt x="6328" y="28292"/>
                      <a:pt x="14146" y="28292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22">
                <a:extLst>
                  <a:ext uri="{FF2B5EF4-FFF2-40B4-BE49-F238E27FC236}">
                    <a16:creationId xmlns:a16="http://schemas.microsoft.com/office/drawing/2014/main" id="{29B35931-35CD-65B5-2AD5-1952B30AFB2C}"/>
                  </a:ext>
                </a:extLst>
              </p:cNvPr>
              <p:cNvSpPr/>
              <p:nvPr/>
            </p:nvSpPr>
            <p:spPr>
              <a:xfrm>
                <a:off x="5252252" y="4719843"/>
                <a:ext cx="84876" cy="28292"/>
              </a:xfrm>
              <a:custGeom>
                <a:avLst/>
                <a:gdLst>
                  <a:gd name="connsiteX0" fmla="*/ 14146 w 84876"/>
                  <a:gd name="connsiteY0" fmla="*/ 28292 h 28292"/>
                  <a:gd name="connsiteX1" fmla="*/ 79124 w 84876"/>
                  <a:gd name="connsiteY1" fmla="*/ 28292 h 28292"/>
                  <a:gd name="connsiteX2" fmla="*/ 93270 w 84876"/>
                  <a:gd name="connsiteY2" fmla="*/ 14146 h 28292"/>
                  <a:gd name="connsiteX3" fmla="*/ 79124 w 84876"/>
                  <a:gd name="connsiteY3" fmla="*/ 0 h 28292"/>
                  <a:gd name="connsiteX4" fmla="*/ 14146 w 84876"/>
                  <a:gd name="connsiteY4" fmla="*/ 0 h 28292"/>
                  <a:gd name="connsiteX5" fmla="*/ 0 w 84876"/>
                  <a:gd name="connsiteY5" fmla="*/ 14146 h 28292"/>
                  <a:gd name="connsiteX6" fmla="*/ 14146 w 84876"/>
                  <a:gd name="connsiteY6" fmla="*/ 28292 h 2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876" h="28292">
                    <a:moveTo>
                      <a:pt x="14146" y="28292"/>
                    </a:moveTo>
                    <a:lnTo>
                      <a:pt x="79124" y="28292"/>
                    </a:lnTo>
                    <a:cubicBezTo>
                      <a:pt x="86942" y="28292"/>
                      <a:pt x="93270" y="21964"/>
                      <a:pt x="93270" y="14146"/>
                    </a:cubicBezTo>
                    <a:cubicBezTo>
                      <a:pt x="93270" y="6328"/>
                      <a:pt x="86942" y="0"/>
                      <a:pt x="79124" y="0"/>
                    </a:cubicBezTo>
                    <a:lnTo>
                      <a:pt x="14146" y="0"/>
                    </a:lnTo>
                    <a:cubicBezTo>
                      <a:pt x="6328" y="0"/>
                      <a:pt x="0" y="6328"/>
                      <a:pt x="0" y="14146"/>
                    </a:cubicBezTo>
                    <a:cubicBezTo>
                      <a:pt x="0" y="21964"/>
                      <a:pt x="6337" y="28292"/>
                      <a:pt x="14146" y="28292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AAA5AA1-8DD9-208E-83DF-6FCFCB683ED9}"/>
              </a:ext>
            </a:extLst>
          </p:cNvPr>
          <p:cNvGrpSpPr/>
          <p:nvPr/>
        </p:nvGrpSpPr>
        <p:grpSpPr>
          <a:xfrm>
            <a:off x="554619" y="3819296"/>
            <a:ext cx="3742786" cy="621734"/>
            <a:chOff x="554619" y="3993809"/>
            <a:chExt cx="3742786" cy="621734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1E962A7-521E-EA42-F75B-6354B5B9836F}"/>
                </a:ext>
              </a:extLst>
            </p:cNvPr>
            <p:cNvSpPr/>
            <p:nvPr/>
          </p:nvSpPr>
          <p:spPr>
            <a:xfrm>
              <a:off x="1165405" y="3993809"/>
              <a:ext cx="3132000" cy="621734"/>
            </a:xfrm>
            <a:prstGeom prst="rect">
              <a:avLst/>
            </a:prstGeom>
          </p:spPr>
          <p:txBody>
            <a:bodyPr wrap="none" lIns="0" rIns="0">
              <a:noAutofit/>
            </a:bodyPr>
            <a:lstStyle/>
            <a:p>
              <a:pPr defTabSz="278641">
                <a:spcAft>
                  <a:spcPts val="400"/>
                </a:spcAft>
                <a:defRPr/>
              </a:pPr>
              <a:r>
                <a:rPr lang="ru-RU" sz="1400" dirty="0">
                  <a:solidFill>
                    <a:schemeClr val="accent5"/>
                  </a:solidFill>
                  <a:cs typeface="Gotham Pro Medium" panose="02000503040000020004" pitchFamily="2" charset="0"/>
                  <a:sym typeface="Helvetica Light"/>
                </a:rPr>
                <a:t>Телефон</a:t>
              </a:r>
              <a:endPara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cs typeface="Gotham Pro Medium" panose="02000503040000020004" pitchFamily="2" charset="0"/>
                <a:sym typeface="Helvetica Light"/>
              </a:endParaRPr>
            </a:p>
            <a:p>
              <a:pPr lvl="0" defTabSz="278641">
                <a:spcAft>
                  <a:spcPts val="400"/>
                </a:spcAft>
                <a:defRPr/>
              </a:pPr>
              <a:r>
                <a:rPr lang="en-US" sz="2000" dirty="0">
                  <a:solidFill>
                    <a:prstClr val="white"/>
                  </a:solidFill>
                  <a:sym typeface="Helvetica Light"/>
                </a:rPr>
                <a:t>+</a:t>
              </a:r>
              <a:r>
                <a:rPr lang="en-US" sz="2000" dirty="0" smtClean="0">
                  <a:solidFill>
                    <a:prstClr val="white"/>
                  </a:solidFill>
                  <a:sym typeface="Helvetica Light"/>
                </a:rPr>
                <a:t>7</a:t>
              </a:r>
              <a:r>
                <a:rPr lang="ru-RU" sz="2000" dirty="0" smtClean="0">
                  <a:solidFill>
                    <a:prstClr val="white"/>
                  </a:solidFill>
                  <a:sym typeface="Helvetica Light"/>
                </a:rPr>
                <a:t> </a:t>
              </a:r>
              <a:r>
                <a:rPr lang="en-US" sz="2000" dirty="0" smtClean="0">
                  <a:solidFill>
                    <a:prstClr val="white"/>
                  </a:solidFill>
                  <a:sym typeface="Helvetica Light"/>
                </a:rPr>
                <a:t>916</a:t>
              </a:r>
              <a:r>
                <a:rPr lang="ru-RU" sz="2000" dirty="0" smtClean="0">
                  <a:solidFill>
                    <a:prstClr val="white"/>
                  </a:solidFill>
                  <a:sym typeface="Helvetica Light"/>
                </a:rPr>
                <a:t> </a:t>
              </a:r>
              <a:r>
                <a:rPr lang="en-US" sz="2000" dirty="0" smtClean="0">
                  <a:solidFill>
                    <a:prstClr val="white"/>
                  </a:solidFill>
                  <a:sym typeface="Helvetica Light"/>
                </a:rPr>
                <a:t>803</a:t>
              </a:r>
              <a:r>
                <a:rPr lang="ru-RU" sz="2000" dirty="0" smtClean="0">
                  <a:solidFill>
                    <a:prstClr val="white"/>
                  </a:solidFill>
                  <a:sym typeface="Helvetica Light"/>
                </a:rPr>
                <a:t> </a:t>
              </a:r>
              <a:r>
                <a:rPr lang="en-US" sz="2000" dirty="0" smtClean="0">
                  <a:solidFill>
                    <a:prstClr val="white"/>
                  </a:solidFill>
                  <a:sym typeface="Helvetica Light"/>
                </a:rPr>
                <a:t>48</a:t>
              </a:r>
              <a:r>
                <a:rPr lang="ru-RU" sz="2000" dirty="0" smtClean="0">
                  <a:solidFill>
                    <a:prstClr val="white"/>
                  </a:solidFill>
                  <a:sym typeface="Helvetica Light"/>
                </a:rPr>
                <a:t> </a:t>
              </a:r>
              <a:r>
                <a:rPr lang="en-US" sz="2000" dirty="0" smtClean="0">
                  <a:solidFill>
                    <a:prstClr val="white"/>
                  </a:solidFill>
                  <a:sym typeface="Helvetica Light"/>
                </a:rPr>
                <a:t>89</a:t>
              </a:r>
              <a:endParaRPr lang="en-US" sz="2000" dirty="0">
                <a:solidFill>
                  <a:prstClr val="white"/>
                </a:solidFill>
                <a:sym typeface="Helvetica Light"/>
              </a:endParaRPr>
            </a:p>
          </p:txBody>
        </p:sp>
        <p:grpSp>
          <p:nvGrpSpPr>
            <p:cNvPr id="22" name="Рисунок 25">
              <a:extLst>
                <a:ext uri="{FF2B5EF4-FFF2-40B4-BE49-F238E27FC236}">
                  <a16:creationId xmlns:a16="http://schemas.microsoft.com/office/drawing/2014/main" id="{A8AB5D95-8B70-11B3-F1BC-984604DAF11B}"/>
                </a:ext>
              </a:extLst>
            </p:cNvPr>
            <p:cNvGrpSpPr/>
            <p:nvPr/>
          </p:nvGrpSpPr>
          <p:grpSpPr>
            <a:xfrm>
              <a:off x="554619" y="4085501"/>
              <a:ext cx="367766" cy="382211"/>
              <a:chOff x="5733519" y="3044454"/>
              <a:chExt cx="719095" cy="747339"/>
            </a:xfrm>
            <a:solidFill>
              <a:schemeClr val="accent3"/>
            </a:solidFill>
          </p:grpSpPr>
          <p:sp>
            <p:nvSpPr>
              <p:cNvPr id="23" name="Полилиния 27">
                <a:extLst>
                  <a:ext uri="{FF2B5EF4-FFF2-40B4-BE49-F238E27FC236}">
                    <a16:creationId xmlns:a16="http://schemas.microsoft.com/office/drawing/2014/main" id="{82B22BF6-2F03-FBD6-1E9B-80252C3BEF09}"/>
                  </a:ext>
                </a:extLst>
              </p:cNvPr>
              <p:cNvSpPr/>
              <p:nvPr/>
            </p:nvSpPr>
            <p:spPr>
              <a:xfrm>
                <a:off x="5733519" y="3115518"/>
                <a:ext cx="542925" cy="676275"/>
              </a:xfrm>
              <a:custGeom>
                <a:avLst/>
                <a:gdLst>
                  <a:gd name="connsiteX0" fmla="*/ 262602 w 542925"/>
                  <a:gd name="connsiteY0" fmla="*/ 652925 h 676275"/>
                  <a:gd name="connsiteX1" fmla="*/ 372492 w 542925"/>
                  <a:gd name="connsiteY1" fmla="*/ 684776 h 676275"/>
                  <a:gd name="connsiteX2" fmla="*/ 453150 w 542925"/>
                  <a:gd name="connsiteY2" fmla="*/ 662307 h 676275"/>
                  <a:gd name="connsiteX3" fmla="*/ 542675 w 542925"/>
                  <a:gd name="connsiteY3" fmla="*/ 607081 h 676275"/>
                  <a:gd name="connsiteX4" fmla="*/ 549086 w 542925"/>
                  <a:gd name="connsiteY4" fmla="*/ 598213 h 676275"/>
                  <a:gd name="connsiteX5" fmla="*/ 547333 w 542925"/>
                  <a:gd name="connsiteY5" fmla="*/ 587412 h 676275"/>
                  <a:gd name="connsiteX6" fmla="*/ 469733 w 542925"/>
                  <a:gd name="connsiteY6" fmla="*/ 461643 h 676275"/>
                  <a:gd name="connsiteX7" fmla="*/ 460865 w 542925"/>
                  <a:gd name="connsiteY7" fmla="*/ 455243 h 676275"/>
                  <a:gd name="connsiteX8" fmla="*/ 450064 w 542925"/>
                  <a:gd name="connsiteY8" fmla="*/ 456995 h 676275"/>
                  <a:gd name="connsiteX9" fmla="*/ 359862 w 542925"/>
                  <a:gd name="connsiteY9" fmla="*/ 512669 h 676275"/>
                  <a:gd name="connsiteX10" fmla="*/ 311084 w 542925"/>
                  <a:gd name="connsiteY10" fmla="*/ 520194 h 676275"/>
                  <a:gd name="connsiteX11" fmla="*/ 270994 w 542925"/>
                  <a:gd name="connsiteY11" fmla="*/ 492933 h 676275"/>
                  <a:gd name="connsiteX12" fmla="*/ 148397 w 542925"/>
                  <a:gd name="connsiteY12" fmla="*/ 294251 h 676275"/>
                  <a:gd name="connsiteX13" fmla="*/ 168314 w 542925"/>
                  <a:gd name="connsiteY13" fmla="*/ 210002 h 676275"/>
                  <a:gd name="connsiteX14" fmla="*/ 168324 w 542925"/>
                  <a:gd name="connsiteY14" fmla="*/ 209993 h 676275"/>
                  <a:gd name="connsiteX15" fmla="*/ 261945 w 542925"/>
                  <a:gd name="connsiteY15" fmla="*/ 152195 h 676275"/>
                  <a:gd name="connsiteX16" fmla="*/ 266593 w 542925"/>
                  <a:gd name="connsiteY16" fmla="*/ 132536 h 676275"/>
                  <a:gd name="connsiteX17" fmla="*/ 188983 w 542925"/>
                  <a:gd name="connsiteY17" fmla="*/ 6796 h 676275"/>
                  <a:gd name="connsiteX18" fmla="*/ 169324 w 542925"/>
                  <a:gd name="connsiteY18" fmla="*/ 2138 h 676275"/>
                  <a:gd name="connsiteX19" fmla="*/ 75779 w 542925"/>
                  <a:gd name="connsiteY19" fmla="*/ 59879 h 676275"/>
                  <a:gd name="connsiteX20" fmla="*/ 84694 w 542925"/>
                  <a:gd name="connsiteY20" fmla="*/ 470683 h 676275"/>
                  <a:gd name="connsiteX21" fmla="*/ 262602 w 542925"/>
                  <a:gd name="connsiteY21" fmla="*/ 652925 h 676275"/>
                  <a:gd name="connsiteX22" fmla="*/ 90800 w 542925"/>
                  <a:gd name="connsiteY22" fmla="*/ 84187 h 676275"/>
                  <a:gd name="connsiteX23" fmla="*/ 172181 w 542925"/>
                  <a:gd name="connsiteY23" fmla="*/ 33961 h 676275"/>
                  <a:gd name="connsiteX24" fmla="*/ 234789 w 542925"/>
                  <a:gd name="connsiteY24" fmla="*/ 135384 h 676275"/>
                  <a:gd name="connsiteX25" fmla="*/ 153322 w 542925"/>
                  <a:gd name="connsiteY25" fmla="*/ 185676 h 676275"/>
                  <a:gd name="connsiteX26" fmla="*/ 153284 w 542925"/>
                  <a:gd name="connsiteY26" fmla="*/ 185704 h 676275"/>
                  <a:gd name="connsiteX27" fmla="*/ 124090 w 542925"/>
                  <a:gd name="connsiteY27" fmla="*/ 309243 h 676275"/>
                  <a:gd name="connsiteX28" fmla="*/ 246686 w 542925"/>
                  <a:gd name="connsiteY28" fmla="*/ 507916 h 676275"/>
                  <a:gd name="connsiteX29" fmla="*/ 304950 w 542925"/>
                  <a:gd name="connsiteY29" fmla="*/ 548092 h 676275"/>
                  <a:gd name="connsiteX30" fmla="*/ 374873 w 542925"/>
                  <a:gd name="connsiteY30" fmla="*/ 536967 h 676275"/>
                  <a:gd name="connsiteX31" fmla="*/ 452912 w 542925"/>
                  <a:gd name="connsiteY31" fmla="*/ 488799 h 676275"/>
                  <a:gd name="connsiteX32" fmla="*/ 515510 w 542925"/>
                  <a:gd name="connsiteY32" fmla="*/ 590240 h 676275"/>
                  <a:gd name="connsiteX33" fmla="*/ 438138 w 542925"/>
                  <a:gd name="connsiteY33" fmla="*/ 637970 h 676275"/>
                  <a:gd name="connsiteX34" fmla="*/ 276566 w 542925"/>
                  <a:gd name="connsiteY34" fmla="*/ 627979 h 676275"/>
                  <a:gd name="connsiteX35" fmla="*/ 109012 w 542925"/>
                  <a:gd name="connsiteY35" fmla="*/ 455671 h 676275"/>
                  <a:gd name="connsiteX36" fmla="*/ 90800 w 542925"/>
                  <a:gd name="connsiteY36" fmla="*/ 84187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2925" h="676275">
                    <a:moveTo>
                      <a:pt x="262602" y="652925"/>
                    </a:moveTo>
                    <a:cubicBezTo>
                      <a:pt x="300464" y="674127"/>
                      <a:pt x="337754" y="684776"/>
                      <a:pt x="372492" y="684776"/>
                    </a:cubicBezTo>
                    <a:cubicBezTo>
                      <a:pt x="401572" y="684767"/>
                      <a:pt x="428861" y="677299"/>
                      <a:pt x="453150" y="662307"/>
                    </a:cubicBezTo>
                    <a:lnTo>
                      <a:pt x="542675" y="607081"/>
                    </a:lnTo>
                    <a:cubicBezTo>
                      <a:pt x="545904" y="605090"/>
                      <a:pt x="548209" y="601909"/>
                      <a:pt x="549086" y="598213"/>
                    </a:cubicBezTo>
                    <a:cubicBezTo>
                      <a:pt x="549962" y="594527"/>
                      <a:pt x="549324" y="590641"/>
                      <a:pt x="547333" y="587412"/>
                    </a:cubicBezTo>
                    <a:lnTo>
                      <a:pt x="469733" y="461643"/>
                    </a:lnTo>
                    <a:cubicBezTo>
                      <a:pt x="467742" y="458424"/>
                      <a:pt x="464551" y="456119"/>
                      <a:pt x="460865" y="455243"/>
                    </a:cubicBezTo>
                    <a:cubicBezTo>
                      <a:pt x="457150" y="454376"/>
                      <a:pt x="453283" y="455005"/>
                      <a:pt x="450064" y="456995"/>
                    </a:cubicBezTo>
                    <a:lnTo>
                      <a:pt x="359862" y="512669"/>
                    </a:lnTo>
                    <a:cubicBezTo>
                      <a:pt x="345994" y="521222"/>
                      <a:pt x="328201" y="523956"/>
                      <a:pt x="311084" y="520194"/>
                    </a:cubicBezTo>
                    <a:cubicBezTo>
                      <a:pt x="293968" y="516422"/>
                      <a:pt x="279357" y="506497"/>
                      <a:pt x="270994" y="492933"/>
                    </a:cubicBezTo>
                    <a:lnTo>
                      <a:pt x="148397" y="294251"/>
                    </a:lnTo>
                    <a:cubicBezTo>
                      <a:pt x="130671" y="265524"/>
                      <a:pt x="139606" y="227729"/>
                      <a:pt x="168314" y="210002"/>
                    </a:cubicBezTo>
                    <a:cubicBezTo>
                      <a:pt x="168314" y="210002"/>
                      <a:pt x="168324" y="210002"/>
                      <a:pt x="168324" y="209993"/>
                    </a:cubicBezTo>
                    <a:lnTo>
                      <a:pt x="261945" y="152195"/>
                    </a:lnTo>
                    <a:cubicBezTo>
                      <a:pt x="268660" y="148052"/>
                      <a:pt x="270736" y="139251"/>
                      <a:pt x="266593" y="132536"/>
                    </a:cubicBezTo>
                    <a:lnTo>
                      <a:pt x="188983" y="6796"/>
                    </a:lnTo>
                    <a:cubicBezTo>
                      <a:pt x="184840" y="81"/>
                      <a:pt x="176029" y="-2024"/>
                      <a:pt x="169324" y="2138"/>
                    </a:cubicBezTo>
                    <a:lnTo>
                      <a:pt x="75779" y="59879"/>
                    </a:lnTo>
                    <a:cubicBezTo>
                      <a:pt x="-28482" y="124230"/>
                      <a:pt x="-24824" y="293156"/>
                      <a:pt x="84694" y="470683"/>
                    </a:cubicBezTo>
                    <a:cubicBezTo>
                      <a:pt x="134900" y="552083"/>
                      <a:pt x="198089" y="616806"/>
                      <a:pt x="262602" y="652925"/>
                    </a:cubicBezTo>
                    <a:close/>
                    <a:moveTo>
                      <a:pt x="90800" y="84187"/>
                    </a:moveTo>
                    <a:lnTo>
                      <a:pt x="172181" y="33961"/>
                    </a:lnTo>
                    <a:lnTo>
                      <a:pt x="234789" y="135384"/>
                    </a:lnTo>
                    <a:lnTo>
                      <a:pt x="153322" y="185676"/>
                    </a:lnTo>
                    <a:cubicBezTo>
                      <a:pt x="153303" y="185685"/>
                      <a:pt x="153293" y="185695"/>
                      <a:pt x="153284" y="185704"/>
                    </a:cubicBezTo>
                    <a:cubicBezTo>
                      <a:pt x="111202" y="211717"/>
                      <a:pt x="98096" y="267124"/>
                      <a:pt x="124090" y="309243"/>
                    </a:cubicBezTo>
                    <a:lnTo>
                      <a:pt x="246686" y="507916"/>
                    </a:lnTo>
                    <a:cubicBezTo>
                      <a:pt x="259078" y="528023"/>
                      <a:pt x="280319" y="542663"/>
                      <a:pt x="304950" y="548092"/>
                    </a:cubicBezTo>
                    <a:cubicBezTo>
                      <a:pt x="329249" y="553417"/>
                      <a:pt x="354747" y="549388"/>
                      <a:pt x="374873" y="536967"/>
                    </a:cubicBezTo>
                    <a:lnTo>
                      <a:pt x="452912" y="488799"/>
                    </a:lnTo>
                    <a:lnTo>
                      <a:pt x="515510" y="590240"/>
                    </a:lnTo>
                    <a:lnTo>
                      <a:pt x="438138" y="637970"/>
                    </a:lnTo>
                    <a:cubicBezTo>
                      <a:pt x="381636" y="672832"/>
                      <a:pt x="319085" y="651781"/>
                      <a:pt x="276566" y="627979"/>
                    </a:cubicBezTo>
                    <a:cubicBezTo>
                      <a:pt x="216225" y="594184"/>
                      <a:pt x="156713" y="532995"/>
                      <a:pt x="109012" y="455671"/>
                    </a:cubicBezTo>
                    <a:cubicBezTo>
                      <a:pt x="8332" y="292470"/>
                      <a:pt x="846" y="139708"/>
                      <a:pt x="90800" y="8418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4" name="Полилиния 28">
                <a:extLst>
                  <a:ext uri="{FF2B5EF4-FFF2-40B4-BE49-F238E27FC236}">
                    <a16:creationId xmlns:a16="http://schemas.microsoft.com/office/drawing/2014/main" id="{7A7DFBE1-E34B-5985-59DA-26BBEB6B534E}"/>
                  </a:ext>
                </a:extLst>
              </p:cNvPr>
              <p:cNvSpPr/>
              <p:nvPr/>
            </p:nvSpPr>
            <p:spPr>
              <a:xfrm>
                <a:off x="6078553" y="3243782"/>
                <a:ext cx="171450" cy="228600"/>
              </a:xfrm>
              <a:custGeom>
                <a:avLst/>
                <a:gdLst>
                  <a:gd name="connsiteX0" fmla="*/ 13446 w 171450"/>
                  <a:gd name="connsiteY0" fmla="*/ 28550 h 228600"/>
                  <a:gd name="connsiteX1" fmla="*/ 125727 w 171450"/>
                  <a:gd name="connsiteY1" fmla="*/ 93740 h 228600"/>
                  <a:gd name="connsiteX2" fmla="*/ 141576 w 171450"/>
                  <a:gd name="connsiteY2" fmla="*/ 217745 h 228600"/>
                  <a:gd name="connsiteX3" fmla="*/ 150616 w 171450"/>
                  <a:gd name="connsiteY3" fmla="*/ 235805 h 228600"/>
                  <a:gd name="connsiteX4" fmla="*/ 155131 w 171450"/>
                  <a:gd name="connsiteY4" fmla="*/ 236538 h 228600"/>
                  <a:gd name="connsiteX5" fmla="*/ 168685 w 171450"/>
                  <a:gd name="connsiteY5" fmla="*/ 226766 h 228600"/>
                  <a:gd name="connsiteX6" fmla="*/ 149682 w 171450"/>
                  <a:gd name="connsiteY6" fmla="*/ 78157 h 228600"/>
                  <a:gd name="connsiteX7" fmla="*/ 15132 w 171450"/>
                  <a:gd name="connsiteY7" fmla="*/ 14 h 228600"/>
                  <a:gd name="connsiteX8" fmla="*/ 25 w 171450"/>
                  <a:gd name="connsiteY8" fmla="*/ 13434 h 228600"/>
                  <a:gd name="connsiteX9" fmla="*/ 13446 w 171450"/>
                  <a:gd name="connsiteY9" fmla="*/ 285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50" h="228600">
                    <a:moveTo>
                      <a:pt x="13446" y="28550"/>
                    </a:moveTo>
                    <a:cubicBezTo>
                      <a:pt x="59680" y="31284"/>
                      <a:pt x="100600" y="55039"/>
                      <a:pt x="125727" y="93740"/>
                    </a:cubicBezTo>
                    <a:cubicBezTo>
                      <a:pt x="149749" y="130620"/>
                      <a:pt x="155531" y="175816"/>
                      <a:pt x="141576" y="217745"/>
                    </a:cubicBezTo>
                    <a:cubicBezTo>
                      <a:pt x="139081" y="225232"/>
                      <a:pt x="143129" y="233328"/>
                      <a:pt x="150616" y="235805"/>
                    </a:cubicBezTo>
                    <a:cubicBezTo>
                      <a:pt x="152111" y="236310"/>
                      <a:pt x="153626" y="236538"/>
                      <a:pt x="155131" y="236538"/>
                    </a:cubicBezTo>
                    <a:cubicBezTo>
                      <a:pt x="161122" y="236538"/>
                      <a:pt x="166694" y="232757"/>
                      <a:pt x="168685" y="226766"/>
                    </a:cubicBezTo>
                    <a:cubicBezTo>
                      <a:pt x="185411" y="176531"/>
                      <a:pt x="178476" y="122353"/>
                      <a:pt x="149682" y="78157"/>
                    </a:cubicBezTo>
                    <a:cubicBezTo>
                      <a:pt x="120021" y="32456"/>
                      <a:pt x="69710" y="3242"/>
                      <a:pt x="15132" y="14"/>
                    </a:cubicBezTo>
                    <a:cubicBezTo>
                      <a:pt x="7179" y="-320"/>
                      <a:pt x="492" y="5557"/>
                      <a:pt x="25" y="13434"/>
                    </a:cubicBezTo>
                    <a:cubicBezTo>
                      <a:pt x="-441" y="21321"/>
                      <a:pt x="5569" y="28084"/>
                      <a:pt x="13446" y="28550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9">
                <a:extLst>
                  <a:ext uri="{FF2B5EF4-FFF2-40B4-BE49-F238E27FC236}">
                    <a16:creationId xmlns:a16="http://schemas.microsoft.com/office/drawing/2014/main" id="{149A8294-279A-1B66-6DFD-F3BF4CD7E42D}"/>
                  </a:ext>
                </a:extLst>
              </p:cNvPr>
              <p:cNvSpPr/>
              <p:nvPr/>
            </p:nvSpPr>
            <p:spPr>
              <a:xfrm>
                <a:off x="6099345" y="3137800"/>
                <a:ext cx="257176" cy="361950"/>
              </a:xfrm>
              <a:custGeom>
                <a:avLst/>
                <a:gdLst>
                  <a:gd name="connsiteX0" fmla="*/ 12659 w 257175"/>
                  <a:gd name="connsiteY0" fmla="*/ 28480 h 361950"/>
                  <a:gd name="connsiteX1" fmla="*/ 194987 w 257175"/>
                  <a:gd name="connsiteY1" fmla="*/ 141170 h 361950"/>
                  <a:gd name="connsiteX2" fmla="*/ 225867 w 257175"/>
                  <a:gd name="connsiteY2" fmla="*/ 347520 h 361950"/>
                  <a:gd name="connsiteX3" fmla="*/ 235649 w 257175"/>
                  <a:gd name="connsiteY3" fmla="*/ 365189 h 361950"/>
                  <a:gd name="connsiteX4" fmla="*/ 239602 w 257175"/>
                  <a:gd name="connsiteY4" fmla="*/ 365751 h 361950"/>
                  <a:gd name="connsiteX5" fmla="*/ 253318 w 257175"/>
                  <a:gd name="connsiteY5" fmla="*/ 355407 h 361950"/>
                  <a:gd name="connsiteX6" fmla="*/ 218932 w 257175"/>
                  <a:gd name="connsiteY6" fmla="*/ 125587 h 361950"/>
                  <a:gd name="connsiteX7" fmla="*/ 15917 w 257175"/>
                  <a:gd name="connsiteY7" fmla="*/ 95 h 361950"/>
                  <a:gd name="connsiteX8" fmla="*/ 96 w 257175"/>
                  <a:gd name="connsiteY8" fmla="*/ 12659 h 361950"/>
                  <a:gd name="connsiteX9" fmla="*/ 12659 w 257175"/>
                  <a:gd name="connsiteY9" fmla="*/ 2848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175" h="361950">
                    <a:moveTo>
                      <a:pt x="12659" y="28480"/>
                    </a:moveTo>
                    <a:cubicBezTo>
                      <a:pt x="87526" y="37081"/>
                      <a:pt x="153981" y="78162"/>
                      <a:pt x="194987" y="141170"/>
                    </a:cubicBezTo>
                    <a:cubicBezTo>
                      <a:pt x="234715" y="202254"/>
                      <a:pt x="245974" y="277463"/>
                      <a:pt x="225867" y="347520"/>
                    </a:cubicBezTo>
                    <a:cubicBezTo>
                      <a:pt x="223685" y="355111"/>
                      <a:pt x="228067" y="363017"/>
                      <a:pt x="235649" y="365189"/>
                    </a:cubicBezTo>
                    <a:cubicBezTo>
                      <a:pt x="236973" y="365570"/>
                      <a:pt x="238287" y="365751"/>
                      <a:pt x="239602" y="365751"/>
                    </a:cubicBezTo>
                    <a:cubicBezTo>
                      <a:pt x="245802" y="365751"/>
                      <a:pt x="251527" y="361664"/>
                      <a:pt x="253318" y="355407"/>
                    </a:cubicBezTo>
                    <a:cubicBezTo>
                      <a:pt x="275711" y="277387"/>
                      <a:pt x="263176" y="193615"/>
                      <a:pt x="218932" y="125587"/>
                    </a:cubicBezTo>
                    <a:cubicBezTo>
                      <a:pt x="173270" y="55417"/>
                      <a:pt x="99279" y="9678"/>
                      <a:pt x="15917" y="95"/>
                    </a:cubicBezTo>
                    <a:cubicBezTo>
                      <a:pt x="8230" y="-809"/>
                      <a:pt x="1000" y="4820"/>
                      <a:pt x="96" y="12659"/>
                    </a:cubicBezTo>
                    <a:cubicBezTo>
                      <a:pt x="-809" y="20498"/>
                      <a:pt x="4810" y="27575"/>
                      <a:pt x="12659" y="2848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7" name="Полилиния 30">
                <a:extLst>
                  <a:ext uri="{FF2B5EF4-FFF2-40B4-BE49-F238E27FC236}">
                    <a16:creationId xmlns:a16="http://schemas.microsoft.com/office/drawing/2014/main" id="{980408CE-EBAA-F625-AE08-4B5FAE3B1EA8}"/>
                  </a:ext>
                </a:extLst>
              </p:cNvPr>
              <p:cNvSpPr/>
              <p:nvPr/>
            </p:nvSpPr>
            <p:spPr>
              <a:xfrm>
                <a:off x="6119238" y="3044454"/>
                <a:ext cx="333376" cy="476250"/>
              </a:xfrm>
              <a:custGeom>
                <a:avLst/>
                <a:gdLst>
                  <a:gd name="connsiteX0" fmla="*/ 12304 w 333375"/>
                  <a:gd name="connsiteY0" fmla="*/ 28427 h 476250"/>
                  <a:gd name="connsiteX1" fmla="*/ 254877 w 333375"/>
                  <a:gd name="connsiteY1" fmla="*/ 182617 h 476250"/>
                  <a:gd name="connsiteX2" fmla="*/ 299006 w 333375"/>
                  <a:gd name="connsiteY2" fmla="*/ 461709 h 476250"/>
                  <a:gd name="connsiteX3" fmla="*/ 309093 w 333375"/>
                  <a:gd name="connsiteY3" fmla="*/ 479216 h 476250"/>
                  <a:gd name="connsiteX4" fmla="*/ 312817 w 333375"/>
                  <a:gd name="connsiteY4" fmla="*/ 479712 h 476250"/>
                  <a:gd name="connsiteX5" fmla="*/ 326600 w 333375"/>
                  <a:gd name="connsiteY5" fmla="*/ 469139 h 476250"/>
                  <a:gd name="connsiteX6" fmla="*/ 278832 w 333375"/>
                  <a:gd name="connsiteY6" fmla="*/ 167034 h 476250"/>
                  <a:gd name="connsiteX7" fmla="*/ 16256 w 333375"/>
                  <a:gd name="connsiteY7" fmla="*/ 128 h 476250"/>
                  <a:gd name="connsiteX8" fmla="*/ 140 w 333375"/>
                  <a:gd name="connsiteY8" fmla="*/ 12310 h 476250"/>
                  <a:gd name="connsiteX9" fmla="*/ 12304 w 333375"/>
                  <a:gd name="connsiteY9" fmla="*/ 28427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3375" h="476250">
                    <a:moveTo>
                      <a:pt x="12304" y="28427"/>
                    </a:moveTo>
                    <a:cubicBezTo>
                      <a:pt x="111735" y="42247"/>
                      <a:pt x="200146" y="98445"/>
                      <a:pt x="254877" y="182617"/>
                    </a:cubicBezTo>
                    <a:cubicBezTo>
                      <a:pt x="308493" y="264980"/>
                      <a:pt x="324571" y="366707"/>
                      <a:pt x="299006" y="461709"/>
                    </a:cubicBezTo>
                    <a:cubicBezTo>
                      <a:pt x="296949" y="469329"/>
                      <a:pt x="301473" y="477168"/>
                      <a:pt x="309093" y="479216"/>
                    </a:cubicBezTo>
                    <a:cubicBezTo>
                      <a:pt x="310331" y="479550"/>
                      <a:pt x="311589" y="479712"/>
                      <a:pt x="312817" y="479712"/>
                    </a:cubicBezTo>
                    <a:cubicBezTo>
                      <a:pt x="319113" y="479712"/>
                      <a:pt x="324895" y="475521"/>
                      <a:pt x="326600" y="469139"/>
                    </a:cubicBezTo>
                    <a:cubicBezTo>
                      <a:pt x="354280" y="366307"/>
                      <a:pt x="336868" y="256188"/>
                      <a:pt x="278832" y="167034"/>
                    </a:cubicBezTo>
                    <a:cubicBezTo>
                      <a:pt x="219587" y="75928"/>
                      <a:pt x="123879" y="15092"/>
                      <a:pt x="16256" y="128"/>
                    </a:cubicBezTo>
                    <a:cubicBezTo>
                      <a:pt x="8474" y="-910"/>
                      <a:pt x="1216" y="4490"/>
                      <a:pt x="140" y="12310"/>
                    </a:cubicBezTo>
                    <a:cubicBezTo>
                      <a:pt x="-955" y="20121"/>
                      <a:pt x="4493" y="27341"/>
                      <a:pt x="12304" y="28427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49" y="525393"/>
            <a:ext cx="3767806" cy="376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C8F2ECF-3AB0-C07E-D599-E85B261610E3}"/>
              </a:ext>
            </a:extLst>
          </p:cNvPr>
          <p:cNvSpPr txBox="1">
            <a:spLocks/>
          </p:cNvSpPr>
          <p:nvPr/>
        </p:nvSpPr>
        <p:spPr>
          <a:xfrm>
            <a:off x="552390" y="1521182"/>
            <a:ext cx="6261576" cy="872547"/>
          </a:xfrm>
          <a:prstGeom prst="rect">
            <a:avLst/>
          </a:prstGeom>
          <a:noFill/>
        </p:spPr>
        <p:txBody>
          <a:bodyPr wrap="square" rIns="144000" anchor="b">
            <a:spAutoFit/>
          </a:bodyPr>
          <a:lstStyle>
            <a:lvl1pPr marL="264010" indent="-264010" algn="l" defTabSz="1056041" rtl="0" eaLnBrk="1" latinLnBrk="0" hangingPunct="1">
              <a:lnSpc>
                <a:spcPct val="90000"/>
              </a:lnSpc>
              <a:spcBef>
                <a:spcPts val="1155"/>
              </a:spcBef>
              <a:buFont typeface="Arial" panose="020B0604020202020204" pitchFamily="34" charset="0"/>
              <a:buChar char="•"/>
              <a:defRPr sz="32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2030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0051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8071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6091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11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3213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015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8172" indent="-264010" algn="l" defTabSz="1056041" rtl="0" eaLnBrk="1" latinLnBrk="0" hangingPunct="1">
              <a:lnSpc>
                <a:spcPct val="90000"/>
              </a:lnSpc>
              <a:spcBef>
                <a:spcPts val="577"/>
              </a:spcBef>
              <a:buFont typeface="Arial" panose="020B0604020202020204" pitchFamily="34" charset="0"/>
              <a:buChar char="•"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8032" rtl="0" eaLnBrk="1" fontAlgn="auto" latinLnBrk="0" hangingPunct="1">
              <a:lnSpc>
                <a:spcPct val="90000"/>
              </a:lnSpc>
              <a:spcBef>
                <a:spcPts val="93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Theano Didot" panose="02060603060706020203" pitchFamily="18" charset="0"/>
                <a:cs typeface="Gotham Pro Bold" panose="02000503040000020004" pitchFamily="2" charset="0"/>
                <a:sym typeface="Helvetica Light"/>
              </a:rPr>
              <a:t>Эдуард Ашрафьян,</a:t>
            </a:r>
          </a:p>
          <a:p>
            <a:pPr marL="0" marR="0" lvl="0" indent="0" algn="l" defTabSz="858032" rtl="0" eaLnBrk="1" fontAlgn="auto" latinLnBrk="0" hangingPunct="1">
              <a:lnSpc>
                <a:spcPct val="90000"/>
              </a:lnSpc>
              <a:spcBef>
                <a:spcPts val="93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+mj-lt"/>
                <a:ea typeface="Theano Didot" panose="02060603060706020203" pitchFamily="18" charset="0"/>
                <a:cs typeface="Gotham Pro Bold" panose="02000503040000020004" pitchFamily="2" charset="0"/>
                <a:sym typeface="Helvetica Light"/>
              </a:rPr>
              <a:t>Генеральный директор 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  <a:ea typeface="Theano Didot" panose="02060603060706020203" pitchFamily="18" charset="0"/>
                <a:cs typeface="Gotham Pro Bold" panose="02000503040000020004" pitchFamily="2" charset="0"/>
                <a:sym typeface="Helvetica Light"/>
              </a:rPr>
              <a:t>Price.ru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heano Didot" panose="02060603060706020203" pitchFamily="18" charset="0"/>
              <a:cs typeface="Gotham Pro Bold" panose="02000503040000020004" pitchFamily="2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292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661B83A-0628-3E47-A312-A876CDABCCE2}"/>
              </a:ext>
            </a:extLst>
          </p:cNvPr>
          <p:cNvGrpSpPr/>
          <p:nvPr/>
        </p:nvGrpSpPr>
        <p:grpSpPr>
          <a:xfrm>
            <a:off x="1092870" y="771268"/>
            <a:ext cx="10054324" cy="5315463"/>
            <a:chOff x="1978478" y="1241715"/>
            <a:chExt cx="8274599" cy="4374569"/>
          </a:xfrm>
          <a:solidFill>
            <a:schemeClr val="accent1">
              <a:lumMod val="50000"/>
            </a:schemeClr>
          </a:solidFill>
        </p:grpSpPr>
        <p:sp>
          <p:nvSpPr>
            <p:cNvPr id="16" name="TextBox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5FB5D0DE-98BA-406E-B1BF-A1B6A20909EB}"/>
                </a:ext>
              </a:extLst>
            </p:cNvPr>
            <p:cNvSpPr txBox="1"/>
            <p:nvPr/>
          </p:nvSpPr>
          <p:spPr>
            <a:xfrm>
              <a:off x="1978478" y="1241715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01</a:t>
              </a:r>
              <a:endParaRPr lang="ru-RU" sz="4800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18" name="TextBox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4601009D-5F0A-4C16-815A-4C11B89490AD}"/>
                </a:ext>
              </a:extLst>
            </p:cNvPr>
            <p:cNvSpPr txBox="1"/>
            <p:nvPr/>
          </p:nvSpPr>
          <p:spPr>
            <a:xfrm>
              <a:off x="1978478" y="2175180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02</a:t>
              </a:r>
            </a:p>
          </p:txBody>
        </p:sp>
        <p:sp>
          <p:nvSpPr>
            <p:cNvPr id="19" name="TextBox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298053A-2B81-401A-B309-0ED51A2C6220}"/>
                </a:ext>
              </a:extLst>
            </p:cNvPr>
            <p:cNvSpPr txBox="1"/>
            <p:nvPr/>
          </p:nvSpPr>
          <p:spPr>
            <a:xfrm>
              <a:off x="1978478" y="3113461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03</a:t>
              </a:r>
              <a:endParaRPr lang="ru-RU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20" name="TextBox 19">
              <a:hlinkClick r:id="" action="ppaction://noaction"/>
              <a:extLst>
                <a:ext uri="{FF2B5EF4-FFF2-40B4-BE49-F238E27FC236}">
                  <a16:creationId xmlns:a16="http://schemas.microsoft.com/office/drawing/2014/main" id="{EF6E4244-6117-4E36-872C-1083693A4B70}"/>
                </a:ext>
              </a:extLst>
            </p:cNvPr>
            <p:cNvSpPr txBox="1"/>
            <p:nvPr/>
          </p:nvSpPr>
          <p:spPr>
            <a:xfrm>
              <a:off x="1978478" y="4051742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04</a:t>
              </a:r>
              <a:endParaRPr lang="ru-RU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>
              <a:hlinkClick r:id="" action="ppaction://noaction"/>
              <a:extLst>
                <a:ext uri="{FF2B5EF4-FFF2-40B4-BE49-F238E27FC236}">
                  <a16:creationId xmlns:a16="http://schemas.microsoft.com/office/drawing/2014/main" id="{912E0D4D-8831-4BDE-9873-195389B913A5}"/>
                </a:ext>
              </a:extLst>
            </p:cNvPr>
            <p:cNvSpPr txBox="1"/>
            <p:nvPr/>
          </p:nvSpPr>
          <p:spPr>
            <a:xfrm>
              <a:off x="1978478" y="4990023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05</a:t>
              </a:r>
              <a:endParaRPr lang="ru-RU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23" name="TextBox 22">
              <a:hlinkClick r:id="" action="ppaction://noaction"/>
              <a:extLst>
                <a:ext uri="{FF2B5EF4-FFF2-40B4-BE49-F238E27FC236}">
                  <a16:creationId xmlns:a16="http://schemas.microsoft.com/office/drawing/2014/main" id="{9DE7C47D-5205-451B-B1BE-CF30B189B976}"/>
                </a:ext>
              </a:extLst>
            </p:cNvPr>
            <p:cNvSpPr txBox="1"/>
            <p:nvPr/>
          </p:nvSpPr>
          <p:spPr>
            <a:xfrm>
              <a:off x="6453414" y="2181069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07</a:t>
              </a:r>
              <a:endParaRPr lang="ru-RU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24" name="TextBox 23">
              <a:hlinkClick r:id="" action="ppaction://noaction"/>
              <a:extLst>
                <a:ext uri="{FF2B5EF4-FFF2-40B4-BE49-F238E27FC236}">
                  <a16:creationId xmlns:a16="http://schemas.microsoft.com/office/drawing/2014/main" id="{195BC864-8E01-4B7C-B645-7781C569A015}"/>
                </a:ext>
              </a:extLst>
            </p:cNvPr>
            <p:cNvSpPr txBox="1"/>
            <p:nvPr/>
          </p:nvSpPr>
          <p:spPr>
            <a:xfrm>
              <a:off x="6453414" y="3113461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08</a:t>
              </a:r>
              <a:endParaRPr lang="ru-RU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25" name="TextBox 24">
              <a:hlinkClick r:id="" action="ppaction://noaction"/>
              <a:extLst>
                <a:ext uri="{FF2B5EF4-FFF2-40B4-BE49-F238E27FC236}">
                  <a16:creationId xmlns:a16="http://schemas.microsoft.com/office/drawing/2014/main" id="{1317EF61-AE72-48C9-B84A-11F5C78ABAFF}"/>
                </a:ext>
              </a:extLst>
            </p:cNvPr>
            <p:cNvSpPr txBox="1"/>
            <p:nvPr/>
          </p:nvSpPr>
          <p:spPr>
            <a:xfrm>
              <a:off x="6453414" y="4051742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09</a:t>
              </a:r>
              <a:endParaRPr lang="ru-RU" sz="2000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2539BF0-4166-4336-B195-C4D14A41C8D7}"/>
                </a:ext>
              </a:extLst>
            </p:cNvPr>
            <p:cNvSpPr/>
            <p:nvPr/>
          </p:nvSpPr>
          <p:spPr>
            <a:xfrm>
              <a:off x="2770377" y="1402867"/>
              <a:ext cx="2381306" cy="30395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Матчинг товаров в </a:t>
              </a:r>
              <a:r>
                <a:rPr lang="ru-RU" dirty="0" err="1" smtClean="0">
                  <a:solidFill>
                    <a:schemeClr val="bg1"/>
                  </a:solidFill>
                </a:rPr>
                <a:t>екоме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3D9E4A4-08A9-4B52-ABA0-183B657FCEE1}"/>
                </a:ext>
              </a:extLst>
            </p:cNvPr>
            <p:cNvSpPr/>
            <p:nvPr/>
          </p:nvSpPr>
          <p:spPr>
            <a:xfrm>
              <a:off x="2838790" y="2336332"/>
              <a:ext cx="2665843" cy="30395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Задача </a:t>
              </a:r>
              <a:r>
                <a:rPr lang="ru-RU" dirty="0" err="1">
                  <a:solidFill>
                    <a:schemeClr val="bg1"/>
                  </a:solidFill>
                </a:rPr>
                <a:t>матчинга</a:t>
              </a:r>
              <a:r>
                <a:rPr lang="ru-RU" dirty="0">
                  <a:solidFill>
                    <a:schemeClr val="bg1"/>
                  </a:solidFill>
                </a:rPr>
                <a:t> на </a:t>
              </a:r>
              <a:r>
                <a:rPr lang="en-US" dirty="0" smtClean="0">
                  <a:solidFill>
                    <a:schemeClr val="bg1"/>
                  </a:solidFill>
                </a:rPr>
                <a:t>Price.ru</a:t>
              </a:r>
              <a:r>
                <a:rPr lang="ru-RU" dirty="0" smtClean="0">
                  <a:solidFill>
                    <a:schemeClr val="bg1"/>
                  </a:solidFill>
                </a:rPr>
                <a:t> 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3B833FBA-945F-4E0A-96B3-768B9C8755DE}"/>
                </a:ext>
              </a:extLst>
            </p:cNvPr>
            <p:cNvSpPr/>
            <p:nvPr/>
          </p:nvSpPr>
          <p:spPr>
            <a:xfrm>
              <a:off x="2838791" y="3984928"/>
              <a:ext cx="3074775" cy="75989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Поиск решения без ИИ, с помощью ИИ: шаги исследования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EBFBCFD2-9FD2-4B45-8DBD-A9D3E276DA7F}"/>
                </a:ext>
              </a:extLst>
            </p:cNvPr>
            <p:cNvSpPr/>
            <p:nvPr/>
          </p:nvSpPr>
          <p:spPr>
            <a:xfrm>
              <a:off x="2838790" y="5059988"/>
              <a:ext cx="2340305" cy="4863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dirty="0">
                  <a:solidFill>
                    <a:schemeClr val="bg1"/>
                  </a:solidFill>
                </a:rPr>
                <a:t>Решение задачи без ИИ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endParaRPr lang="ru-RU" dirty="0">
                <a:solidFill>
                  <a:schemeClr val="bg1"/>
                </a:solidFill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dirty="0">
                  <a:solidFill>
                    <a:schemeClr val="bg1"/>
                  </a:solidFill>
                </a:rPr>
                <a:t>с помощью </a:t>
              </a:r>
              <a:r>
                <a:rPr lang="ru-RU" dirty="0" err="1">
                  <a:solidFill>
                    <a:schemeClr val="bg1"/>
                  </a:solidFill>
                </a:rPr>
                <a:t>regexp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hlinkClick r:id="" action="ppaction://noaction"/>
              <a:extLst>
                <a:ext uri="{FF2B5EF4-FFF2-40B4-BE49-F238E27FC236}">
                  <a16:creationId xmlns:a16="http://schemas.microsoft.com/office/drawing/2014/main" id="{81E325BA-42CE-4AC1-B74C-CC9EBDBE5705}"/>
                </a:ext>
              </a:extLst>
            </p:cNvPr>
            <p:cNvSpPr txBox="1"/>
            <p:nvPr/>
          </p:nvSpPr>
          <p:spPr>
            <a:xfrm>
              <a:off x="6421773" y="1241715"/>
              <a:ext cx="3760108" cy="626261"/>
            </a:xfrm>
            <a:prstGeom prst="rect">
              <a:avLst/>
            </a:prstGeom>
            <a:grpFill/>
            <a:ln w="6350">
              <a:noFill/>
            </a:ln>
            <a:effectLst/>
          </p:spPr>
          <p:txBody>
            <a:bodyPr wrap="square" lIns="252000" tIns="72000" rIns="0" bIns="72000" rtlCol="0" anchor="ctr">
              <a:spAutoFit/>
            </a:bodyPr>
            <a:lstStyle/>
            <a:p>
              <a:r>
                <a:rPr lang="ru-RU" sz="4000" dirty="0">
                  <a:solidFill>
                    <a:schemeClr val="bg1">
                      <a:alpha val="70000"/>
                    </a:schemeClr>
                  </a:solidFill>
                  <a:latin typeface="+mj-lt"/>
                </a:rPr>
                <a:t>06</a:t>
              </a:r>
              <a:endParaRPr lang="ru-RU" dirty="0">
                <a:solidFill>
                  <a:schemeClr val="bg1">
                    <a:alpha val="70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BEE9156D-765A-4B05-ACA1-5BDF61482584}"/>
                </a:ext>
              </a:extLst>
            </p:cNvPr>
            <p:cNvSpPr/>
            <p:nvPr/>
          </p:nvSpPr>
          <p:spPr>
            <a:xfrm>
              <a:off x="7313726" y="1288885"/>
              <a:ext cx="2621621" cy="53192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Тестируем BERT-подобные </a:t>
              </a:r>
              <a:endParaRPr lang="ru-RU" dirty="0" smtClean="0">
                <a:solidFill>
                  <a:schemeClr val="bg1"/>
                </a:solidFill>
              </a:endParaRPr>
            </a:p>
            <a:p>
              <a:r>
                <a:rPr lang="ru-RU" dirty="0" smtClean="0">
                  <a:solidFill>
                    <a:schemeClr val="bg1"/>
                  </a:solidFill>
                </a:rPr>
                <a:t>нейронные </a:t>
              </a:r>
              <a:r>
                <a:rPr lang="ru-RU" dirty="0">
                  <a:solidFill>
                    <a:schemeClr val="bg1"/>
                  </a:solidFill>
                </a:rPr>
                <a:t>сети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4C290C8E-7582-4446-ABBA-38465D0315EE}"/>
                </a:ext>
              </a:extLst>
            </p:cNvPr>
            <p:cNvSpPr/>
            <p:nvPr/>
          </p:nvSpPr>
          <p:spPr>
            <a:xfrm>
              <a:off x="7313726" y="2228237"/>
              <a:ext cx="2576556" cy="53192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Решение </a:t>
              </a:r>
              <a:r>
                <a:rPr lang="ru-RU" dirty="0" smtClean="0">
                  <a:solidFill>
                    <a:schemeClr val="bg1"/>
                  </a:solidFill>
                </a:rPr>
                <a:t>с помощью </a:t>
              </a:r>
              <a:r>
                <a:rPr lang="en-US" dirty="0" smtClean="0">
                  <a:solidFill>
                    <a:schemeClr val="bg1"/>
                  </a:solidFill>
                </a:rPr>
                <a:t>LLM</a:t>
              </a:r>
              <a:r>
                <a:rPr lang="ru-RU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ru-RU" dirty="0" smtClean="0">
                  <a:solidFill>
                    <a:schemeClr val="bg1"/>
                  </a:solidFill>
                </a:rPr>
                <a:t>через семантический поиск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573F707A-1845-47DD-9F4C-72F92474DA4D}"/>
                </a:ext>
              </a:extLst>
            </p:cNvPr>
            <p:cNvSpPr/>
            <p:nvPr/>
          </p:nvSpPr>
          <p:spPr>
            <a:xfrm>
              <a:off x="7313726" y="3161072"/>
              <a:ext cx="2939351" cy="53192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Попытка решить задачу </a:t>
              </a:r>
            </a:p>
            <a:p>
              <a:r>
                <a:rPr lang="ru-RU" dirty="0">
                  <a:solidFill>
                    <a:schemeClr val="bg1"/>
                  </a:solidFill>
                </a:rPr>
                <a:t>с помощью </a:t>
              </a:r>
              <a:r>
                <a:rPr lang="ru-RU" dirty="0" smtClean="0">
                  <a:solidFill>
                    <a:schemeClr val="bg1"/>
                  </a:solidFill>
                </a:rPr>
                <a:t>LLM через </a:t>
              </a:r>
              <a:r>
                <a:rPr lang="ru-RU" dirty="0" err="1" smtClean="0">
                  <a:solidFill>
                    <a:schemeClr val="bg1"/>
                  </a:solidFill>
                </a:rPr>
                <a:t>промпты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182D7E21-5C3E-49B3-8F2E-31F8F04A7BF5}"/>
                </a:ext>
              </a:extLst>
            </p:cNvPr>
            <p:cNvSpPr/>
            <p:nvPr/>
          </p:nvSpPr>
          <p:spPr>
            <a:xfrm>
              <a:off x="7313726" y="4099353"/>
              <a:ext cx="2189223" cy="53192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Обучаем собственную </a:t>
              </a:r>
            </a:p>
            <a:p>
              <a:r>
                <a:rPr lang="ru-RU" dirty="0" smtClean="0">
                  <a:solidFill>
                    <a:schemeClr val="bg1"/>
                  </a:solidFill>
                </a:rPr>
                <a:t>нейронную сеть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3D9E4A4-08A9-4B52-ABA0-183B657FCEE1}"/>
              </a:ext>
            </a:extLst>
          </p:cNvPr>
          <p:cNvSpPr/>
          <p:nvPr/>
        </p:nvSpPr>
        <p:spPr>
          <a:xfrm>
            <a:off x="2124369" y="3121982"/>
            <a:ext cx="3226268" cy="64633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Бизнес-эффект от решения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задачи </a:t>
            </a:r>
            <a:r>
              <a:rPr lang="ru-RU" dirty="0" err="1" smtClean="0">
                <a:solidFill>
                  <a:schemeClr val="bg1"/>
                </a:solidFill>
              </a:rPr>
              <a:t>матчинга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id="{1317EF61-AE72-48C9-B84A-11F5C78ABAFF}"/>
              </a:ext>
            </a:extLst>
          </p:cNvPr>
          <p:cNvSpPr txBox="1"/>
          <p:nvPr/>
        </p:nvSpPr>
        <p:spPr>
          <a:xfrm>
            <a:off x="6491841" y="5325772"/>
            <a:ext cx="4568842" cy="7609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  <a:effectLst/>
        </p:spPr>
        <p:txBody>
          <a:bodyPr wrap="square" lIns="252000" tIns="72000" rIns="0" bIns="72000" rtlCol="0" anchor="ctr">
            <a:spAutoFit/>
          </a:bodyPr>
          <a:lstStyle/>
          <a:p>
            <a:r>
              <a:rPr lang="ru-RU" sz="4000" dirty="0" smtClean="0">
                <a:solidFill>
                  <a:schemeClr val="bg1">
                    <a:alpha val="70000"/>
                  </a:schemeClr>
                </a:solidFill>
                <a:latin typeface="+mj-lt"/>
              </a:rPr>
              <a:t>10</a:t>
            </a:r>
            <a:endParaRPr lang="ru-RU" sz="2000" dirty="0">
              <a:solidFill>
                <a:schemeClr val="bg1">
                  <a:alpha val="70000"/>
                </a:schemeClr>
              </a:solidFill>
              <a:latin typeface="+mj-lt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82D7E21-5C3E-49B3-8F2E-31F8F04A7BF5}"/>
              </a:ext>
            </a:extLst>
          </p:cNvPr>
          <p:cNvSpPr/>
          <p:nvPr/>
        </p:nvSpPr>
        <p:spPr>
          <a:xfrm>
            <a:off x="7575637" y="5521584"/>
            <a:ext cx="325351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Тест, статистика, результаты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2A2F2B1-0F06-C0D6-75A2-63CB17FDC7B3}"/>
              </a:ext>
            </a:extLst>
          </p:cNvPr>
          <p:cNvSpPr/>
          <p:nvPr/>
        </p:nvSpPr>
        <p:spPr>
          <a:xfrm>
            <a:off x="550863" y="1400864"/>
            <a:ext cx="5054916" cy="11623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54313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E6E7F-3D6F-794B-B9AE-575F3BD7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1249"/>
            <a:ext cx="6018998" cy="387798"/>
          </a:xfrm>
        </p:spPr>
        <p:txBody>
          <a:bodyPr/>
          <a:lstStyle/>
          <a:p>
            <a:pPr defTabSz="617588">
              <a:defRPr/>
            </a:pPr>
            <a:r>
              <a:rPr lang="ru-RU" dirty="0"/>
              <a:t>Матчинг товаров в </a:t>
            </a:r>
            <a:r>
              <a:rPr lang="ru-RU" dirty="0" err="1"/>
              <a:t>екоме</a:t>
            </a:r>
            <a:endParaRPr lang="ru-RU" b="0" dirty="0"/>
          </a:p>
        </p:txBody>
      </p: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6081010" y="0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50863" y="3797587"/>
            <a:ext cx="5054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</a:rPr>
              <a:t>Сопоставляя товары, мы можем определять оптимальную цену и сравнивать и ранжировать предложения от интернет магазинов, «склеивать» карточки одного и того же товара, который предлагают несколько продавцов, мониторить ассортимент.</a:t>
            </a:r>
            <a:endParaRPr lang="ru-RU" sz="16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272A90-699D-0545-9866-7370B0F73AAE}"/>
              </a:ext>
            </a:extLst>
          </p:cNvPr>
          <p:cNvSpPr/>
          <p:nvPr/>
        </p:nvSpPr>
        <p:spPr>
          <a:xfrm>
            <a:off x="6081010" y="-2"/>
            <a:ext cx="6110990" cy="6858001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76716-8A76-0C4A-DE6F-AECFDE6D31BF}"/>
              </a:ext>
            </a:extLst>
          </p:cNvPr>
          <p:cNvSpPr txBox="1"/>
          <p:nvPr/>
        </p:nvSpPr>
        <p:spPr>
          <a:xfrm>
            <a:off x="804281" y="1628107"/>
            <a:ext cx="4548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Матчинг</a:t>
            </a:r>
            <a:r>
              <a:rPr lang="en-US" sz="2400" dirty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 </a:t>
            </a:r>
            <a:r>
              <a:rPr lang="ru-RU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sz="1600" dirty="0">
                <a:solidFill>
                  <a:srgbClr val="333333"/>
                </a:solidFill>
              </a:rPr>
              <a:t> это процесс сопоставления схожих объектов между собой.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6DF396A-4046-CAEE-60A6-484BEDB08C6E}"/>
              </a:ext>
            </a:extLst>
          </p:cNvPr>
          <p:cNvSpPr/>
          <p:nvPr/>
        </p:nvSpPr>
        <p:spPr>
          <a:xfrm>
            <a:off x="639814" y="3198167"/>
            <a:ext cx="4750008" cy="461665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defTabSz="457200">
              <a:spcBef>
                <a:spcPts val="800"/>
              </a:spcBef>
            </a:pPr>
            <a:r>
              <a:rPr lang="ru-RU" sz="2400" dirty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Зачем нужен </a:t>
            </a:r>
            <a:r>
              <a:rPr lang="ru-RU" sz="2400" dirty="0" err="1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матчинг</a:t>
            </a:r>
            <a:r>
              <a:rPr lang="en-US" sz="2400" dirty="0">
                <a:solidFill>
                  <a:schemeClr val="accent1"/>
                </a:solidFill>
                <a:latin typeface="+mj-lt"/>
                <a:cs typeface="Gotham Pro Medium" panose="02000503040000020004" pitchFamily="2" charset="0"/>
              </a:rPr>
              <a:t>?</a:t>
            </a:r>
            <a:endParaRPr lang="ru-RU" sz="2400" dirty="0">
              <a:solidFill>
                <a:schemeClr val="accent1"/>
              </a:solidFill>
              <a:latin typeface="+mj-lt"/>
              <a:cs typeface="Gotham Pro Medium" panose="02000503040000020004" pitchFamily="2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>
            <a:off x="9133629" y="0"/>
            <a:ext cx="0" cy="6858000"/>
          </a:xfrm>
          <a:prstGeom prst="line">
            <a:avLst/>
          </a:prstGeom>
          <a:ln w="2222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275855" y="4495873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Зонт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0274465" y="452330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Umbrella</a:t>
            </a:r>
            <a:endParaRPr lang="ru-RU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45" y="2153531"/>
            <a:ext cx="586032" cy="586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81" y="2131151"/>
            <a:ext cx="678596" cy="678594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8312726" y="2981316"/>
            <a:ext cx="2166742" cy="0"/>
          </a:xfrm>
          <a:prstGeom prst="line">
            <a:avLst/>
          </a:prstGeom>
          <a:ln w="2222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 flipH="1">
            <a:off x="7860537" y="4715155"/>
            <a:ext cx="2487578" cy="0"/>
          </a:xfrm>
          <a:prstGeom prst="line">
            <a:avLst/>
          </a:prstGeom>
          <a:ln w="2222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6716306" y="2749006"/>
            <a:ext cx="153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Килограммы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0479468" y="2796650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Фунты</a:t>
            </a:r>
            <a:endParaRPr lang="ru-RU" dirty="0"/>
          </a:p>
        </p:txBody>
      </p:sp>
      <p:pic>
        <p:nvPicPr>
          <p:cNvPr id="391" name="Рисунок 3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79" y="167021"/>
            <a:ext cx="1279535" cy="1279535"/>
          </a:xfrm>
          <a:prstGeom prst="rect">
            <a:avLst/>
          </a:prstGeom>
        </p:spPr>
      </p:pic>
      <p:pic>
        <p:nvPicPr>
          <p:cNvPr id="74" name="Graphic 1788">
            <a:extLst>
              <a:ext uri="{FF2B5EF4-FFF2-40B4-BE49-F238E27FC236}">
                <a16:creationId xmlns:a16="http://schemas.microsoft.com/office/drawing/2014/main" id="{A815A6F4-8B5D-4B74-9D75-EC24AF4E0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649937" y="4029957"/>
            <a:ext cx="1011135" cy="1132651"/>
          </a:xfrm>
          <a:prstGeom prst="rect">
            <a:avLst/>
          </a:prstGeom>
        </p:spPr>
      </p:pic>
      <p:pic>
        <p:nvPicPr>
          <p:cNvPr id="418" name="Рисунок 417"/>
          <p:cNvPicPr>
            <a:picLocks noGrp="1" noChangeAspect="1"/>
          </p:cNvPicPr>
          <p:nvPr>
            <p:ph type="pic" sz="quarter" idx="12"/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348115" y="204028"/>
            <a:ext cx="851371" cy="957792"/>
          </a:xfrm>
        </p:spPr>
      </p:pic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 flipH="1">
            <a:off x="8182514" y="910262"/>
            <a:ext cx="2165601" cy="0"/>
          </a:xfrm>
          <a:prstGeom prst="line">
            <a:avLst/>
          </a:prstGeom>
          <a:ln w="2222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/>
          <p:cNvSpPr/>
          <p:nvPr/>
        </p:nvSpPr>
        <p:spPr>
          <a:xfrm>
            <a:off x="7203234" y="1100314"/>
            <a:ext cx="1051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Ботинки</a:t>
            </a: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10482418" y="1088221"/>
            <a:ext cx="87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Туфли</a:t>
            </a:r>
            <a:endParaRPr lang="ru-RU" dirty="0"/>
          </a:p>
        </p:txBody>
      </p: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BBEC1C79-303A-CD41-9C29-152089B089CE}"/>
              </a:ext>
            </a:extLst>
          </p:cNvPr>
          <p:cNvCxnSpPr>
            <a:cxnSpLocks/>
          </p:cNvCxnSpPr>
          <p:nvPr/>
        </p:nvCxnSpPr>
        <p:spPr>
          <a:xfrm flipH="1" flipV="1">
            <a:off x="8218265" y="6385324"/>
            <a:ext cx="2329662" cy="29975"/>
          </a:xfrm>
          <a:prstGeom prst="line">
            <a:avLst/>
          </a:prstGeom>
          <a:ln w="2222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Прямоугольник 116"/>
          <p:cNvSpPr/>
          <p:nvPr/>
        </p:nvSpPr>
        <p:spPr>
          <a:xfrm>
            <a:off x="10534557" y="6209198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Футы</a:t>
            </a:r>
            <a:endParaRPr lang="ru-RU" dirty="0"/>
          </a:p>
        </p:txBody>
      </p:sp>
      <p:sp>
        <p:nvSpPr>
          <p:cNvPr id="118" name="Прямоугольник 117"/>
          <p:cNvSpPr/>
          <p:nvPr/>
        </p:nvSpPr>
        <p:spPr>
          <a:xfrm>
            <a:off x="6702981" y="6174847"/>
            <a:ext cx="1524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Сантиметры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23" y="5760439"/>
            <a:ext cx="1009549" cy="10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37FAE62-4205-B314-D743-E1E7EE1D8710}"/>
              </a:ext>
            </a:extLst>
          </p:cNvPr>
          <p:cNvSpPr/>
          <p:nvPr/>
        </p:nvSpPr>
        <p:spPr>
          <a:xfrm>
            <a:off x="6181412" y="1321666"/>
            <a:ext cx="5459725" cy="23312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12700" dir="474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53A5B2C-AA4B-34E7-1798-241FFC79704A}"/>
              </a:ext>
            </a:extLst>
          </p:cNvPr>
          <p:cNvSpPr/>
          <p:nvPr/>
        </p:nvSpPr>
        <p:spPr>
          <a:xfrm>
            <a:off x="6181412" y="3973426"/>
            <a:ext cx="5459725" cy="23312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12700" dir="474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1E133BA-C364-AD4D-BDF4-C6F49F9A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7976"/>
            <a:ext cx="9608330" cy="775597"/>
          </a:xfrm>
        </p:spPr>
        <p:txBody>
          <a:bodyPr/>
          <a:lstStyle/>
          <a:p>
            <a:r>
              <a:rPr lang="ru-RU" dirty="0" smtClean="0"/>
              <a:t>Кто еще делает </a:t>
            </a:r>
            <a:r>
              <a:rPr lang="ru-RU" dirty="0" err="1" smtClean="0"/>
              <a:t>матчинг</a:t>
            </a:r>
            <a:r>
              <a:rPr lang="ru-RU" dirty="0" smtClean="0"/>
              <a:t> в </a:t>
            </a:r>
            <a:r>
              <a:rPr lang="ru-RU" dirty="0" err="1" smtClean="0"/>
              <a:t>екоме</a:t>
            </a:r>
            <a:r>
              <a:rPr lang="ru-RU" dirty="0" smtClean="0"/>
              <a:t> и других отраслях</a:t>
            </a:r>
            <a:endParaRPr lang="ru-RU" dirty="0"/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9FAFF674-BA97-4D60-B61D-289B5517E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5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A8DFB0-0D3C-1E4E-AA24-22A3449132EF}"/>
              </a:ext>
            </a:extLst>
          </p:cNvPr>
          <p:cNvSpPr/>
          <p:nvPr/>
        </p:nvSpPr>
        <p:spPr>
          <a:xfrm>
            <a:off x="823011" y="2692122"/>
            <a:ext cx="4910132" cy="249299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Gotham Pro Medium" panose="02000503040000020004" pitchFamily="2" charset="0"/>
              </a:rPr>
              <a:t>Название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Gotham Pro Medium" panose="02000503040000020004" pitchFamily="2" charset="0"/>
            </a:endParaRPr>
          </a:p>
          <a:p>
            <a:pPr lvl="0" defTabSz="457200">
              <a:spcAft>
                <a:spcPts val="1200"/>
              </a:spcAft>
            </a:pPr>
            <a:r>
              <a:rPr lang="ru-RU" dirty="0">
                <a:solidFill>
                  <a:srgbClr val="FFFFFF"/>
                </a:solidFill>
                <a:cs typeface="Gotham Pro Regular" panose="02000503040000020004" pitchFamily="2" charset="0"/>
              </a:rPr>
              <a:t>Давно выяснено, что при оценке дизайна </a:t>
            </a:r>
            <a:r>
              <a:rPr lang="en-US" dirty="0">
                <a:solidFill>
                  <a:srgbClr val="FFFFFF"/>
                </a:solidFill>
                <a:cs typeface="Gotham Pro Regular" panose="02000503040000020004" pitchFamily="2" charset="0"/>
              </a:rPr>
              <a:t/>
            </a:r>
            <a:br>
              <a:rPr lang="en-US" dirty="0">
                <a:solidFill>
                  <a:srgbClr val="FFFFFF"/>
                </a:solidFill>
                <a:cs typeface="Gotham Pro Regular" panose="02000503040000020004" pitchFamily="2" charset="0"/>
              </a:rPr>
            </a:br>
            <a:r>
              <a:rPr lang="ru-RU" dirty="0">
                <a:solidFill>
                  <a:srgbClr val="FFFFFF"/>
                </a:solidFill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  <a:p>
            <a:pPr lvl="0" defTabSz="457200">
              <a:spcAft>
                <a:spcPts val="1200"/>
              </a:spcAft>
            </a:pPr>
            <a:r>
              <a:rPr lang="ru-RU" dirty="0">
                <a:solidFill>
                  <a:srgbClr val="FFFFFF"/>
                </a:solidFill>
                <a:cs typeface="Gotham Pro Regular" panose="02000503040000020004" pitchFamily="2" charset="0"/>
              </a:rPr>
              <a:t>Но он помогает выделить визуальные элементы в документе или презентации, например текст или шрифт.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7D1961-004B-4C43-8640-987BB91D5919}"/>
              </a:ext>
            </a:extLst>
          </p:cNvPr>
          <p:cNvSpPr/>
          <p:nvPr/>
        </p:nvSpPr>
        <p:spPr>
          <a:xfrm>
            <a:off x="6545322" y="1384551"/>
            <a:ext cx="4750082" cy="954107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Medium" panose="02000503040000020004" pitchFamily="2" charset="0"/>
              </a:rPr>
              <a:t>Классифайды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Medium" panose="02000503040000020004" pitchFamily="2" charset="0"/>
              </a:rPr>
              <a:t> и ценовые </a:t>
            </a:r>
            <a:r>
              <a:rPr 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Medium" panose="02000503040000020004" pitchFamily="2" charset="0"/>
              </a:rPr>
              <a:t>агрегаторы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2405BB2-35BA-4F03-A6C5-76F428EBB985}"/>
              </a:ext>
            </a:extLst>
          </p:cNvPr>
          <p:cNvSpPr/>
          <p:nvPr/>
        </p:nvSpPr>
        <p:spPr>
          <a:xfrm>
            <a:off x="7566926" y="4124995"/>
            <a:ext cx="3161160" cy="52322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Medium" panose="02000503040000020004" pitchFamily="2" charset="0"/>
              </a:rPr>
              <a:t>Соцсети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137FAE62-4205-B314-D743-E1E7EE1D8710}"/>
              </a:ext>
            </a:extLst>
          </p:cNvPr>
          <p:cNvSpPr/>
          <p:nvPr/>
        </p:nvSpPr>
        <p:spPr>
          <a:xfrm>
            <a:off x="404052" y="1317048"/>
            <a:ext cx="5459725" cy="23312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12700" dir="474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153A5B2C-AA4B-34E7-1798-241FFC79704A}"/>
              </a:ext>
            </a:extLst>
          </p:cNvPr>
          <p:cNvSpPr/>
          <p:nvPr/>
        </p:nvSpPr>
        <p:spPr>
          <a:xfrm>
            <a:off x="404052" y="3968808"/>
            <a:ext cx="5459725" cy="23312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12700" dir="4740000" algn="ctr" rotWithShape="0">
              <a:schemeClr val="accent1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07D1961-004B-4C43-8640-987BB91D5919}"/>
              </a:ext>
            </a:extLst>
          </p:cNvPr>
          <p:cNvSpPr/>
          <p:nvPr/>
        </p:nvSpPr>
        <p:spPr>
          <a:xfrm>
            <a:off x="709449" y="1438205"/>
            <a:ext cx="3939669" cy="52322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ru-RU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Medium" panose="02000503040000020004" pitchFamily="2" charset="0"/>
              </a:rPr>
              <a:t>Маркетплейсы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cs typeface="Gotham Pro Medium" panose="02000503040000020004" pitchFamily="2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2405BB2-35BA-4F03-A6C5-76F428EBB985}"/>
              </a:ext>
            </a:extLst>
          </p:cNvPr>
          <p:cNvSpPr/>
          <p:nvPr/>
        </p:nvSpPr>
        <p:spPr>
          <a:xfrm>
            <a:off x="625703" y="4092105"/>
            <a:ext cx="4548485" cy="52322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Medium" panose="02000503040000020004" pitchFamily="2" charset="0"/>
              </a:rPr>
              <a:t>Финансовый сектор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cs typeface="Gotham Pro Medium" panose="02000503040000020004" pitchFamily="2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3" y="2468486"/>
            <a:ext cx="1382212" cy="60773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5" y="2338658"/>
            <a:ext cx="1715768" cy="91507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19" y="2388704"/>
            <a:ext cx="760814" cy="76081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90" y="2499697"/>
            <a:ext cx="1153486" cy="61684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395" y="2531416"/>
            <a:ext cx="1144688" cy="41411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65" y="4902406"/>
            <a:ext cx="1120404" cy="89632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55" y="4953066"/>
            <a:ext cx="845662" cy="84566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68" y="5053416"/>
            <a:ext cx="745934" cy="745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4722" y="5084801"/>
            <a:ext cx="704471" cy="7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1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1216809" y="1459230"/>
            <a:ext cx="590362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Типовые модели и </a:t>
            </a:r>
            <a:r>
              <a:rPr lang="ru-RU" dirty="0" err="1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офферы</a:t>
            </a: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:</a:t>
            </a:r>
          </a:p>
          <a:p>
            <a:pPr defTabSz="457200">
              <a:defRPr/>
            </a:pP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в каждой группе товаров есть типовые модели.</a:t>
            </a:r>
            <a:endParaRPr lang="en-US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  <a:p>
            <a:pPr defTabSz="457200">
              <a:defRPr/>
            </a:pP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К каждой модели притягивается несколько предложений или </a:t>
            </a:r>
            <a:r>
              <a:rPr lang="ru-RU" dirty="0" err="1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офферов</a:t>
            </a: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 от интернет-магазинов, которые ранжируются по стоимости и совокупности других выгодных условий от </a:t>
            </a:r>
            <a:r>
              <a:rPr lang="ru-RU" dirty="0" err="1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селлера</a:t>
            </a: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. </a:t>
            </a:r>
          </a:p>
          <a:p>
            <a:pPr defTabSz="457200">
              <a:defRPr/>
            </a:pPr>
            <a:endParaRPr lang="ru-RU" sz="1400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D954E0-174C-974A-B67B-879E87320D1F}"/>
              </a:ext>
            </a:extLst>
          </p:cNvPr>
          <p:cNvSpPr/>
          <p:nvPr/>
        </p:nvSpPr>
        <p:spPr>
          <a:xfrm>
            <a:off x="1190396" y="3598415"/>
            <a:ext cx="593003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На первый взгляд, задача </a:t>
            </a:r>
            <a:r>
              <a:rPr lang="ru-RU" dirty="0" err="1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матчинга</a:t>
            </a: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 простая </a:t>
            </a:r>
            <a:r>
              <a:rPr lang="ru-RU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–</a:t>
            </a: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необходимо сравнить две строки с текстом и сделать вывод: одинаковые они или различаются. </a:t>
            </a:r>
          </a:p>
          <a:p>
            <a:pPr defTabSz="457200">
              <a:defRPr/>
            </a:pPr>
            <a:endParaRPr lang="ru-RU" sz="900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  <a:p>
            <a:pPr lvl="0" defTabSz="457200">
              <a:defRPr/>
            </a:pPr>
            <a:endParaRPr lang="ru-RU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1190396" y="4937243"/>
            <a:ext cx="5930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Но методом простого сопоставления на большом объёме данных быстро это сделать не получится...</a:t>
            </a:r>
            <a:endParaRPr lang="ru-RU" sz="900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60" y="1701116"/>
            <a:ext cx="4149675" cy="341642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330682" y="5220207"/>
            <a:ext cx="2532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333333"/>
                </a:solidFill>
                <a:latin typeface="arial" panose="020B0604020202020204" pitchFamily="34" charset="0"/>
              </a:rPr>
              <a:t>Типовые модели на Price.ru</a:t>
            </a:r>
            <a:endParaRPr lang="ru-RU" i="1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E4C9C716-1F8C-674D-B41F-A1FD33CE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07" y="469814"/>
            <a:ext cx="8135601" cy="387798"/>
          </a:xfrm>
        </p:spPr>
        <p:txBody>
          <a:bodyPr/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Задача </a:t>
            </a:r>
            <a:r>
              <a:rPr lang="ru-RU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матчинга</a:t>
            </a: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на 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Price.ru</a:t>
            </a: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</a:t>
            </a:r>
          </a:p>
        </p:txBody>
      </p:sp>
      <p:pic>
        <p:nvPicPr>
          <p:cNvPr id="24" name="Graphic 182">
            <a:extLst>
              <a:ext uri="{FF2B5EF4-FFF2-40B4-BE49-F238E27FC236}">
                <a16:creationId xmlns:a16="http://schemas.microsoft.com/office/drawing/2014/main" id="{10AAC66B-32E8-48F3-9C9B-A9AD63FDE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059" y="1549764"/>
            <a:ext cx="387798" cy="387798"/>
          </a:xfrm>
          <a:prstGeom prst="rect">
            <a:avLst/>
          </a:prstGeom>
        </p:spPr>
      </p:pic>
      <p:pic>
        <p:nvPicPr>
          <p:cNvPr id="25" name="Graphic 939">
            <a:extLst>
              <a:ext uri="{FF2B5EF4-FFF2-40B4-BE49-F238E27FC236}">
                <a16:creationId xmlns:a16="http://schemas.microsoft.com/office/drawing/2014/main" id="{9D510001-D61B-4BD8-AFEB-5759E9F23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059" y="3687259"/>
            <a:ext cx="387798" cy="387798"/>
          </a:xfrm>
          <a:prstGeom prst="rect">
            <a:avLst/>
          </a:prstGeom>
        </p:spPr>
      </p:pic>
      <p:pic>
        <p:nvPicPr>
          <p:cNvPr id="26" name="Graphic 259">
            <a:extLst>
              <a:ext uri="{FF2B5EF4-FFF2-40B4-BE49-F238E27FC236}">
                <a16:creationId xmlns:a16="http://schemas.microsoft.com/office/drawing/2014/main" id="{B839131C-FEA9-46ED-A5E5-D032F1D80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059" y="5034193"/>
            <a:ext cx="387798" cy="3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0863" y="474688"/>
            <a:ext cx="8527115" cy="387798"/>
          </a:xfrm>
        </p:spPr>
        <p:txBody>
          <a:bodyPr/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Задача №1:</a:t>
            </a:r>
            <a:endParaRPr lang="ru-RU" sz="2200" dirty="0">
              <a:solidFill>
                <a:srgbClr val="000000">
                  <a:lumMod val="75000"/>
                  <a:lumOff val="25000"/>
                </a:srgbClr>
              </a:solidFill>
              <a:cs typeface="Gotham Pro Light" panose="02000503030000020004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258249" y="5390962"/>
            <a:ext cx="1819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40 млн</a:t>
            </a:r>
          </a:p>
          <a:p>
            <a:pPr algn="ctr"/>
            <a:r>
              <a:rPr lang="ru-RU" sz="2400" b="1" dirty="0" err="1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офферов</a:t>
            </a:r>
            <a:endParaRPr lang="ru-RU" sz="2400" b="1" dirty="0">
              <a:solidFill>
                <a:schemeClr val="accent4"/>
              </a:solidFill>
              <a:latin typeface="+mj-lt"/>
              <a:ea typeface="+mj-ea"/>
              <a:cs typeface="Gotham Pro Regular" panose="02000503040000020004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96770" y="5390963"/>
            <a:ext cx="3159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1,5 млн</a:t>
            </a:r>
          </a:p>
          <a:p>
            <a:pPr algn="ctr"/>
            <a:r>
              <a:rPr lang="ru-RU" sz="24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моделей товаров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2BC003-B0FC-A618-F3DA-1866BB79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57" y="1832024"/>
            <a:ext cx="5850329" cy="3723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90A3B5-6034-BD23-6136-AB5E93175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29" y="1851098"/>
            <a:ext cx="5820361" cy="370436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8929178-A9B6-C86B-3C56-64737A492EC4}"/>
              </a:ext>
            </a:extLst>
          </p:cNvPr>
          <p:cNvSpPr/>
          <p:nvPr/>
        </p:nvSpPr>
        <p:spPr>
          <a:xfrm>
            <a:off x="4868332" y="3090968"/>
            <a:ext cx="1049867" cy="16256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8085277-B47A-42AE-F426-54BF13FFAB4B}"/>
              </a:ext>
            </a:extLst>
          </p:cNvPr>
          <p:cNvCxnSpPr>
            <a:cxnSpLocks/>
          </p:cNvCxnSpPr>
          <p:nvPr/>
        </p:nvCxnSpPr>
        <p:spPr>
          <a:xfrm>
            <a:off x="5918199" y="3398479"/>
            <a:ext cx="601134" cy="0"/>
          </a:xfrm>
          <a:prstGeom prst="straightConnector1">
            <a:avLst/>
          </a:prstGeom>
          <a:ln w="762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A992ECC-BE9D-7E94-F019-5432E76D576D}"/>
              </a:ext>
            </a:extLst>
          </p:cNvPr>
          <p:cNvCxnSpPr>
            <a:cxnSpLocks/>
          </p:cNvCxnSpPr>
          <p:nvPr/>
        </p:nvCxnSpPr>
        <p:spPr>
          <a:xfrm>
            <a:off x="5400206" y="5806460"/>
            <a:ext cx="1236133" cy="0"/>
          </a:xfrm>
          <a:prstGeom prst="straightConnector1">
            <a:avLst/>
          </a:prstGeom>
          <a:ln w="76200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Заголовок 5">
            <a:extLst>
              <a:ext uri="{FF2B5EF4-FFF2-40B4-BE49-F238E27FC236}">
                <a16:creationId xmlns:a16="http://schemas.microsoft.com/office/drawing/2014/main" id="{C270B16B-9F7B-2D93-2A49-FACB4CAD3609}"/>
              </a:ext>
            </a:extLst>
          </p:cNvPr>
          <p:cNvSpPr txBox="1">
            <a:spLocks/>
          </p:cNvSpPr>
          <p:nvPr/>
        </p:nvSpPr>
        <p:spPr>
          <a:xfrm>
            <a:off x="550863" y="954373"/>
            <a:ext cx="8527115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сделать </a:t>
            </a:r>
            <a:r>
              <a:rPr lang="ru-RU" sz="2400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матчинг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, корректно сопоставив модель товара и </a:t>
            </a:r>
            <a:r>
              <a:rPr lang="ru-RU" sz="2400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офферы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между собой</a:t>
            </a:r>
          </a:p>
        </p:txBody>
      </p:sp>
    </p:spTree>
    <p:extLst>
      <p:ext uri="{BB962C8B-B14F-4D97-AF65-F5344CB8AC3E}">
        <p14:creationId xmlns:p14="http://schemas.microsoft.com/office/powerpoint/2010/main" val="101268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EBC3689-DBA1-4D9F-A113-603756A60D06}"/>
              </a:ext>
            </a:extLst>
          </p:cNvPr>
          <p:cNvSpPr/>
          <p:nvPr/>
        </p:nvSpPr>
        <p:spPr>
          <a:xfrm>
            <a:off x="2745428" y="3622190"/>
            <a:ext cx="2636315" cy="324369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 hangingPunct="0"/>
            <a:endParaRPr lang="ru-RU" sz="4000">
              <a:sym typeface="Helvetica Neue"/>
            </a:endParaRPr>
          </a:p>
        </p:txBody>
      </p:sp>
      <p:graphicFrame>
        <p:nvGraphicFramePr>
          <p:cNvPr id="93" name="Диаграмма 92">
            <a:extLst>
              <a:ext uri="{FF2B5EF4-FFF2-40B4-BE49-F238E27FC236}">
                <a16:creationId xmlns:a16="http://schemas.microsoft.com/office/drawing/2014/main" id="{6ED95B10-D120-A64A-99F4-70B89933B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93657"/>
              </p:ext>
            </p:extLst>
          </p:nvPr>
        </p:nvGraphicFramePr>
        <p:xfrm>
          <a:off x="770175" y="3160324"/>
          <a:ext cx="4026661" cy="124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1E133BA-C364-AD4D-BDF4-C6F49F9A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80367"/>
            <a:ext cx="2402199" cy="387798"/>
          </a:xfrm>
        </p:spPr>
        <p:txBody>
          <a:bodyPr/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Задача №2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:</a:t>
            </a:r>
            <a:endParaRPr lang="ru-RU" sz="2200" dirty="0">
              <a:solidFill>
                <a:srgbClr val="000000">
                  <a:lumMod val="75000"/>
                  <a:lumOff val="25000"/>
                </a:srgbClr>
              </a:solidFill>
              <a:cs typeface="Gotham Pro Light" panose="02000503030000020004" pitchFamily="2" charset="0"/>
            </a:endParaRPr>
          </a:p>
        </p:txBody>
      </p:sp>
      <p:sp>
        <p:nvSpPr>
          <p:cNvPr id="92" name="Номер слайда 1">
            <a:extLst>
              <a:ext uri="{FF2B5EF4-FFF2-40B4-BE49-F238E27FC236}">
                <a16:creationId xmlns:a16="http://schemas.microsoft.com/office/drawing/2014/main" id="{F04904FE-EE81-4311-BECA-4DEF42CF83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E5DF60-68B8-436F-8598-0948C49AC3C9}"/>
              </a:ext>
            </a:extLst>
          </p:cNvPr>
          <p:cNvSpPr txBox="1"/>
          <p:nvPr/>
        </p:nvSpPr>
        <p:spPr>
          <a:xfrm>
            <a:off x="915592" y="2314168"/>
            <a:ext cx="35097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Гаджеты и электроника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BE660-0F31-4C71-9131-A4FDF7FA5216}"/>
              </a:ext>
            </a:extLst>
          </p:cNvPr>
          <p:cNvSpPr txBox="1"/>
          <p:nvPr/>
        </p:nvSpPr>
        <p:spPr>
          <a:xfrm>
            <a:off x="2581795" y="3308064"/>
            <a:ext cx="26363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/>
              <a:t>Процент </a:t>
            </a:r>
            <a:r>
              <a:rPr lang="ru-RU" sz="1600" dirty="0" err="1"/>
              <a:t>моделизации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E48E70-52A2-4863-9421-CDB184342AF1}"/>
              </a:ext>
            </a:extLst>
          </p:cNvPr>
          <p:cNvSpPr txBox="1"/>
          <p:nvPr/>
        </p:nvSpPr>
        <p:spPr>
          <a:xfrm>
            <a:off x="4796836" y="3266013"/>
            <a:ext cx="61074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800"/>
              </a:spcAft>
            </a:pPr>
            <a:r>
              <a:rPr lang="ru-RU" sz="2400" dirty="0">
                <a:solidFill>
                  <a:schemeClr val="accent1"/>
                </a:solidFill>
                <a:latin typeface="+mj-lt"/>
              </a:rPr>
              <a:t>85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%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74D16C-CC4D-419E-8F5F-F496239CE55E}"/>
              </a:ext>
            </a:extLst>
          </p:cNvPr>
          <p:cNvSpPr txBox="1"/>
          <p:nvPr/>
        </p:nvSpPr>
        <p:spPr>
          <a:xfrm>
            <a:off x="6609451" y="2320416"/>
            <a:ext cx="45073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+mj-lt"/>
              </a:rPr>
              <a:t>Корм для собак, парфюмерия, портативная акустика и др.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EBC3689-DBA1-4D9F-A113-603756A60D06}"/>
              </a:ext>
            </a:extLst>
          </p:cNvPr>
          <p:cNvSpPr/>
          <p:nvPr/>
        </p:nvSpPr>
        <p:spPr>
          <a:xfrm>
            <a:off x="7758545" y="3595231"/>
            <a:ext cx="3332417" cy="350223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 hangingPunct="0"/>
            <a:endParaRPr lang="ru-RU" sz="4000">
              <a:sym typeface="Helvetica Neue"/>
            </a:endParaRPr>
          </a:p>
        </p:txBody>
      </p:sp>
      <p:graphicFrame>
        <p:nvGraphicFramePr>
          <p:cNvPr id="69" name="Диаграмма 68">
            <a:extLst>
              <a:ext uri="{FF2B5EF4-FFF2-40B4-BE49-F238E27FC236}">
                <a16:creationId xmlns:a16="http://schemas.microsoft.com/office/drawing/2014/main" id="{6ED95B10-D120-A64A-99F4-70B89933B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42126"/>
              </p:ext>
            </p:extLst>
          </p:nvPr>
        </p:nvGraphicFramePr>
        <p:xfrm>
          <a:off x="6502353" y="3152830"/>
          <a:ext cx="1918718" cy="1236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" name="TextBox 101">
            <a:extLst>
              <a:ext uri="{FF2B5EF4-FFF2-40B4-BE49-F238E27FC236}">
                <a16:creationId xmlns:a16="http://schemas.microsoft.com/office/drawing/2014/main" id="{D38BE660-0F31-4C71-9131-A4FDF7FA5216}"/>
              </a:ext>
            </a:extLst>
          </p:cNvPr>
          <p:cNvSpPr txBox="1"/>
          <p:nvPr/>
        </p:nvSpPr>
        <p:spPr>
          <a:xfrm>
            <a:off x="8291014" y="3288487"/>
            <a:ext cx="26363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/>
              <a:t>Процент </a:t>
            </a:r>
            <a:r>
              <a:rPr lang="ru-RU" sz="1600" dirty="0" err="1"/>
              <a:t>моделизации</a:t>
            </a:r>
            <a:endParaRPr lang="en-US" sz="16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E48E70-52A2-4863-9421-CDB184342AF1}"/>
              </a:ext>
            </a:extLst>
          </p:cNvPr>
          <p:cNvSpPr txBox="1"/>
          <p:nvPr/>
        </p:nvSpPr>
        <p:spPr>
          <a:xfrm>
            <a:off x="10506055" y="3218721"/>
            <a:ext cx="61074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800"/>
              </a:spcAft>
            </a:pPr>
            <a:r>
              <a:rPr lang="ru-RU" sz="2400" dirty="0">
                <a:solidFill>
                  <a:schemeClr val="accent2"/>
                </a:solidFill>
                <a:latin typeface="+mj-lt"/>
              </a:rPr>
              <a:t>30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%</a:t>
            </a:r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1808" y="5041374"/>
            <a:ext cx="8754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Для этого необходимо произвести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матчинг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в каждой из категорий товаров, при этом процент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моделизации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в категориях разный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B19ED81-8460-CB23-C135-44004989224C}"/>
              </a:ext>
            </a:extLst>
          </p:cNvPr>
          <p:cNvCxnSpPr>
            <a:cxnSpLocks/>
          </p:cNvCxnSpPr>
          <p:nvPr/>
        </p:nvCxnSpPr>
        <p:spPr>
          <a:xfrm>
            <a:off x="6096000" y="4247900"/>
            <a:ext cx="0" cy="545245"/>
          </a:xfrm>
          <a:prstGeom prst="straightConnector1">
            <a:avLst/>
          </a:prstGeom>
          <a:ln w="984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97C4DCCA-7638-AFB2-D55B-35790666CBE0}"/>
              </a:ext>
            </a:extLst>
          </p:cNvPr>
          <p:cNvSpPr txBox="1">
            <a:spLocks/>
          </p:cNvSpPr>
          <p:nvPr/>
        </p:nvSpPr>
        <p:spPr>
          <a:xfrm>
            <a:off x="550862" y="960051"/>
            <a:ext cx="11090275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масштабировать процесс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</a:t>
            </a:r>
            <a:r>
              <a:rPr lang="ru-RU" sz="2400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матчинга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и сделать </a:t>
            </a:r>
            <a:r>
              <a:rPr lang="ru-RU" sz="2400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моделизацию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</a:t>
            </a:r>
            <a:r>
              <a:rPr lang="ru-RU" sz="2400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немоделизированных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категорий на </a:t>
            </a:r>
            <a:r>
              <a:rPr lang="en-US" sz="2400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Price.ru</a:t>
            </a:r>
            <a:endParaRPr lang="ru-RU" sz="2400" dirty="0">
              <a:solidFill>
                <a:srgbClr val="000000">
                  <a:lumMod val="75000"/>
                  <a:lumOff val="25000"/>
                </a:srgbClr>
              </a:solidFill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6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0863" y="497916"/>
            <a:ext cx="9608330" cy="729834"/>
          </a:xfrm>
        </p:spPr>
        <p:txBody>
          <a:bodyPr/>
          <a:lstStyle/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Почему необходимо завершить процесс </a:t>
            </a:r>
            <a:r>
              <a:rPr lang="ru-RU" dirty="0" err="1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моделизации</a:t>
            </a: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cs typeface="Gotham Pro Light" panose="02000503030000020004" pitchFamily="2" charset="0"/>
              </a:rPr>
              <a:t> максимально быстро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C276965-29A1-EB5C-BF61-83191757F9AB}"/>
              </a:ext>
            </a:extLst>
          </p:cNvPr>
          <p:cNvSpPr/>
          <p:nvPr/>
        </p:nvSpPr>
        <p:spPr>
          <a:xfrm>
            <a:off x="1035823" y="2429707"/>
            <a:ext cx="1060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Это позволит собрать всю основную информацию о товаре в одну карточку, что удобно для пользователя.</a:t>
            </a:r>
          </a:p>
          <a:p>
            <a:pPr defTabSz="457200">
              <a:defRPr/>
            </a:pP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Это увеличит </a:t>
            </a:r>
            <a:r>
              <a:rPr lang="ru-RU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показатель </a:t>
            </a:r>
            <a:r>
              <a:rPr lang="en-US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CR (</a:t>
            </a:r>
            <a:r>
              <a:rPr lang="ru-RU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отношение количества целевых визитов к общему количеству посещений сайта или приложения</a:t>
            </a:r>
            <a:r>
              <a:rPr lang="en-US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), </a:t>
            </a:r>
            <a:r>
              <a:rPr lang="ru-RU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который влияет на </a:t>
            </a: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прибыль.</a:t>
            </a:r>
            <a:endParaRPr lang="ru-RU" sz="1600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F239C-DBAE-7650-12F9-F75832BE02D8}"/>
              </a:ext>
            </a:extLst>
          </p:cNvPr>
          <p:cNvSpPr txBox="1"/>
          <p:nvPr/>
        </p:nvSpPr>
        <p:spPr>
          <a:xfrm>
            <a:off x="575448" y="2392762"/>
            <a:ext cx="755375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17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Gotham Pro Regular" panose="02000503040000020004" pitchFamily="2" charset="0"/>
              </a:rPr>
              <a:t>1</a:t>
            </a:r>
            <a:endParaRPr kumimoji="0" lang="ru-RU" sz="3200" b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cs typeface="Gotham Pro Regular" panose="02000503040000020004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AB71F2-E555-0FC7-48B8-AE38A2B087DD}"/>
              </a:ext>
            </a:extLst>
          </p:cNvPr>
          <p:cNvSpPr/>
          <p:nvPr/>
        </p:nvSpPr>
        <p:spPr>
          <a:xfrm>
            <a:off x="1035822" y="3391988"/>
            <a:ext cx="10605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ctr">
              <a:defRPr/>
            </a:pPr>
            <a:r>
              <a:rPr lang="ru-RU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Создавая новые карточки товара, мы сможем привлекать больше трафика (рекламные компании</a:t>
            </a:r>
            <a:r>
              <a:rPr lang="en-US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, SEO, </a:t>
            </a:r>
            <a:r>
              <a:rPr lang="ru-RU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реферальный трафик</a:t>
            </a: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).</a:t>
            </a:r>
            <a:endParaRPr lang="ru-RU" sz="1600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C793A-AFB4-54EF-D10C-60A157F42630}"/>
              </a:ext>
            </a:extLst>
          </p:cNvPr>
          <p:cNvSpPr txBox="1"/>
          <p:nvPr/>
        </p:nvSpPr>
        <p:spPr>
          <a:xfrm>
            <a:off x="575448" y="3331960"/>
            <a:ext cx="755375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17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4"/>
                </a:solidFill>
                <a:latin typeface="+mj-lt"/>
                <a:cs typeface="Gotham Pro Regular" panose="02000503040000020004" pitchFamily="2" charset="0"/>
              </a:rPr>
              <a:t>2</a:t>
            </a:r>
            <a:endParaRPr kumimoji="0" lang="ru-RU" sz="3200" b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cs typeface="Gotham Pro Regular" panose="02000503040000020004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3B9BCC9-628E-8DE5-CF60-DFC7B39470B6}"/>
              </a:ext>
            </a:extLst>
          </p:cNvPr>
          <p:cNvSpPr/>
          <p:nvPr/>
        </p:nvSpPr>
        <p:spPr>
          <a:xfrm>
            <a:off x="1035823" y="4372770"/>
            <a:ext cx="10605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ru-RU" sz="1600" dirty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Решать по-другому дорого</a:t>
            </a: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: без </a:t>
            </a:r>
            <a:r>
              <a:rPr lang="ru-RU" sz="1600" dirty="0" err="1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матчинга</a:t>
            </a: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 – это огромный ручной труд, </a:t>
            </a:r>
            <a:r>
              <a:rPr lang="ru-RU" sz="1600" dirty="0" err="1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моделизация</a:t>
            </a:r>
            <a:r>
              <a:rPr lang="ru-RU" sz="1600" dirty="0" smtClean="0">
                <a:solidFill>
                  <a:srgbClr val="32373C">
                    <a:lumMod val="75000"/>
                    <a:lumOff val="25000"/>
                  </a:srgbClr>
                </a:solidFill>
                <a:cs typeface="Gotham Pro Regular" panose="02000503040000020004" pitchFamily="2" charset="0"/>
              </a:rPr>
              <a:t> вручную не масштабируется.</a:t>
            </a:r>
            <a:endParaRPr lang="ru-RU" sz="1600" dirty="0">
              <a:solidFill>
                <a:srgbClr val="32373C">
                  <a:lumMod val="75000"/>
                  <a:lumOff val="25000"/>
                </a:srgbClr>
              </a:solidFill>
              <a:cs typeface="Gotham Pro Regular" panose="0200050304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B44B3-E457-654F-0D8E-E026C4C2D04B}"/>
              </a:ext>
            </a:extLst>
          </p:cNvPr>
          <p:cNvSpPr txBox="1"/>
          <p:nvPr/>
        </p:nvSpPr>
        <p:spPr>
          <a:xfrm>
            <a:off x="575448" y="4312742"/>
            <a:ext cx="75537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17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4"/>
                </a:solidFill>
                <a:latin typeface="+mj-lt"/>
                <a:cs typeface="Gotham Pro Regular" panose="02000503040000020004" pitchFamily="2" charset="0"/>
              </a:rPr>
              <a:t>3</a:t>
            </a:r>
            <a:endParaRPr kumimoji="0" lang="ru-RU" sz="3200" b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cs typeface="Gotham Pro Regular" panose="0200050304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084" y="1579778"/>
            <a:ext cx="297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+mj-lt"/>
                <a:ea typeface="+mj-ea"/>
                <a:cs typeface="Gotham Pro Regular" panose="02000503040000020004" pitchFamily="2" charset="0"/>
              </a:rPr>
              <a:t>Бизнес-эффект</a:t>
            </a:r>
          </a:p>
        </p:txBody>
      </p:sp>
    </p:spTree>
    <p:extLst>
      <p:ext uri="{BB962C8B-B14F-4D97-AF65-F5344CB8AC3E}">
        <p14:creationId xmlns:p14="http://schemas.microsoft.com/office/powerpoint/2010/main" val="2242394977"/>
      </p:ext>
    </p:extLst>
  </p:cSld>
  <p:clrMapOvr>
    <a:masterClrMapping/>
  </p:clrMapOvr>
</p:sld>
</file>

<file path=ppt/theme/theme1.xml><?xml version="1.0" encoding="utf-8"?>
<a:theme xmlns:a="http://schemas.openxmlformats.org/drawingml/2006/main" name="Светлый фон">
  <a:themeElements>
    <a:clrScheme name="Price corporate">
      <a:dk1>
        <a:srgbClr val="242834"/>
      </a:dk1>
      <a:lt1>
        <a:srgbClr val="FFFFFF"/>
      </a:lt1>
      <a:dk2>
        <a:srgbClr val="D1D1D1"/>
      </a:dk2>
      <a:lt2>
        <a:srgbClr val="111111"/>
      </a:lt2>
      <a:accent1>
        <a:srgbClr val="363EF8"/>
      </a:accent1>
      <a:accent2>
        <a:srgbClr val="FB2386"/>
      </a:accent2>
      <a:accent3>
        <a:srgbClr val="FFA113"/>
      </a:accent3>
      <a:accent4>
        <a:srgbClr val="9751FF"/>
      </a:accent4>
      <a:accent5>
        <a:srgbClr val="27CBF0"/>
      </a:accent5>
      <a:accent6>
        <a:srgbClr val="15E015"/>
      </a:accent6>
      <a:hlink>
        <a:srgbClr val="3676F8"/>
      </a:hlink>
      <a:folHlink>
        <a:srgbClr val="3FAE41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ный фон">
  <a:themeElements>
    <a:clrScheme name="Price corporate">
      <a:dk1>
        <a:srgbClr val="242834"/>
      </a:dk1>
      <a:lt1>
        <a:srgbClr val="FFFFFF"/>
      </a:lt1>
      <a:dk2>
        <a:srgbClr val="D1D1D1"/>
      </a:dk2>
      <a:lt2>
        <a:srgbClr val="111111"/>
      </a:lt2>
      <a:accent1>
        <a:srgbClr val="363EF8"/>
      </a:accent1>
      <a:accent2>
        <a:srgbClr val="FB2386"/>
      </a:accent2>
      <a:accent3>
        <a:srgbClr val="FFA113"/>
      </a:accent3>
      <a:accent4>
        <a:srgbClr val="9751FF"/>
      </a:accent4>
      <a:accent5>
        <a:srgbClr val="27CBF0"/>
      </a:accent5>
      <a:accent6>
        <a:srgbClr val="15E015"/>
      </a:accent6>
      <a:hlink>
        <a:srgbClr val="3676F8"/>
      </a:hlink>
      <a:folHlink>
        <a:srgbClr val="3FAE41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азделители и титулы">
  <a:themeElements>
    <a:clrScheme name="Price corporate">
      <a:dk1>
        <a:srgbClr val="242834"/>
      </a:dk1>
      <a:lt1>
        <a:srgbClr val="FFFFFF"/>
      </a:lt1>
      <a:dk2>
        <a:srgbClr val="D1D1D1"/>
      </a:dk2>
      <a:lt2>
        <a:srgbClr val="111111"/>
      </a:lt2>
      <a:accent1>
        <a:srgbClr val="363EF8"/>
      </a:accent1>
      <a:accent2>
        <a:srgbClr val="FB2386"/>
      </a:accent2>
      <a:accent3>
        <a:srgbClr val="FFA113"/>
      </a:accent3>
      <a:accent4>
        <a:srgbClr val="9751FF"/>
      </a:accent4>
      <a:accent5>
        <a:srgbClr val="27CBF0"/>
      </a:accent5>
      <a:accent6>
        <a:srgbClr val="15E015"/>
      </a:accent6>
      <a:hlink>
        <a:srgbClr val="3676F8"/>
      </a:hlink>
      <a:folHlink>
        <a:srgbClr val="3FAE41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28991</TotalTime>
  <Words>1631</Words>
  <Application>Microsoft Office PowerPoint</Application>
  <PresentationFormat>Широкоэкранный</PresentationFormat>
  <Paragraphs>257</Paragraphs>
  <Slides>25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42" baseType="lpstr">
      <vt:lpstr>Arial</vt:lpstr>
      <vt:lpstr>Arial</vt:lpstr>
      <vt:lpstr>Arial Black</vt:lpstr>
      <vt:lpstr>Arial Regular</vt:lpstr>
      <vt:lpstr>Calibri</vt:lpstr>
      <vt:lpstr>Google Sans</vt:lpstr>
      <vt:lpstr>Gotham Pro Bold</vt:lpstr>
      <vt:lpstr>Gotham Pro Light</vt:lpstr>
      <vt:lpstr>Gotham Pro Medium</vt:lpstr>
      <vt:lpstr>Gotham Pro Regular</vt:lpstr>
      <vt:lpstr>Helvetica Light</vt:lpstr>
      <vt:lpstr>Helvetica Neue</vt:lpstr>
      <vt:lpstr>Theano Didot</vt:lpstr>
      <vt:lpstr>Times New Roman</vt:lpstr>
      <vt:lpstr>Светлый фон</vt:lpstr>
      <vt:lpstr>Темный фон</vt:lpstr>
      <vt:lpstr>Разделители и титулы</vt:lpstr>
      <vt:lpstr>Презентация PowerPoint</vt:lpstr>
      <vt:lpstr>О компании</vt:lpstr>
      <vt:lpstr>Презентация PowerPoint</vt:lpstr>
      <vt:lpstr>Матчинг товаров в екоме</vt:lpstr>
      <vt:lpstr>Кто еще делает матчинг в екоме и других отраслях</vt:lpstr>
      <vt:lpstr>Задача матчинга на Price.ru </vt:lpstr>
      <vt:lpstr>Задача №1:</vt:lpstr>
      <vt:lpstr>Задача №2:</vt:lpstr>
      <vt:lpstr>Почему необходимо завершить процесс моделизации максимально быстро</vt:lpstr>
      <vt:lpstr>Как матчинг может решить проблему моделизации </vt:lpstr>
      <vt:lpstr>Как мы искали варианты решения</vt:lpstr>
      <vt:lpstr>Презентация PowerPoint</vt:lpstr>
      <vt:lpstr>Презентация PowerPoint</vt:lpstr>
      <vt:lpstr>Тестируем BERT-подобные нейронные сети</vt:lpstr>
      <vt:lpstr>Попытка решить задачу с помощью LLM (больших языковых моделей) через семантический поиск</vt:lpstr>
      <vt:lpstr>Попытка решить задачу с помощью LLM (больших языковых моделей) через промпты</vt:lpstr>
      <vt:lpstr>Презентация PowerPoint</vt:lpstr>
      <vt:lpstr>Обучить собственную нейронную сеть</vt:lpstr>
      <vt:lpstr>Сколько времени потребуется, чтобы подготовить и обучить нейронную сеть</vt:lpstr>
      <vt:lpstr>Тест с категорией портативная акустика c собственной ИИ</vt:lpstr>
      <vt:lpstr>Моделизация категории «Умные колонки»</vt:lpstr>
      <vt:lpstr>Является ли ИИ волшебной палочкой для решения бизнес-задач матчинга  и моделизации?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Ryabov</dc:creator>
  <cp:keywords/>
  <dc:description/>
  <cp:lastModifiedBy>Гузева Дарья</cp:lastModifiedBy>
  <cp:revision>575</cp:revision>
  <cp:lastPrinted>2023-09-18T13:21:04Z</cp:lastPrinted>
  <dcterms:created xsi:type="dcterms:W3CDTF">2019-02-06T11:18:04Z</dcterms:created>
  <dcterms:modified xsi:type="dcterms:W3CDTF">2023-09-19T16:52:37Z</dcterms:modified>
  <cp:category/>
</cp:coreProperties>
</file>