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y="5143500" cx="9144000"/>
  <p:notesSz cx="6858000" cy="9144000"/>
  <p:embeddedFontLst>
    <p:embeddedFont>
      <p:font typeface="Montserrat"/>
      <p:regular r:id="rId73"/>
      <p:bold r:id="rId74"/>
      <p:italic r:id="rId75"/>
      <p:boldItalic r:id="rId76"/>
    </p:embeddedFont>
    <p:embeddedFont>
      <p:font typeface="Manrope"/>
      <p:regular r:id="rId77"/>
      <p:bold r:id="rId78"/>
    </p:embeddedFont>
    <p:embeddedFont>
      <p:font typeface="Montserrat Medium"/>
      <p:regular r:id="rId79"/>
      <p:bold r:id="rId80"/>
      <p:italic r:id="rId81"/>
      <p:boldItalic r:id="rId82"/>
    </p:embeddedFont>
    <p:embeddedFont>
      <p:font typeface="Manrope Medium"/>
      <p:regular r:id="rId83"/>
      <p:bold r:id="rId84"/>
    </p:embeddedFont>
    <p:embeddedFont>
      <p:font typeface="Unbounded"/>
      <p:regular r:id="rId85"/>
      <p:bold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227">
          <p15:clr>
            <a:srgbClr val="747775"/>
          </p15:clr>
        </p15:guide>
        <p15:guide id="4" pos="5533">
          <p15:clr>
            <a:srgbClr val="747775"/>
          </p15:clr>
        </p15:guide>
        <p15:guide id="5" orient="horz" pos="227">
          <p15:clr>
            <a:srgbClr val="747775"/>
          </p15:clr>
        </p15:guide>
        <p15:guide id="6" orient="horz" pos="3013">
          <p15:clr>
            <a:srgbClr val="747775"/>
          </p15:clr>
        </p15:guide>
        <p15:guide id="7" pos="4207">
          <p15:clr>
            <a:srgbClr val="747775"/>
          </p15:clr>
        </p15:guide>
        <p15:guide id="8" pos="1553">
          <p15:clr>
            <a:srgbClr val="747775"/>
          </p15:clr>
        </p15:guide>
        <p15:guide id="9" orient="horz" pos="923">
          <p15:clr>
            <a:srgbClr val="747775"/>
          </p15:clr>
        </p15:guide>
        <p15:guide id="10" orient="horz" pos="2317">
          <p15:clr>
            <a:srgbClr val="747775"/>
          </p15:clr>
        </p15:guide>
      </p15:sldGuideLst>
    </p:ext>
    <p:ext uri="GoogleSlidesCustomDataVersion2">
      <go:slidesCustomData xmlns:go="http://customooxmlschemas.google.com/" r:id="rId87" roundtripDataSignature="AMtx7mgWZXsRghAl9bQ5ehpZmc3alIg/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7"/>
        <p:guide pos="5533"/>
        <p:guide pos="227" orient="horz"/>
        <p:guide pos="3013" orient="horz"/>
        <p:guide pos="4207"/>
        <p:guide pos="1553"/>
        <p:guide pos="923" orient="horz"/>
        <p:guide pos="23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ManropeMedium-bold.fntdata"/><Relationship Id="rId83" Type="http://schemas.openxmlformats.org/officeDocument/2006/relationships/font" Target="fonts/ManropeMedium-regular.fntdata"/><Relationship Id="rId42" Type="http://schemas.openxmlformats.org/officeDocument/2006/relationships/slide" Target="slides/slide37.xml"/><Relationship Id="rId86" Type="http://schemas.openxmlformats.org/officeDocument/2006/relationships/font" Target="fonts/Unbounded-bold.fntdata"/><Relationship Id="rId41" Type="http://schemas.openxmlformats.org/officeDocument/2006/relationships/slide" Target="slides/slide36.xml"/><Relationship Id="rId85" Type="http://schemas.openxmlformats.org/officeDocument/2006/relationships/font" Target="fonts/Unbounded-regular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87" Type="http://customschemas.google.com/relationships/presentationmetadata" Target="meta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MontserratMedium-bold.fntdata"/><Relationship Id="rId82" Type="http://schemas.openxmlformats.org/officeDocument/2006/relationships/font" Target="fonts/MontserratMedium-boldItalic.fntdata"/><Relationship Id="rId81" Type="http://schemas.openxmlformats.org/officeDocument/2006/relationships/font" Target="fonts/Montserrat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Montserrat-regular.fntdata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Montserrat-italic.fntdata"/><Relationship Id="rId30" Type="http://schemas.openxmlformats.org/officeDocument/2006/relationships/slide" Target="slides/slide25.xml"/><Relationship Id="rId74" Type="http://schemas.openxmlformats.org/officeDocument/2006/relationships/font" Target="fonts/Montserrat-bold.fntdata"/><Relationship Id="rId33" Type="http://schemas.openxmlformats.org/officeDocument/2006/relationships/slide" Target="slides/slide28.xml"/><Relationship Id="rId77" Type="http://schemas.openxmlformats.org/officeDocument/2006/relationships/font" Target="fonts/Manrope-regular.fntdata"/><Relationship Id="rId32" Type="http://schemas.openxmlformats.org/officeDocument/2006/relationships/slide" Target="slides/slide27.xml"/><Relationship Id="rId76" Type="http://schemas.openxmlformats.org/officeDocument/2006/relationships/font" Target="fonts/Montserrat-boldItalic.fntdata"/><Relationship Id="rId35" Type="http://schemas.openxmlformats.org/officeDocument/2006/relationships/slide" Target="slides/slide30.xml"/><Relationship Id="rId79" Type="http://schemas.openxmlformats.org/officeDocument/2006/relationships/font" Target="fonts/MontserratMedium-regular.fntdata"/><Relationship Id="rId34" Type="http://schemas.openxmlformats.org/officeDocument/2006/relationships/slide" Target="slides/slide29.xml"/><Relationship Id="rId78" Type="http://schemas.openxmlformats.org/officeDocument/2006/relationships/font" Target="fonts/Manrope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7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7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7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7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7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7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jpg"/><Relationship Id="rId6" Type="http://schemas.openxmlformats.org/officeDocument/2006/relationships/image" Target="../media/image21.jp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40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4.pn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10" Type="http://schemas.openxmlformats.org/officeDocument/2006/relationships/image" Target="../media/image31.png"/><Relationship Id="rId9" Type="http://schemas.openxmlformats.org/officeDocument/2006/relationships/image" Target="../media/image32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11" Type="http://schemas.openxmlformats.org/officeDocument/2006/relationships/image" Target="../media/image70.png"/><Relationship Id="rId10" Type="http://schemas.openxmlformats.org/officeDocument/2006/relationships/image" Target="../media/image37.png"/><Relationship Id="rId9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11" Type="http://schemas.openxmlformats.org/officeDocument/2006/relationships/image" Target="../media/image29.png"/><Relationship Id="rId10" Type="http://schemas.openxmlformats.org/officeDocument/2006/relationships/image" Target="../media/image53.png"/><Relationship Id="rId12" Type="http://schemas.openxmlformats.org/officeDocument/2006/relationships/image" Target="../media/image60.png"/><Relationship Id="rId9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44.png"/><Relationship Id="rId8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hyperlink" Target="http://drive.google.com/file/d/1hSw6mzsqlcOUlwQH3Zvp_ae9c-0Yn_zp/view" TargetMode="External"/><Relationship Id="rId7" Type="http://schemas.openxmlformats.org/officeDocument/2006/relationships/image" Target="../media/image99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png"/><Relationship Id="rId10" Type="http://schemas.openxmlformats.org/officeDocument/2006/relationships/image" Target="../media/image49.png"/><Relationship Id="rId13" Type="http://schemas.openxmlformats.org/officeDocument/2006/relationships/image" Target="../media/image67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61.jpg"/><Relationship Id="rId15" Type="http://schemas.openxmlformats.org/officeDocument/2006/relationships/image" Target="../media/image106.png"/><Relationship Id="rId14" Type="http://schemas.openxmlformats.org/officeDocument/2006/relationships/image" Target="../media/image55.png"/><Relationship Id="rId17" Type="http://schemas.openxmlformats.org/officeDocument/2006/relationships/image" Target="../media/image59.png"/><Relationship Id="rId16" Type="http://schemas.openxmlformats.org/officeDocument/2006/relationships/image" Target="../media/image71.png"/><Relationship Id="rId5" Type="http://schemas.openxmlformats.org/officeDocument/2006/relationships/image" Target="../media/image46.png"/><Relationship Id="rId19" Type="http://schemas.openxmlformats.org/officeDocument/2006/relationships/image" Target="../media/image64.png"/><Relationship Id="rId6" Type="http://schemas.openxmlformats.org/officeDocument/2006/relationships/image" Target="../media/image57.png"/><Relationship Id="rId18" Type="http://schemas.openxmlformats.org/officeDocument/2006/relationships/image" Target="../media/image73.png"/><Relationship Id="rId7" Type="http://schemas.openxmlformats.org/officeDocument/2006/relationships/image" Target="../media/image43.jpg"/><Relationship Id="rId8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Relationship Id="rId4" Type="http://schemas.openxmlformats.org/officeDocument/2006/relationships/image" Target="../media/image51.png"/><Relationship Id="rId5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93.png"/><Relationship Id="rId6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8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63.jpg"/><Relationship Id="rId7" Type="http://schemas.openxmlformats.org/officeDocument/2006/relationships/image" Target="../media/image7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72.png"/><Relationship Id="rId7" Type="http://schemas.openxmlformats.org/officeDocument/2006/relationships/image" Target="../media/image8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68.png"/><Relationship Id="rId6" Type="http://schemas.openxmlformats.org/officeDocument/2006/relationships/image" Target="../media/image7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7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7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7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9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7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0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01.png"/><Relationship Id="rId7" Type="http://schemas.openxmlformats.org/officeDocument/2006/relationships/image" Target="../media/image8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01.png"/><Relationship Id="rId7" Type="http://schemas.openxmlformats.org/officeDocument/2006/relationships/image" Target="../media/image80.png"/><Relationship Id="rId8" Type="http://schemas.openxmlformats.org/officeDocument/2006/relationships/image" Target="../media/image8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85.png"/><Relationship Id="rId6" Type="http://schemas.openxmlformats.org/officeDocument/2006/relationships/image" Target="../media/image8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8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87.png"/><Relationship Id="rId7" Type="http://schemas.openxmlformats.org/officeDocument/2006/relationships/image" Target="../media/image9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95.png"/><Relationship Id="rId7" Type="http://schemas.openxmlformats.org/officeDocument/2006/relationships/image" Target="../media/image11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5.png"/><Relationship Id="rId4" Type="http://schemas.openxmlformats.org/officeDocument/2006/relationships/image" Target="../media/image91.png"/><Relationship Id="rId5" Type="http://schemas.openxmlformats.org/officeDocument/2006/relationships/image" Target="../media/image4.png"/><Relationship Id="rId6" Type="http://schemas.openxmlformats.org/officeDocument/2006/relationships/image" Target="../media/image9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02.png"/><Relationship Id="rId6" Type="http://schemas.openxmlformats.org/officeDocument/2006/relationships/image" Target="../media/image9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07.png"/><Relationship Id="rId6" Type="http://schemas.openxmlformats.org/officeDocument/2006/relationships/image" Target="../media/image10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00.png"/><Relationship Id="rId6" Type="http://schemas.openxmlformats.org/officeDocument/2006/relationships/image" Target="../media/image9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5.png"/><Relationship Id="rId4" Type="http://schemas.openxmlformats.org/officeDocument/2006/relationships/image" Target="../media/image96.png"/><Relationship Id="rId5" Type="http://schemas.openxmlformats.org/officeDocument/2006/relationships/image" Target="../media/image10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5.png"/><Relationship Id="rId4" Type="http://schemas.openxmlformats.org/officeDocument/2006/relationships/image" Target="../media/image96.png"/><Relationship Id="rId5" Type="http://schemas.openxmlformats.org/officeDocument/2006/relationships/image" Target="../media/image10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5.png"/><Relationship Id="rId4" Type="http://schemas.openxmlformats.org/officeDocument/2006/relationships/image" Target="../media/image96.png"/><Relationship Id="rId5" Type="http://schemas.openxmlformats.org/officeDocument/2006/relationships/image" Target="../media/image10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5.png"/><Relationship Id="rId4" Type="http://schemas.openxmlformats.org/officeDocument/2006/relationships/image" Target="../media/image96.png"/><Relationship Id="rId5" Type="http://schemas.openxmlformats.org/officeDocument/2006/relationships/image" Target="../media/image10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12.png"/><Relationship Id="rId6" Type="http://schemas.openxmlformats.org/officeDocument/2006/relationships/hyperlink" Target="http://drive.google.com/file/d/16aeHXe0sI4-hGkhgo6Jbf6VHykhrZPGn/view" TargetMode="External"/><Relationship Id="rId7" Type="http://schemas.openxmlformats.org/officeDocument/2006/relationships/image" Target="../media/image9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10.png"/><Relationship Id="rId7" Type="http://schemas.openxmlformats.org/officeDocument/2006/relationships/image" Target="../media/image10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jpg"/><Relationship Id="rId6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4">
            <a:alphaModFix amt="46000"/>
          </a:blip>
          <a:srcRect b="0" l="0" r="0" t="0"/>
          <a:stretch/>
        </p:blipFill>
        <p:spPr>
          <a:xfrm flipH="1">
            <a:off x="-2721153" y="1781286"/>
            <a:ext cx="18803323" cy="48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>
            <p:ph type="ctrTitle"/>
          </p:nvPr>
        </p:nvSpPr>
        <p:spPr>
          <a:xfrm>
            <a:off x="239450" y="3320525"/>
            <a:ext cx="84144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Умеют ли ИИ выполнять задачи без человека?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6" name="Google Shape;56;p1"/>
          <p:cNvSpPr txBox="1"/>
          <p:nvPr>
            <p:ph type="ctrTitle"/>
          </p:nvPr>
        </p:nvSpPr>
        <p:spPr>
          <a:xfrm>
            <a:off x="254930" y="2303475"/>
            <a:ext cx="31779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63839"/>
              <a:buNone/>
            </a:pP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Никита Архипов</a:t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200"/>
              <a:buNone/>
            </a:pP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Директор по маркетингу Tomoru</a:t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39869"/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339869"/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3713" y="1244271"/>
            <a:ext cx="2236149" cy="18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47800" y="474801"/>
            <a:ext cx="1878200" cy="18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/>
          <p:nvPr>
            <p:ph idx="4294967295" type="ctrTitle"/>
          </p:nvPr>
        </p:nvSpPr>
        <p:spPr>
          <a:xfrm>
            <a:off x="254925" y="4285152"/>
            <a:ext cx="59289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Yandex SpeechKit Cases Night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8" name="Google Shape;138;p10"/>
          <p:cNvSpPr txBox="1"/>
          <p:nvPr>
            <p:ph idx="4294967295" type="ctrTitle"/>
          </p:nvPr>
        </p:nvSpPr>
        <p:spPr>
          <a:xfrm>
            <a:off x="239450" y="1771000"/>
            <a:ext cx="415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ТОП–партнёр Яндекса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39" name="Google Shape;13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140" name="Google Shape;140;p10"/>
          <p:cNvPicPr preferRelativeResize="0"/>
          <p:nvPr/>
        </p:nvPicPr>
        <p:blipFill rotWithShape="1">
          <a:blip r:embed="rId5">
            <a:alphaModFix/>
          </a:blip>
          <a:srcRect b="8749" l="0" r="0" t="0"/>
          <a:stretch/>
        </p:blipFill>
        <p:spPr>
          <a:xfrm>
            <a:off x="5556519" y="772800"/>
            <a:ext cx="3234000" cy="3934500"/>
          </a:xfrm>
          <a:prstGeom prst="roundRect">
            <a:avLst>
              <a:gd fmla="val 8568" name="adj"/>
            </a:avLst>
          </a:prstGeom>
          <a:noFill/>
          <a:ln>
            <a:noFill/>
          </a:ln>
        </p:spPr>
      </p:pic>
      <p:pic>
        <p:nvPicPr>
          <p:cNvPr descr="Рисунок 2" id="141" name="Google Shape;14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6419" y="1236075"/>
            <a:ext cx="4768800" cy="2671200"/>
          </a:xfrm>
          <a:prstGeom prst="roundRect">
            <a:avLst>
              <a:gd fmla="val 8658" name="adj"/>
            </a:avLst>
          </a:prstGeom>
          <a:noFill/>
          <a:ln>
            <a:noFill/>
          </a:ln>
        </p:spPr>
      </p:pic>
      <p:pic>
        <p:nvPicPr>
          <p:cNvPr descr="Рисунок 3" id="142" name="Google Shape;14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20256" y="1556949"/>
            <a:ext cx="5100600" cy="2728200"/>
          </a:xfrm>
          <a:prstGeom prst="roundRect">
            <a:avLst>
              <a:gd fmla="val 1205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1" id="147" name="Google Shape;147;p11"/>
          <p:cNvPicPr preferRelativeResize="0"/>
          <p:nvPr/>
        </p:nvPicPr>
        <p:blipFill rotWithShape="1">
          <a:blip r:embed="rId4">
            <a:alphaModFix/>
          </a:blip>
          <a:srcRect b="0" l="11253" r="11722" t="0"/>
          <a:stretch/>
        </p:blipFill>
        <p:spPr>
          <a:xfrm>
            <a:off x="4210350" y="853675"/>
            <a:ext cx="4580100" cy="3023400"/>
          </a:xfrm>
          <a:prstGeom prst="roundRect">
            <a:avLst>
              <a:gd fmla="val 9907" name="adj"/>
            </a:avLst>
          </a:prstGeom>
          <a:noFill/>
          <a:ln>
            <a:noFill/>
          </a:ln>
        </p:spPr>
      </p:pic>
      <p:sp>
        <p:nvSpPr>
          <p:cNvPr id="148" name="Google Shape;148;p11"/>
          <p:cNvSpPr txBox="1"/>
          <p:nvPr>
            <p:ph idx="4294967295" type="ctrTitle"/>
          </p:nvPr>
        </p:nvSpPr>
        <p:spPr>
          <a:xfrm>
            <a:off x="239450" y="2685400"/>
            <a:ext cx="4748400" cy="17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Tomoru </a:t>
            </a:r>
            <a:b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 России, </a:t>
            </a:r>
            <a:b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 Индонезии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 на Филиппинах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/>
          <p:nvPr>
            <p:ph idx="4294967295" type="ctrTitle"/>
          </p:nvPr>
        </p:nvSpPr>
        <p:spPr>
          <a:xfrm>
            <a:off x="239450" y="1777275"/>
            <a:ext cx="45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/>
          <p:nvPr/>
        </p:nvSpPr>
        <p:spPr>
          <a:xfrm>
            <a:off x="355500" y="3369500"/>
            <a:ext cx="1955100" cy="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"/>
          <p:cNvSpPr txBox="1"/>
          <p:nvPr>
            <p:ph idx="4294967295" type="ctrTitle"/>
          </p:nvPr>
        </p:nvSpPr>
        <p:spPr>
          <a:xfrm>
            <a:off x="239450" y="1777275"/>
            <a:ext cx="42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63" name="Google Shape;16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3"/>
          <p:cNvSpPr txBox="1"/>
          <p:nvPr/>
        </p:nvSpPr>
        <p:spPr>
          <a:xfrm>
            <a:off x="360000" y="4143600"/>
            <a:ext cx="2964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Рассказываем</a:t>
            </a:r>
            <a:endParaRPr b="0" i="0" sz="10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 выходе в Азию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166" name="Google Shape;16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2457" y="963349"/>
            <a:ext cx="3898500" cy="5334900"/>
          </a:xfrm>
          <a:prstGeom prst="roundRect">
            <a:avLst>
              <a:gd fmla="val 5144" name="adj"/>
            </a:avLst>
          </a:prstGeom>
          <a:noFill/>
          <a:ln>
            <a:noFill/>
          </a:ln>
        </p:spPr>
      </p:pic>
      <p:pic>
        <p:nvPicPr>
          <p:cNvPr descr="Изображение" id="167" name="Google Shape;16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636" y="3460357"/>
            <a:ext cx="1653696" cy="46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/>
          <p:nvPr/>
        </p:nvSpPr>
        <p:spPr>
          <a:xfrm>
            <a:off x="355500" y="3165475"/>
            <a:ext cx="1117500" cy="88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/>
          <p:nvPr>
            <p:ph idx="4294967295" type="ctrTitle"/>
          </p:nvPr>
        </p:nvSpPr>
        <p:spPr>
          <a:xfrm>
            <a:off x="239450" y="1777275"/>
            <a:ext cx="42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4"/>
          <p:cNvSpPr txBox="1"/>
          <p:nvPr/>
        </p:nvSpPr>
        <p:spPr>
          <a:xfrm>
            <a:off x="360000" y="4143600"/>
            <a:ext cx="1706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Рассказываем о том, </a:t>
            </a:r>
            <a:endParaRPr b="0" i="0" sz="10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ак собираем команду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177" name="Google Shape;17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2457" y="963349"/>
            <a:ext cx="3898500" cy="5334900"/>
          </a:xfrm>
          <a:prstGeom prst="roundRect">
            <a:avLst>
              <a:gd fmla="val 5144" name="adj"/>
            </a:avLst>
          </a:prstGeom>
          <a:noFill/>
          <a:ln>
            <a:noFill/>
          </a:ln>
        </p:spPr>
      </p:pic>
      <p:pic>
        <p:nvPicPr>
          <p:cNvPr descr="Изображение" id="178" name="Google Shape;178;p14"/>
          <p:cNvPicPr preferRelativeResize="0"/>
          <p:nvPr/>
        </p:nvPicPr>
        <p:blipFill rotWithShape="1">
          <a:blip r:embed="rId7">
            <a:alphaModFix/>
          </a:blip>
          <a:srcRect b="19185" l="22474" r="24155" t="16863"/>
          <a:stretch/>
        </p:blipFill>
        <p:spPr>
          <a:xfrm>
            <a:off x="505531" y="3276429"/>
            <a:ext cx="766122" cy="67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9" name="Google Shape;17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99043" y="611574"/>
            <a:ext cx="3420300" cy="4358700"/>
          </a:xfrm>
          <a:prstGeom prst="roundRect">
            <a:avLst>
              <a:gd fmla="val 552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/>
          <p:nvPr>
            <p:ph idx="4294967295" type="ctrTitle"/>
          </p:nvPr>
        </p:nvSpPr>
        <p:spPr>
          <a:xfrm>
            <a:off x="239450" y="1777275"/>
            <a:ext cx="42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85" name="Google Shape;1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5"/>
          <p:cNvSpPr txBox="1"/>
          <p:nvPr/>
        </p:nvSpPr>
        <p:spPr>
          <a:xfrm>
            <a:off x="360000" y="4143600"/>
            <a:ext cx="19428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Рассказываем об аналитике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188" name="Google Shape;18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2457" y="963349"/>
            <a:ext cx="3898500" cy="5334900"/>
          </a:xfrm>
          <a:prstGeom prst="roundRect">
            <a:avLst>
              <a:gd fmla="val 5144" name="adj"/>
            </a:avLst>
          </a:prstGeom>
          <a:noFill/>
          <a:ln>
            <a:noFill/>
          </a:ln>
        </p:spPr>
      </p:pic>
      <p:pic>
        <p:nvPicPr>
          <p:cNvPr descr="Изображение" id="189" name="Google Shape;18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9043" y="611574"/>
            <a:ext cx="3420300" cy="4358700"/>
          </a:xfrm>
          <a:prstGeom prst="roundRect">
            <a:avLst>
              <a:gd fmla="val 5528" name="adj"/>
            </a:avLst>
          </a:prstGeom>
          <a:noFill/>
          <a:ln>
            <a:noFill/>
          </a:ln>
        </p:spPr>
      </p:pic>
      <p:sp>
        <p:nvSpPr>
          <p:cNvPr id="190" name="Google Shape;190;p15"/>
          <p:cNvSpPr/>
          <p:nvPr/>
        </p:nvSpPr>
        <p:spPr>
          <a:xfrm>
            <a:off x="355500" y="3369500"/>
            <a:ext cx="1706400" cy="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2" id="191" name="Google Shape;191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0195" y="3526223"/>
            <a:ext cx="1365996" cy="364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92" name="Google Shape;19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80447" y="494253"/>
            <a:ext cx="3442200" cy="4155000"/>
          </a:xfrm>
          <a:prstGeom prst="roundRect">
            <a:avLst>
              <a:gd fmla="val 589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"/>
          <p:cNvSpPr txBox="1"/>
          <p:nvPr>
            <p:ph idx="4294967295" type="ctrTitle"/>
          </p:nvPr>
        </p:nvSpPr>
        <p:spPr>
          <a:xfrm>
            <a:off x="239450" y="1777275"/>
            <a:ext cx="42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0" name="Google Shape;20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2457" y="963349"/>
            <a:ext cx="3898500" cy="5334900"/>
          </a:xfrm>
          <a:prstGeom prst="roundRect">
            <a:avLst>
              <a:gd fmla="val 5144" name="adj"/>
            </a:avLst>
          </a:prstGeom>
          <a:noFill/>
          <a:ln>
            <a:noFill/>
          </a:ln>
        </p:spPr>
      </p:pic>
      <p:pic>
        <p:nvPicPr>
          <p:cNvPr descr="Изображение" id="201" name="Google Shape;20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9043" y="611574"/>
            <a:ext cx="3420300" cy="4358700"/>
          </a:xfrm>
          <a:prstGeom prst="roundRect">
            <a:avLst>
              <a:gd fmla="val 5528" name="adj"/>
            </a:avLst>
          </a:prstGeom>
          <a:noFill/>
          <a:ln>
            <a:noFill/>
          </a:ln>
        </p:spPr>
      </p:pic>
      <p:pic>
        <p:nvPicPr>
          <p:cNvPr descr="Изображение" id="202" name="Google Shape;20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0447" y="494253"/>
            <a:ext cx="3442200" cy="4155000"/>
          </a:xfrm>
          <a:prstGeom prst="roundRect">
            <a:avLst>
              <a:gd fmla="val 5898" name="adj"/>
            </a:avLst>
          </a:prstGeom>
          <a:noFill/>
          <a:ln>
            <a:noFill/>
          </a:ln>
        </p:spPr>
      </p:pic>
      <p:sp>
        <p:nvSpPr>
          <p:cNvPr id="203" name="Google Shape;203;p16"/>
          <p:cNvSpPr/>
          <p:nvPr/>
        </p:nvSpPr>
        <p:spPr>
          <a:xfrm>
            <a:off x="355500" y="3165475"/>
            <a:ext cx="1117500" cy="881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>
            <a:off x="360000" y="4143600"/>
            <a:ext cx="1706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Рассказываем </a:t>
            </a:r>
            <a:endParaRPr b="0" i="0" sz="10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 подборе команды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205" name="Google Shape;205;p16"/>
          <p:cNvPicPr preferRelativeResize="0"/>
          <p:nvPr/>
        </p:nvPicPr>
        <p:blipFill rotWithShape="1">
          <a:blip r:embed="rId9">
            <a:alphaModFix/>
          </a:blip>
          <a:srcRect b="19185" l="22474" r="24155" t="16863"/>
          <a:stretch/>
        </p:blipFill>
        <p:spPr>
          <a:xfrm>
            <a:off x="505531" y="3276429"/>
            <a:ext cx="766122" cy="677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6" name="Google Shape;206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52029" y="398803"/>
            <a:ext cx="3287100" cy="4250400"/>
          </a:xfrm>
          <a:prstGeom prst="roundRect">
            <a:avLst>
              <a:gd fmla="val 7604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"/>
          <p:cNvSpPr txBox="1"/>
          <p:nvPr>
            <p:ph idx="4294967295" type="ctrTitle"/>
          </p:nvPr>
        </p:nvSpPr>
        <p:spPr>
          <a:xfrm>
            <a:off x="239450" y="1777275"/>
            <a:ext cx="42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12" name="Google Shape;21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14" name="Google Shape;21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2457" y="963349"/>
            <a:ext cx="3898500" cy="5334900"/>
          </a:xfrm>
          <a:prstGeom prst="roundRect">
            <a:avLst>
              <a:gd fmla="val 5144" name="adj"/>
            </a:avLst>
          </a:prstGeom>
          <a:noFill/>
          <a:ln>
            <a:noFill/>
          </a:ln>
        </p:spPr>
      </p:pic>
      <p:pic>
        <p:nvPicPr>
          <p:cNvPr descr="Изображение" id="215" name="Google Shape;215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9043" y="611574"/>
            <a:ext cx="3420300" cy="4358700"/>
          </a:xfrm>
          <a:prstGeom prst="roundRect">
            <a:avLst>
              <a:gd fmla="val 5528" name="adj"/>
            </a:avLst>
          </a:prstGeom>
          <a:noFill/>
          <a:ln>
            <a:noFill/>
          </a:ln>
        </p:spPr>
      </p:pic>
      <p:pic>
        <p:nvPicPr>
          <p:cNvPr descr="Изображение" id="216" name="Google Shape;216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0447" y="494253"/>
            <a:ext cx="3442200" cy="4155000"/>
          </a:xfrm>
          <a:prstGeom prst="roundRect">
            <a:avLst>
              <a:gd fmla="val 5898" name="adj"/>
            </a:avLst>
          </a:prstGeom>
          <a:noFill/>
          <a:ln>
            <a:noFill/>
          </a:ln>
        </p:spPr>
      </p:pic>
      <p:sp>
        <p:nvSpPr>
          <p:cNvPr id="217" name="Google Shape;217;p17"/>
          <p:cNvSpPr txBox="1"/>
          <p:nvPr/>
        </p:nvSpPr>
        <p:spPr>
          <a:xfrm>
            <a:off x="360000" y="4143600"/>
            <a:ext cx="17064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Рассказываем </a:t>
            </a:r>
            <a:endParaRPr b="0" i="0" sz="10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 продажах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218" name="Google Shape;218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52029" y="398803"/>
            <a:ext cx="3287100" cy="4250400"/>
          </a:xfrm>
          <a:prstGeom prst="roundRect">
            <a:avLst>
              <a:gd fmla="val 7604" name="adj"/>
            </a:avLst>
          </a:prstGeom>
          <a:noFill/>
          <a:ln>
            <a:noFill/>
          </a:ln>
        </p:spPr>
      </p:pic>
      <p:pic>
        <p:nvPicPr>
          <p:cNvPr descr="Изображение" id="219" name="Google Shape;219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49761" y="494253"/>
            <a:ext cx="3169500" cy="4341000"/>
          </a:xfrm>
          <a:prstGeom prst="roundRect">
            <a:avLst>
              <a:gd fmla="val 6079" name="adj"/>
            </a:avLst>
          </a:prstGeom>
          <a:noFill/>
          <a:ln>
            <a:noFill/>
          </a:ln>
        </p:spPr>
      </p:pic>
      <p:sp>
        <p:nvSpPr>
          <p:cNvPr id="220" name="Google Shape;220;p17"/>
          <p:cNvSpPr/>
          <p:nvPr/>
        </p:nvSpPr>
        <p:spPr>
          <a:xfrm>
            <a:off x="355500" y="3369500"/>
            <a:ext cx="1435500" cy="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21" name="Google Shape;221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4750" y="3508903"/>
            <a:ext cx="1117501" cy="39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 txBox="1"/>
          <p:nvPr>
            <p:ph idx="4294967295" type="ctrTitle"/>
          </p:nvPr>
        </p:nvSpPr>
        <p:spPr>
          <a:xfrm>
            <a:off x="239450" y="1777275"/>
            <a:ext cx="428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Экспертные колонки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27" name="Google Shape;22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150" y="152400"/>
            <a:ext cx="2732326" cy="345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29" name="Google Shape;22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2457" y="963349"/>
            <a:ext cx="3898500" cy="5334900"/>
          </a:xfrm>
          <a:prstGeom prst="roundRect">
            <a:avLst>
              <a:gd fmla="val 5144" name="adj"/>
            </a:avLst>
          </a:prstGeom>
          <a:noFill/>
          <a:ln>
            <a:noFill/>
          </a:ln>
        </p:spPr>
      </p:pic>
      <p:pic>
        <p:nvPicPr>
          <p:cNvPr descr="Изображение" id="230" name="Google Shape;23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9043" y="611574"/>
            <a:ext cx="3420300" cy="4358700"/>
          </a:xfrm>
          <a:prstGeom prst="roundRect">
            <a:avLst>
              <a:gd fmla="val 5528" name="adj"/>
            </a:avLst>
          </a:prstGeom>
          <a:noFill/>
          <a:ln>
            <a:noFill/>
          </a:ln>
        </p:spPr>
      </p:pic>
      <p:pic>
        <p:nvPicPr>
          <p:cNvPr descr="Изображение" id="231" name="Google Shape;231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80447" y="494253"/>
            <a:ext cx="3442200" cy="4155000"/>
          </a:xfrm>
          <a:prstGeom prst="roundRect">
            <a:avLst>
              <a:gd fmla="val 5898" name="adj"/>
            </a:avLst>
          </a:prstGeom>
          <a:noFill/>
          <a:ln>
            <a:noFill/>
          </a:ln>
        </p:spPr>
      </p:pic>
      <p:pic>
        <p:nvPicPr>
          <p:cNvPr descr="Изображение" id="232" name="Google Shape;232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52029" y="398803"/>
            <a:ext cx="3287100" cy="4250400"/>
          </a:xfrm>
          <a:prstGeom prst="roundRect">
            <a:avLst>
              <a:gd fmla="val 7604" name="adj"/>
            </a:avLst>
          </a:prstGeom>
          <a:noFill/>
          <a:ln>
            <a:noFill/>
          </a:ln>
        </p:spPr>
      </p:pic>
      <p:pic>
        <p:nvPicPr>
          <p:cNvPr descr="Изображение" id="233" name="Google Shape;233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49762" y="494253"/>
            <a:ext cx="3169500" cy="4341000"/>
          </a:xfrm>
          <a:prstGeom prst="roundRect">
            <a:avLst>
              <a:gd fmla="val 6079" name="adj"/>
            </a:avLst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360000" y="4143600"/>
            <a:ext cx="19428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Рассказываем о клиентах</a:t>
            </a:r>
            <a:endParaRPr b="1" i="0" sz="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18"/>
          <p:cNvSpPr/>
          <p:nvPr/>
        </p:nvSpPr>
        <p:spPr>
          <a:xfrm>
            <a:off x="355500" y="3369500"/>
            <a:ext cx="1706400" cy="677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2" id="236" name="Google Shape;236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0195" y="3526223"/>
            <a:ext cx="1365996" cy="364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37" name="Google Shape;237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80766" y="875096"/>
            <a:ext cx="3594600" cy="4268400"/>
          </a:xfrm>
          <a:prstGeom prst="roundRect">
            <a:avLst>
              <a:gd fmla="val 374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9"/>
          <p:cNvSpPr txBox="1"/>
          <p:nvPr>
            <p:ph idx="4294967295" type="ctrTitle"/>
          </p:nvPr>
        </p:nvSpPr>
        <p:spPr>
          <a:xfrm>
            <a:off x="1450500" y="2157500"/>
            <a:ext cx="6243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Tomoru — ИИ–роботы,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которые общаются как люди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44" name="Google Shape;24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Никита Архипов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4" name="Google Shape;64;p2"/>
          <p:cNvSpPr txBox="1"/>
          <p:nvPr>
            <p:ph idx="4294967295" type="ctrTitle"/>
          </p:nvPr>
        </p:nvSpPr>
        <p:spPr>
          <a:xfrm>
            <a:off x="654937" y="2872690"/>
            <a:ext cx="58434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6 лет работаю с B2B-клиентами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Свой бизнес по логистике и маркетингу в 23 года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За 2,5 года вместе с компанией вырос с нуля 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до миллионов ежемесячной выручки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Использую 7 AI-сервисов в маркетинге Tomoru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759" y="2948699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759" y="3395432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759" y="3809926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759" y="4454082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69" name="Google Shape;6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3147" y="740650"/>
            <a:ext cx="2787300" cy="4042800"/>
          </a:xfrm>
          <a:prstGeom prst="roundRect">
            <a:avLst>
              <a:gd fmla="val 12716" name="adj"/>
            </a:avLst>
          </a:prstGeom>
          <a:noFill/>
          <a:ln>
            <a:noFill/>
          </a:ln>
        </p:spPr>
      </p:pic>
      <p:pic>
        <p:nvPicPr>
          <p:cNvPr id="70" name="Google Shape;7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к работают голосовые роботы Tomoru.mp4" id="249" name="Google Shape;249;p20"/>
          <p:cNvPicPr preferRelativeResize="0"/>
          <p:nvPr/>
        </p:nvPicPr>
        <p:blipFill rotWithShape="1">
          <a:blip r:embed="rId4">
            <a:alphaModFix/>
          </a:blip>
          <a:srcRect b="2939" l="0" r="0" t="0"/>
          <a:stretch/>
        </p:blipFill>
        <p:spPr>
          <a:xfrm>
            <a:off x="1095375" y="1014525"/>
            <a:ext cx="6953251" cy="37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 title="Как работают голосовые роботы Tomoru.mp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3300" y="1014525"/>
            <a:ext cx="7457400" cy="37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/>
          <p:nvPr/>
        </p:nvSpPr>
        <p:spPr>
          <a:xfrm>
            <a:off x="295425" y="3956238"/>
            <a:ext cx="1851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1"/>
          <p:cNvSpPr/>
          <p:nvPr/>
        </p:nvSpPr>
        <p:spPr>
          <a:xfrm>
            <a:off x="2307367" y="3956238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1"/>
          <p:cNvSpPr/>
          <p:nvPr/>
        </p:nvSpPr>
        <p:spPr>
          <a:xfrm>
            <a:off x="7029191" y="2221451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1"/>
          <p:cNvSpPr/>
          <p:nvPr/>
        </p:nvSpPr>
        <p:spPr>
          <a:xfrm>
            <a:off x="2307367" y="2221475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1"/>
          <p:cNvSpPr/>
          <p:nvPr/>
        </p:nvSpPr>
        <p:spPr>
          <a:xfrm>
            <a:off x="3881308" y="2221463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1"/>
          <p:cNvSpPr/>
          <p:nvPr/>
        </p:nvSpPr>
        <p:spPr>
          <a:xfrm>
            <a:off x="5455250" y="2221450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1"/>
          <p:cNvSpPr/>
          <p:nvPr/>
        </p:nvSpPr>
        <p:spPr>
          <a:xfrm>
            <a:off x="295425" y="3100781"/>
            <a:ext cx="1851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2307367" y="3088856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1"/>
          <p:cNvSpPr/>
          <p:nvPr/>
        </p:nvSpPr>
        <p:spPr>
          <a:xfrm>
            <a:off x="3881308" y="3083269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/>
          <p:nvPr/>
        </p:nvSpPr>
        <p:spPr>
          <a:xfrm>
            <a:off x="5455250" y="3083263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1"/>
          <p:cNvSpPr/>
          <p:nvPr/>
        </p:nvSpPr>
        <p:spPr>
          <a:xfrm>
            <a:off x="7029191" y="3083263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1"/>
          <p:cNvSpPr/>
          <p:nvPr/>
        </p:nvSpPr>
        <p:spPr>
          <a:xfrm>
            <a:off x="295425" y="2245325"/>
            <a:ext cx="1851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1"/>
          <p:cNvSpPr txBox="1"/>
          <p:nvPr>
            <p:ph idx="4294967295" type="ctrTitle"/>
          </p:nvPr>
        </p:nvSpPr>
        <p:spPr>
          <a:xfrm>
            <a:off x="239450" y="1320075"/>
            <a:ext cx="82038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2 000+ роботов на платформе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69" name="Google Shape;26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ySib_22.png" id="270" name="Google Shape;27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548" y="3345892"/>
            <a:ext cx="1366117" cy="26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6" id="271" name="Google Shape;27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32101" y="3290799"/>
            <a:ext cx="1056915" cy="37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8" id="272" name="Google Shape;27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21503" y="4241369"/>
            <a:ext cx="1201149" cy="155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12" id="273" name="Google Shape;27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25177" y="2482672"/>
            <a:ext cx="913286" cy="202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2" id="274" name="Google Shape;274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1389" y="4132737"/>
            <a:ext cx="1752464" cy="372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4" id="275" name="Google Shape;275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27852" y="2388766"/>
            <a:ext cx="1201154" cy="390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6" id="276" name="Google Shape;276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055013" y="2435756"/>
            <a:ext cx="1110925" cy="296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18" id="277" name="Google Shape;277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67125" y="3095115"/>
            <a:ext cx="741500" cy="74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16" id="278" name="Google Shape;278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732915" y="2412262"/>
            <a:ext cx="927142" cy="343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4" id="279" name="Google Shape;279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177388" y="3312520"/>
            <a:ext cx="741498" cy="265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80" name="Google Shape;280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84150" y="2310611"/>
            <a:ext cx="1674845" cy="5471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0" id="281" name="Google Shape;281;p21"/>
          <p:cNvPicPr preferRelativeResize="0"/>
          <p:nvPr/>
        </p:nvPicPr>
        <p:blipFill rotWithShape="1">
          <a:blip r:embed="rId16">
            <a:alphaModFix/>
          </a:blip>
          <a:srcRect b="21495" l="0" r="0" t="21500"/>
          <a:stretch/>
        </p:blipFill>
        <p:spPr>
          <a:xfrm>
            <a:off x="2599924" y="3235110"/>
            <a:ext cx="810304" cy="46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1"/>
          <p:cNvSpPr/>
          <p:nvPr/>
        </p:nvSpPr>
        <p:spPr>
          <a:xfrm>
            <a:off x="3881308" y="3945075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1"/>
          <p:cNvSpPr/>
          <p:nvPr/>
        </p:nvSpPr>
        <p:spPr>
          <a:xfrm>
            <a:off x="5455250" y="3945075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1"/>
          <p:cNvSpPr/>
          <p:nvPr/>
        </p:nvSpPr>
        <p:spPr>
          <a:xfrm>
            <a:off x="7029191" y="3945075"/>
            <a:ext cx="1413600" cy="725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097844" y="4159375"/>
            <a:ext cx="927125" cy="29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172648" y="4246075"/>
            <a:ext cx="1117500" cy="16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686582" y="4173460"/>
            <a:ext cx="927125" cy="275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"/>
          <p:cNvSpPr txBox="1"/>
          <p:nvPr>
            <p:ph idx="4294967295" type="ctrTitle"/>
          </p:nvPr>
        </p:nvSpPr>
        <p:spPr>
          <a:xfrm>
            <a:off x="2649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Говорит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как человек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93" name="Google Shape;29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00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3"/>
          <p:cNvSpPr txBox="1"/>
          <p:nvPr>
            <p:ph idx="4294967295" type="ctrTitle"/>
          </p:nvPr>
        </p:nvSpPr>
        <p:spPr>
          <a:xfrm>
            <a:off x="2649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Говорит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как человек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00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3"/>
          <p:cNvSpPr txBox="1"/>
          <p:nvPr>
            <p:ph idx="4294967295" type="ctrTitle"/>
          </p:nvPr>
        </p:nvSpPr>
        <p:spPr>
          <a:xfrm>
            <a:off x="32367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Понимает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естественную речь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02" name="Google Shape;30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297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/>
          <p:nvPr>
            <p:ph idx="4294967295" type="ctrTitle"/>
          </p:nvPr>
        </p:nvSpPr>
        <p:spPr>
          <a:xfrm>
            <a:off x="2649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Говорит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как человек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09" name="Google Shape;30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00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 txBox="1"/>
          <p:nvPr>
            <p:ph idx="4294967295" type="ctrTitle"/>
          </p:nvPr>
        </p:nvSpPr>
        <p:spPr>
          <a:xfrm>
            <a:off x="32367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Понимает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естественную речь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11" name="Google Shape;31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297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 txBox="1"/>
          <p:nvPr>
            <p:ph idx="4294967295" type="ctrTitle"/>
          </p:nvPr>
        </p:nvSpPr>
        <p:spPr>
          <a:xfrm>
            <a:off x="62085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Нелинейно</a:t>
            </a: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 отвечает на вопросы</a:t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13" name="Google Shape;31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7155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"/>
          <p:cNvSpPr txBox="1"/>
          <p:nvPr>
            <p:ph idx="4294967295" type="ctrTitle"/>
          </p:nvPr>
        </p:nvSpPr>
        <p:spPr>
          <a:xfrm>
            <a:off x="2649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Говорит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как человек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20" name="Google Shape;32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00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/>
          <p:nvPr>
            <p:ph idx="4294967295" type="ctrTitle"/>
          </p:nvPr>
        </p:nvSpPr>
        <p:spPr>
          <a:xfrm>
            <a:off x="32367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Понимает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естественную речь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22" name="Google Shape;32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7297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5"/>
          <p:cNvSpPr txBox="1"/>
          <p:nvPr>
            <p:ph idx="4294967295" type="ctrTitle"/>
          </p:nvPr>
        </p:nvSpPr>
        <p:spPr>
          <a:xfrm>
            <a:off x="6208550" y="1936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Нелинейно</a:t>
            </a: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 отвечает на вопросы</a:t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24" name="Google Shape;32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7155" y="1548200"/>
            <a:ext cx="362505" cy="381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 txBox="1"/>
          <p:nvPr>
            <p:ph idx="4294967295" type="ctrTitle"/>
          </p:nvPr>
        </p:nvSpPr>
        <p:spPr>
          <a:xfrm>
            <a:off x="264950" y="3307800"/>
            <a:ext cx="88791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GB" sz="30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 при этом он не заменит человека</a:t>
            </a:r>
            <a:endParaRPr b="0" i="0" sz="30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26" name="Google Shape;32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6"/>
          <p:cNvSpPr txBox="1"/>
          <p:nvPr>
            <p:ph idx="4294967295" type="ctrTitle"/>
          </p:nvPr>
        </p:nvSpPr>
        <p:spPr>
          <a:xfrm>
            <a:off x="1450500" y="2157500"/>
            <a:ext cx="6243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Нейросеть </a:t>
            </a:r>
            <a:r>
              <a:rPr b="0" i="0" lang="en-GB" sz="3200" u="sng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 заменит</a:t>
            </a: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 человека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333" name="Google Shape;33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/>
          <p:nvPr>
            <p:ph idx="4294967295" type="ctrTitle"/>
          </p:nvPr>
        </p:nvSpPr>
        <p:spPr>
          <a:xfrm>
            <a:off x="239450" y="1052950"/>
            <a:ext cx="74334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Парадокс Дюрантона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339" name="Google Shape;33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/>
          <p:nvPr>
            <p:ph idx="4294967295" type="ctrTitle"/>
          </p:nvPr>
        </p:nvSpPr>
        <p:spPr>
          <a:xfrm>
            <a:off x="239450" y="1052950"/>
            <a:ext cx="74334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Парадокс Дюрантона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45" name="Google Shape;345;p28"/>
          <p:cNvSpPr txBox="1"/>
          <p:nvPr>
            <p:ph idx="4294967295" type="ctrTitle"/>
          </p:nvPr>
        </p:nvSpPr>
        <p:spPr>
          <a:xfrm>
            <a:off x="264950" y="20742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Бюрократия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Правила &gt; человек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46" name="Google Shape;3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"/>
          <p:cNvSpPr txBox="1"/>
          <p:nvPr>
            <p:ph idx="4294967295" type="ctrTitle"/>
          </p:nvPr>
        </p:nvSpPr>
        <p:spPr>
          <a:xfrm>
            <a:off x="239450" y="1052950"/>
            <a:ext cx="74334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Парадокс Дюрантона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52" name="Google Shape;352;p29"/>
          <p:cNvSpPr txBox="1"/>
          <p:nvPr>
            <p:ph idx="4294967295" type="ctrTitle"/>
          </p:nvPr>
        </p:nvSpPr>
        <p:spPr>
          <a:xfrm>
            <a:off x="264950" y="20742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Бюрократия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Правила &gt; человек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53" name="Google Shape;35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>
            <p:ph idx="4294967295" type="ctrTitle"/>
          </p:nvPr>
        </p:nvSpPr>
        <p:spPr>
          <a:xfrm>
            <a:off x="5991475" y="20742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Agile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Правила &lt; человек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>
            <p:ph idx="4294967295" type="ctrTitle"/>
          </p:nvPr>
        </p:nvSpPr>
        <p:spPr>
          <a:xfrm>
            <a:off x="1450500" y="2157500"/>
            <a:ext cx="6243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Tomoru — ИИ–роботы,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которые общаются как люди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/>
          <p:nvPr>
            <p:ph idx="4294967295" type="ctrTitle"/>
          </p:nvPr>
        </p:nvSpPr>
        <p:spPr>
          <a:xfrm>
            <a:off x="239450" y="1052950"/>
            <a:ext cx="74334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Парадокс Дюрантона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60" name="Google Shape;360;p30"/>
          <p:cNvSpPr txBox="1"/>
          <p:nvPr>
            <p:ph idx="4294967295" type="ctrTitle"/>
          </p:nvPr>
        </p:nvSpPr>
        <p:spPr>
          <a:xfrm>
            <a:off x="264950" y="20742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Бюрократия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Правила &gt; человек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61" name="Google Shape;36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 txBox="1"/>
          <p:nvPr>
            <p:ph idx="4294967295" type="ctrTitle"/>
          </p:nvPr>
        </p:nvSpPr>
        <p:spPr>
          <a:xfrm>
            <a:off x="5991475" y="20742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Agile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Правила &lt; человек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63" name="Google Shape;363;p30"/>
          <p:cNvSpPr txBox="1"/>
          <p:nvPr>
            <p:ph idx="4294967295" type="ctrTitle"/>
          </p:nvPr>
        </p:nvSpPr>
        <p:spPr>
          <a:xfrm>
            <a:off x="3336775" y="31800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ИИ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Правила &gt; человек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"/>
          <p:cNvSpPr/>
          <p:nvPr/>
        </p:nvSpPr>
        <p:spPr>
          <a:xfrm>
            <a:off x="5810950" y="1647000"/>
            <a:ext cx="2979600" cy="2979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1"/>
          <p:cNvSpPr txBox="1"/>
          <p:nvPr>
            <p:ph idx="4294967295" type="ctrTitle"/>
          </p:nvPr>
        </p:nvSpPr>
        <p:spPr>
          <a:xfrm>
            <a:off x="239450" y="1052950"/>
            <a:ext cx="74334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Алгократия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370" name="Google Shape;37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1"/>
          <p:cNvPicPr preferRelativeResize="0"/>
          <p:nvPr/>
        </p:nvPicPr>
        <p:blipFill rotWithShape="1">
          <a:blip r:embed="rId5">
            <a:alphaModFix/>
          </a:blip>
          <a:srcRect b="0" l="899" r="1358" t="1057"/>
          <a:stretch/>
        </p:blipFill>
        <p:spPr>
          <a:xfrm>
            <a:off x="360000" y="2014175"/>
            <a:ext cx="4402500" cy="2842200"/>
          </a:xfrm>
          <a:prstGeom prst="roundRect">
            <a:avLst>
              <a:gd fmla="val 3756" name="adj"/>
            </a:avLst>
          </a:prstGeom>
          <a:noFill/>
          <a:ln>
            <a:noFill/>
          </a:ln>
        </p:spPr>
      </p:pic>
      <p:pic>
        <p:nvPicPr>
          <p:cNvPr id="372" name="Google Shape;37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5925" y="1971975"/>
            <a:ext cx="2329800" cy="2329800"/>
          </a:xfrm>
          <a:prstGeom prst="roundRect">
            <a:avLst>
              <a:gd fmla="val 860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85453">
            <a:off x="5233093" y="427300"/>
            <a:ext cx="2352838" cy="23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025" y="1244125"/>
            <a:ext cx="3993000" cy="3356700"/>
          </a:xfrm>
          <a:prstGeom prst="roundRect">
            <a:avLst>
              <a:gd fmla="val 673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85453">
            <a:off x="5233093" y="427300"/>
            <a:ext cx="2352838" cy="23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1670" y="2040538"/>
            <a:ext cx="2660100" cy="2621400"/>
          </a:xfrm>
          <a:prstGeom prst="roundRect">
            <a:avLst>
              <a:gd fmla="val 6011" name="adj"/>
            </a:avLst>
          </a:prstGeom>
          <a:noFill/>
          <a:ln>
            <a:noFill/>
          </a:ln>
        </p:spPr>
      </p:pic>
      <p:pic>
        <p:nvPicPr>
          <p:cNvPr id="387" name="Google Shape;387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3825" y="1138971"/>
            <a:ext cx="2660100" cy="4729200"/>
          </a:xfrm>
          <a:prstGeom prst="roundRect">
            <a:avLst>
              <a:gd fmla="val 636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85453">
            <a:off x="5233093" y="427300"/>
            <a:ext cx="2352838" cy="23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34"/>
          <p:cNvGrpSpPr/>
          <p:nvPr/>
        </p:nvGrpSpPr>
        <p:grpSpPr>
          <a:xfrm>
            <a:off x="579125" y="1036600"/>
            <a:ext cx="5155924" cy="4128877"/>
            <a:chOff x="2978348" y="902045"/>
            <a:chExt cx="4308811" cy="3450507"/>
          </a:xfrm>
        </p:grpSpPr>
        <p:pic>
          <p:nvPicPr>
            <p:cNvPr id="395" name="Google Shape;395;p34"/>
            <p:cNvPicPr preferRelativeResize="0"/>
            <p:nvPr/>
          </p:nvPicPr>
          <p:blipFill rotWithShape="1">
            <a:blip r:embed="rId6">
              <a:alphaModFix/>
            </a:blip>
            <a:srcRect b="91803" l="0" r="327" t="0"/>
            <a:stretch/>
          </p:blipFill>
          <p:spPr>
            <a:xfrm>
              <a:off x="2978348" y="902045"/>
              <a:ext cx="4294800" cy="338400"/>
            </a:xfrm>
            <a:prstGeom prst="roundRect">
              <a:avLst>
                <a:gd fmla="val 22077" name="adj"/>
              </a:avLst>
            </a:prstGeom>
            <a:noFill/>
            <a:ln>
              <a:noFill/>
            </a:ln>
          </p:spPr>
        </p:pic>
        <p:pic>
          <p:nvPicPr>
            <p:cNvPr id="396" name="Google Shape;396;p34"/>
            <p:cNvPicPr preferRelativeResize="0"/>
            <p:nvPr/>
          </p:nvPicPr>
          <p:blipFill rotWithShape="1">
            <a:blip r:embed="rId6">
              <a:alphaModFix/>
            </a:blip>
            <a:srcRect b="0" l="0" r="-330" t="23212"/>
            <a:stretch/>
          </p:blipFill>
          <p:spPr>
            <a:xfrm>
              <a:off x="2978348" y="1182193"/>
              <a:ext cx="4308811" cy="31703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 txBox="1"/>
          <p:nvPr>
            <p:ph idx="4294967295" type="ctrTitle"/>
          </p:nvPr>
        </p:nvSpPr>
        <p:spPr>
          <a:xfrm>
            <a:off x="239450" y="1510150"/>
            <a:ext cx="83568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Нейросеть </a:t>
            </a:r>
            <a:r>
              <a:rPr b="0" i="0" lang="en-GB" sz="3200" u="sng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 заменит</a:t>
            </a: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 человека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402" name="Google Shape;40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 txBox="1"/>
          <p:nvPr>
            <p:ph idx="4294967295" type="ctrTitle"/>
          </p:nvPr>
        </p:nvSpPr>
        <p:spPr>
          <a:xfrm>
            <a:off x="239450" y="1510150"/>
            <a:ext cx="83568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Нейросеть </a:t>
            </a:r>
            <a:r>
              <a:rPr b="0" i="0" lang="en-GB" sz="3200" u="sng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 заменит</a:t>
            </a: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 человека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408" name="Google Shape;40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6"/>
          <p:cNvSpPr txBox="1"/>
          <p:nvPr>
            <p:ph idx="4294967295" type="ctrTitle"/>
          </p:nvPr>
        </p:nvSpPr>
        <p:spPr>
          <a:xfrm>
            <a:off x="239450" y="2576950"/>
            <a:ext cx="83568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sng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Человек</a:t>
            </a:r>
            <a:r>
              <a:rPr b="0" i="0" lang="en-GB" sz="32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, который использует нейросети,</a:t>
            </a:r>
            <a:endParaRPr b="0" i="0" sz="32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7"/>
          <p:cNvSpPr txBox="1"/>
          <p:nvPr>
            <p:ph idx="4294967295" type="ctrTitle"/>
          </p:nvPr>
        </p:nvSpPr>
        <p:spPr>
          <a:xfrm>
            <a:off x="239450" y="1510150"/>
            <a:ext cx="83568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Нейросеть </a:t>
            </a:r>
            <a:r>
              <a:rPr b="0" i="0" lang="en-GB" sz="3200" u="sng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 заменит</a:t>
            </a: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 человека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415" name="Google Shape;41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7"/>
          <p:cNvSpPr txBox="1"/>
          <p:nvPr>
            <p:ph idx="4294967295" type="ctrTitle"/>
          </p:nvPr>
        </p:nvSpPr>
        <p:spPr>
          <a:xfrm>
            <a:off x="239450" y="2576950"/>
            <a:ext cx="83568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sng" cap="none" strike="noStrike">
                <a:solidFill>
                  <a:srgbClr val="F0F0F0"/>
                </a:solidFill>
                <a:latin typeface="Unbounded"/>
                <a:ea typeface="Unbounded"/>
                <a:cs typeface="Unbounded"/>
                <a:sym typeface="Unbounded"/>
              </a:rPr>
              <a:t>Человек</a:t>
            </a:r>
            <a:r>
              <a:rPr b="0" i="0" lang="en-GB" sz="3200" u="none" cap="none" strike="noStrike">
                <a:solidFill>
                  <a:srgbClr val="F0F0F0"/>
                </a:solidFill>
                <a:latin typeface="Unbounded"/>
                <a:ea typeface="Unbounded"/>
                <a:cs typeface="Unbounded"/>
                <a:sym typeface="Unbounded"/>
              </a:rPr>
              <a:t>, который использует нейросети,</a:t>
            </a:r>
            <a:endParaRPr b="0" i="0" sz="3200" u="none" cap="none" strike="noStrike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17" name="Google Shape;417;p37"/>
          <p:cNvSpPr txBox="1"/>
          <p:nvPr>
            <p:ph idx="4294967295" type="ctrTitle"/>
          </p:nvPr>
        </p:nvSpPr>
        <p:spPr>
          <a:xfrm>
            <a:off x="3131350" y="3125444"/>
            <a:ext cx="55317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sng" cap="none" strike="noStrike">
                <a:solidFill>
                  <a:srgbClr val="F0F0F0"/>
                </a:solidFill>
                <a:latin typeface="Unbounded"/>
                <a:ea typeface="Unbounded"/>
                <a:cs typeface="Unbounded"/>
                <a:sym typeface="Unbounded"/>
              </a:rPr>
              <a:t>заменит того</a:t>
            </a:r>
            <a:r>
              <a:rPr b="0" i="0" lang="en-GB" sz="3200" u="none" cap="none" strike="noStrike">
                <a:solidFill>
                  <a:srgbClr val="F0F0F0"/>
                </a:solidFill>
                <a:latin typeface="Unbounded"/>
                <a:ea typeface="Unbounded"/>
                <a:cs typeface="Unbounded"/>
                <a:sym typeface="Unbounded"/>
              </a:rPr>
              <a:t>, кто их </a:t>
            </a:r>
            <a:endParaRPr b="0" i="0" sz="3200" u="none" cap="none" strike="noStrike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18" name="Google Shape;418;p37"/>
          <p:cNvSpPr txBox="1"/>
          <p:nvPr>
            <p:ph idx="4294967295" type="ctrTitle"/>
          </p:nvPr>
        </p:nvSpPr>
        <p:spPr>
          <a:xfrm>
            <a:off x="239450" y="3643113"/>
            <a:ext cx="8356800" cy="11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0F0F0"/>
                </a:solidFill>
                <a:latin typeface="Unbounded"/>
                <a:ea typeface="Unbounded"/>
                <a:cs typeface="Unbounded"/>
                <a:sym typeface="Unbounded"/>
              </a:rPr>
              <a:t>не использует</a:t>
            </a:r>
            <a:endParaRPr b="0" i="0" sz="3200" u="none" cap="none" strike="noStrike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660784">
            <a:off x="1268172" y="2351294"/>
            <a:ext cx="2214279" cy="2214279"/>
          </a:xfrm>
          <a:prstGeom prst="roundRect">
            <a:avLst>
              <a:gd fmla="val 10105" name="adj"/>
            </a:avLst>
          </a:prstGeom>
          <a:noFill/>
          <a:ln>
            <a:noFill/>
          </a:ln>
        </p:spPr>
      </p:pic>
      <p:pic>
        <p:nvPicPr>
          <p:cNvPr id="426" name="Google Shape;426;p38"/>
          <p:cNvPicPr preferRelativeResize="0"/>
          <p:nvPr/>
        </p:nvPicPr>
        <p:blipFill rotWithShape="1">
          <a:blip r:embed="rId7">
            <a:alphaModFix/>
          </a:blip>
          <a:srcRect b="1301" l="8984" r="12343" t="0"/>
          <a:stretch/>
        </p:blipFill>
        <p:spPr>
          <a:xfrm flipH="1" rot="579777">
            <a:off x="5272951" y="1281144"/>
            <a:ext cx="2478971" cy="2332589"/>
          </a:xfrm>
          <a:prstGeom prst="roundRect">
            <a:avLst>
              <a:gd fmla="val 8564" name="adj"/>
            </a:avLst>
          </a:prstGeom>
          <a:noFill/>
          <a:ln>
            <a:noFill/>
          </a:ln>
        </p:spPr>
      </p:pic>
      <p:sp>
        <p:nvSpPr>
          <p:cNvPr id="427" name="Google Shape;427;p38"/>
          <p:cNvSpPr txBox="1"/>
          <p:nvPr/>
        </p:nvSpPr>
        <p:spPr>
          <a:xfrm>
            <a:off x="653575" y="914375"/>
            <a:ext cx="3443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Уже приступили </a:t>
            </a:r>
            <a:endParaRPr b="0" i="0" sz="18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к AI-трансформации? </a:t>
            </a:r>
            <a:endParaRPr b="0" i="0" sz="18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Во втором квартале успеете?</a:t>
            </a:r>
            <a:endParaRPr b="0" i="0" sz="18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28" name="Google Shape;428;p38"/>
          <p:cNvSpPr txBox="1"/>
          <p:nvPr/>
        </p:nvSpPr>
        <p:spPr>
          <a:xfrm>
            <a:off x="4325575" y="3943700"/>
            <a:ext cx="437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Отвали, мы еще от цифровой трансформации не отошли!</a:t>
            </a:r>
            <a:endParaRPr b="0" i="0" sz="18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/>
          <p:nvPr>
            <p:ph idx="4294967295" type="ctrTitle"/>
          </p:nvPr>
        </p:nvSpPr>
        <p:spPr>
          <a:xfrm>
            <a:off x="239450" y="932800"/>
            <a:ext cx="8550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AI-трансформация ещё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 началась, но уже задолбала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434" name="Google Shape;43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00" y="2107400"/>
            <a:ext cx="2876421" cy="21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7827" y="2135011"/>
            <a:ext cx="2876423" cy="209873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9"/>
          <p:cNvSpPr txBox="1"/>
          <p:nvPr>
            <p:ph idx="4294967295" type="ctrTitle"/>
          </p:nvPr>
        </p:nvSpPr>
        <p:spPr>
          <a:xfrm>
            <a:off x="307613" y="4268271"/>
            <a:ext cx="26547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Как мы чувствуем технический прогресс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38" name="Google Shape;438;p39"/>
          <p:cNvSpPr txBox="1"/>
          <p:nvPr>
            <p:ph idx="4294967295" type="ctrTitle"/>
          </p:nvPr>
        </p:nvSpPr>
        <p:spPr>
          <a:xfrm>
            <a:off x="4320188" y="4268271"/>
            <a:ext cx="29517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Как он выглядит </a:t>
            </a:r>
            <a:b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на самом деле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/>
          <p:nvPr>
            <p:ph idx="4294967295" type="ctrTitle"/>
          </p:nvPr>
        </p:nvSpPr>
        <p:spPr>
          <a:xfrm>
            <a:off x="254925" y="3189876"/>
            <a:ext cx="5928900" cy="1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Экспертиза 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Сколково в IT-кластер</a:t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3" name="Google Shape;83;p4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25 из 25</a:t>
            </a:r>
            <a:endParaRPr b="0" i="0" sz="36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8857" y="1507363"/>
            <a:ext cx="3411600" cy="2433600"/>
          </a:xfrm>
          <a:prstGeom prst="roundRect">
            <a:avLst>
              <a:gd fmla="val 10192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0"/>
          <p:cNvSpPr txBox="1"/>
          <p:nvPr>
            <p:ph idx="4294967295" type="ctrTitle"/>
          </p:nvPr>
        </p:nvSpPr>
        <p:spPr>
          <a:xfrm>
            <a:off x="239450" y="3347425"/>
            <a:ext cx="4808700" cy="11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Реальность выглядит так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444" name="Google Shape;44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4850" y="1762525"/>
            <a:ext cx="4205276" cy="27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1"/>
          <p:cNvPicPr preferRelativeResize="0"/>
          <p:nvPr/>
        </p:nvPicPr>
        <p:blipFill rotWithShape="1">
          <a:blip r:embed="rId5">
            <a:alphaModFix/>
          </a:blip>
          <a:srcRect b="3531" l="0" r="0" t="3531"/>
          <a:stretch/>
        </p:blipFill>
        <p:spPr>
          <a:xfrm>
            <a:off x="-16925" y="1562525"/>
            <a:ext cx="5952726" cy="336786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1"/>
          <p:cNvSpPr txBox="1"/>
          <p:nvPr>
            <p:ph idx="4294967295" type="ctrTitle"/>
          </p:nvPr>
        </p:nvSpPr>
        <p:spPr>
          <a:xfrm>
            <a:off x="239450" y="911225"/>
            <a:ext cx="5060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Момент не упущен</a:t>
            </a:r>
            <a:endParaRPr b="0" i="0" sz="32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53" name="Google Shape;453;p41"/>
          <p:cNvSpPr txBox="1"/>
          <p:nvPr>
            <p:ph idx="4294967295" type="ctrTitle"/>
          </p:nvPr>
        </p:nvSpPr>
        <p:spPr>
          <a:xfrm>
            <a:off x="5935804" y="1562525"/>
            <a:ext cx="23985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&lt;400 млн.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54" name="Google Shape;454;p41"/>
          <p:cNvSpPr txBox="1"/>
          <p:nvPr>
            <p:ph idx="4294967295" type="ctrTitle"/>
          </p:nvPr>
        </p:nvSpPr>
        <p:spPr>
          <a:xfrm>
            <a:off x="5935804" y="2798338"/>
            <a:ext cx="23985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&lt; 800 тыс.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55" name="Google Shape;455;p41"/>
          <p:cNvSpPr txBox="1"/>
          <p:nvPr>
            <p:ph idx="4294967295" type="ctrTitle"/>
          </p:nvPr>
        </p:nvSpPr>
        <p:spPr>
          <a:xfrm>
            <a:off x="5935804" y="3841725"/>
            <a:ext cx="23985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~ 20%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56" name="Google Shape;456;p41"/>
          <p:cNvSpPr txBox="1"/>
          <p:nvPr>
            <p:ph idx="4294967295" type="ctrTitle"/>
          </p:nvPr>
        </p:nvSpPr>
        <p:spPr>
          <a:xfrm>
            <a:off x="5935800" y="1971225"/>
            <a:ext cx="28671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пользователей в мире, кто хотя бы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раз использовал (9,33% от суточной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аудитории Интернета)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7" name="Google Shape;457;p41"/>
          <p:cNvSpPr txBox="1"/>
          <p:nvPr>
            <p:ph idx="4294967295" type="ctrTitle"/>
          </p:nvPr>
        </p:nvSpPr>
        <p:spPr>
          <a:xfrm>
            <a:off x="5935800" y="3190425"/>
            <a:ext cx="3124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регулярных пользователей в России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(0,63% от суточной аудитории Рунета)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58" name="Google Shape;458;p41"/>
          <p:cNvSpPr txBox="1"/>
          <p:nvPr>
            <p:ph idx="4294967295" type="ctrTitle"/>
          </p:nvPr>
        </p:nvSpPr>
        <p:spPr>
          <a:xfrm>
            <a:off x="5935800" y="4192075"/>
            <a:ext cx="3124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от всех пользователей —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исследователи, разработчики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2"/>
          <p:cNvPicPr preferRelativeResize="0"/>
          <p:nvPr/>
        </p:nvPicPr>
        <p:blipFill rotWithShape="1">
          <a:blip r:embed="rId5">
            <a:alphaModFix/>
          </a:blip>
          <a:srcRect b="3531" l="0" r="0" t="3531"/>
          <a:stretch/>
        </p:blipFill>
        <p:spPr>
          <a:xfrm>
            <a:off x="-16925" y="1562525"/>
            <a:ext cx="5952726" cy="336786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2"/>
          <p:cNvSpPr txBox="1"/>
          <p:nvPr>
            <p:ph idx="4294967295" type="ctrTitle"/>
          </p:nvPr>
        </p:nvSpPr>
        <p:spPr>
          <a:xfrm>
            <a:off x="239450" y="911225"/>
            <a:ext cx="5060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Момент не упущен</a:t>
            </a:r>
            <a:endParaRPr b="0" i="0" sz="32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66" name="Google Shape;466;p42"/>
          <p:cNvSpPr txBox="1"/>
          <p:nvPr>
            <p:ph idx="4294967295" type="ctrTitle"/>
          </p:nvPr>
        </p:nvSpPr>
        <p:spPr>
          <a:xfrm>
            <a:off x="5935804" y="1562525"/>
            <a:ext cx="23985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&lt;400 млн.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67" name="Google Shape;467;p42"/>
          <p:cNvSpPr txBox="1"/>
          <p:nvPr>
            <p:ph idx="4294967295" type="ctrTitle"/>
          </p:nvPr>
        </p:nvSpPr>
        <p:spPr>
          <a:xfrm>
            <a:off x="5935804" y="2798338"/>
            <a:ext cx="23985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&lt; 800 тыс.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68" name="Google Shape;468;p42"/>
          <p:cNvSpPr txBox="1"/>
          <p:nvPr>
            <p:ph idx="4294967295" type="ctrTitle"/>
          </p:nvPr>
        </p:nvSpPr>
        <p:spPr>
          <a:xfrm>
            <a:off x="5935804" y="3841725"/>
            <a:ext cx="23985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~ 20%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469" name="Google Shape;469;p42"/>
          <p:cNvSpPr txBox="1"/>
          <p:nvPr>
            <p:ph idx="4294967295" type="ctrTitle"/>
          </p:nvPr>
        </p:nvSpPr>
        <p:spPr>
          <a:xfrm>
            <a:off x="5935800" y="1971225"/>
            <a:ext cx="28671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пользователей в мире, кто хотя бы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раз использовал (9,33% от суточной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аудитории Интернета)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70" name="Google Shape;470;p42"/>
          <p:cNvSpPr txBox="1"/>
          <p:nvPr>
            <p:ph idx="4294967295" type="ctrTitle"/>
          </p:nvPr>
        </p:nvSpPr>
        <p:spPr>
          <a:xfrm>
            <a:off x="5935800" y="3190425"/>
            <a:ext cx="3124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регулярных пользователей в России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(0,63% от суточной аудитории Рунета)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71" name="Google Shape;471;p42"/>
          <p:cNvSpPr txBox="1"/>
          <p:nvPr>
            <p:ph idx="4294967295" type="ctrTitle"/>
          </p:nvPr>
        </p:nvSpPr>
        <p:spPr>
          <a:xfrm>
            <a:off x="5935800" y="4192075"/>
            <a:ext cx="3124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от всех пользователей —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2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исследователи, разработчики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00" y="648100"/>
            <a:ext cx="8430452" cy="4544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"/>
          <p:cNvSpPr txBox="1"/>
          <p:nvPr>
            <p:ph idx="4294967295" type="ctrTitle"/>
          </p:nvPr>
        </p:nvSpPr>
        <p:spPr>
          <a:xfrm>
            <a:off x="239450" y="985000"/>
            <a:ext cx="722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Вы думаете, что работы станет меньше?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483" name="Google Shape;48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4"/>
          <p:cNvPicPr preferRelativeResize="0"/>
          <p:nvPr/>
        </p:nvPicPr>
        <p:blipFill rotWithShape="1">
          <a:blip r:embed="rId5">
            <a:alphaModFix/>
          </a:blip>
          <a:srcRect b="20056" l="5305" r="54289" t="21277"/>
          <a:stretch/>
        </p:blipFill>
        <p:spPr>
          <a:xfrm>
            <a:off x="360000" y="2172009"/>
            <a:ext cx="2937900" cy="2611500"/>
          </a:xfrm>
          <a:prstGeom prst="roundRect">
            <a:avLst>
              <a:gd fmla="val 9169" name="adj"/>
            </a:avLst>
          </a:prstGeom>
          <a:noFill/>
          <a:ln>
            <a:noFill/>
          </a:ln>
        </p:spPr>
      </p:pic>
      <p:pic>
        <p:nvPicPr>
          <p:cNvPr id="485" name="Google Shape;485;p44"/>
          <p:cNvPicPr preferRelativeResize="0"/>
          <p:nvPr/>
        </p:nvPicPr>
        <p:blipFill rotWithShape="1">
          <a:blip r:embed="rId5">
            <a:alphaModFix/>
          </a:blip>
          <a:srcRect b="20056" l="52143" r="7449" t="21277"/>
          <a:stretch/>
        </p:blipFill>
        <p:spPr>
          <a:xfrm>
            <a:off x="3580908" y="2172009"/>
            <a:ext cx="2937900" cy="2611500"/>
          </a:xfrm>
          <a:prstGeom prst="roundRect">
            <a:avLst>
              <a:gd fmla="val 9571" name="adj"/>
            </a:avLst>
          </a:prstGeom>
          <a:noFill/>
          <a:ln>
            <a:noFill/>
          </a:ln>
        </p:spPr>
      </p:pic>
      <p:sp>
        <p:nvSpPr>
          <p:cNvPr id="486" name="Google Shape;486;p44"/>
          <p:cNvSpPr txBox="1"/>
          <p:nvPr>
            <p:ph idx="4294967295" type="ctrTitle"/>
          </p:nvPr>
        </p:nvSpPr>
        <p:spPr>
          <a:xfrm>
            <a:off x="6700500" y="2826600"/>
            <a:ext cx="30624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Revision компетенции</a:t>
            </a:r>
            <a:endParaRPr b="0" i="0" sz="18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8050" y="932125"/>
            <a:ext cx="4608000" cy="3851400"/>
          </a:xfrm>
          <a:prstGeom prst="roundRect">
            <a:avLst>
              <a:gd fmla="val 831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9891">
            <a:off x="561873" y="1029149"/>
            <a:ext cx="3647432" cy="3647731"/>
          </a:xfrm>
          <a:prstGeom prst="roundRect">
            <a:avLst>
              <a:gd fmla="val 999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9891">
            <a:off x="561873" y="1029149"/>
            <a:ext cx="3647432" cy="3647731"/>
          </a:xfrm>
          <a:prstGeom prst="roundRect">
            <a:avLst>
              <a:gd fmla="val 9995" name="adj"/>
            </a:avLst>
          </a:prstGeom>
          <a:noFill/>
          <a:ln>
            <a:noFill/>
          </a:ln>
        </p:spPr>
      </p:pic>
      <p:pic>
        <p:nvPicPr>
          <p:cNvPr id="507" name="Google Shape;507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96642">
            <a:off x="4047588" y="1587629"/>
            <a:ext cx="2117715" cy="2117715"/>
          </a:xfrm>
          <a:prstGeom prst="roundRect">
            <a:avLst>
              <a:gd fmla="val 11274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9891">
            <a:off x="561873" y="1029149"/>
            <a:ext cx="3647432" cy="3647731"/>
          </a:xfrm>
          <a:prstGeom prst="roundRect">
            <a:avLst>
              <a:gd fmla="val 9995" name="adj"/>
            </a:avLst>
          </a:prstGeom>
          <a:noFill/>
          <a:ln>
            <a:noFill/>
          </a:ln>
        </p:spPr>
      </p:pic>
      <p:pic>
        <p:nvPicPr>
          <p:cNvPr id="515" name="Google Shape;515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96642">
            <a:off x="4047588" y="1587629"/>
            <a:ext cx="2117715" cy="2117715"/>
          </a:xfrm>
          <a:prstGeom prst="roundRect">
            <a:avLst>
              <a:gd fmla="val 11274" name="adj"/>
            </a:avLst>
          </a:prstGeom>
          <a:noFill/>
          <a:ln>
            <a:noFill/>
          </a:ln>
        </p:spPr>
      </p:pic>
      <p:pic>
        <p:nvPicPr>
          <p:cNvPr id="516" name="Google Shape;516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91602">
            <a:off x="6336096" y="1604569"/>
            <a:ext cx="2083827" cy="2083827"/>
          </a:xfrm>
          <a:prstGeom prst="roundRect">
            <a:avLst>
              <a:gd fmla="val 964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9"/>
          <p:cNvSpPr txBox="1"/>
          <p:nvPr>
            <p:ph idx="4294967295" type="ctrTitle"/>
          </p:nvPr>
        </p:nvSpPr>
        <p:spPr>
          <a:xfrm>
            <a:off x="239450" y="1111125"/>
            <a:ext cx="7221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ChatGPT починил наш сайт </a:t>
            </a:r>
            <a:b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 объяснил код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22" name="Google Shape;52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9"/>
          <p:cNvSpPr/>
          <p:nvPr/>
        </p:nvSpPr>
        <p:spPr>
          <a:xfrm>
            <a:off x="5969875" y="1962825"/>
            <a:ext cx="2820600" cy="282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4344" y="2287292"/>
            <a:ext cx="2171700" cy="2171700"/>
          </a:xfrm>
          <a:prstGeom prst="roundRect">
            <a:avLst>
              <a:gd fmla="val 9722" name="adj"/>
            </a:avLst>
          </a:prstGeom>
          <a:noFill/>
          <a:ln>
            <a:noFill/>
          </a:ln>
        </p:spPr>
      </p:pic>
      <p:pic>
        <p:nvPicPr>
          <p:cNvPr id="525" name="Google Shape;52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0000" y="2287309"/>
            <a:ext cx="3621900" cy="3556500"/>
          </a:xfrm>
          <a:prstGeom prst="roundRect">
            <a:avLst>
              <a:gd fmla="val 565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 txBox="1"/>
          <p:nvPr>
            <p:ph idx="4294967295" type="ctrTitle"/>
          </p:nvPr>
        </p:nvSpPr>
        <p:spPr>
          <a:xfrm>
            <a:off x="254925" y="3189876"/>
            <a:ext cx="5928900" cy="1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По версии издания  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8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«Деловой Петербург»</a:t>
            </a:r>
            <a:endParaRPr b="0" i="0" sz="18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1" name="Google Shape;91;p5"/>
          <p:cNvSpPr txBox="1"/>
          <p:nvPr>
            <p:ph idx="4294967295" type="ctrTitle"/>
          </p:nvPr>
        </p:nvSpPr>
        <p:spPr>
          <a:xfrm>
            <a:off x="239450" y="1771000"/>
            <a:ext cx="331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Бренда 2023 года</a:t>
            </a:r>
            <a:endParaRPr b="0" i="0" sz="36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8850" y="1051575"/>
            <a:ext cx="4337400" cy="3253200"/>
          </a:xfrm>
          <a:prstGeom prst="roundRect">
            <a:avLst>
              <a:gd fmla="val 878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0"/>
          <p:cNvSpPr txBox="1"/>
          <p:nvPr>
            <p:ph idx="4294967295" type="ctrTitle"/>
          </p:nvPr>
        </p:nvSpPr>
        <p:spPr>
          <a:xfrm>
            <a:off x="264850" y="2177500"/>
            <a:ext cx="5859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Юридическая поддержка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31" name="Google Shape;53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8896" y="1065759"/>
            <a:ext cx="4355100" cy="3012000"/>
          </a:xfrm>
          <a:prstGeom prst="roundRect">
            <a:avLst>
              <a:gd fmla="val 788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85453">
            <a:off x="2159693" y="897200"/>
            <a:ext cx="2352838" cy="23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1"/>
          <p:cNvSpPr txBox="1"/>
          <p:nvPr>
            <p:ph idx="4294967295" type="ctrTitle"/>
          </p:nvPr>
        </p:nvSpPr>
        <p:spPr>
          <a:xfrm>
            <a:off x="264850" y="3841200"/>
            <a:ext cx="5859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Организовали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Ивент с ChatGPT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39" name="Google Shape;53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48972">
            <a:off x="3535716" y="513495"/>
            <a:ext cx="2520162" cy="2490505"/>
          </a:xfrm>
          <a:prstGeom prst="roundRect">
            <a:avLst>
              <a:gd fmla="val 7283" name="adj"/>
            </a:avLst>
          </a:prstGeom>
          <a:noFill/>
          <a:ln>
            <a:noFill/>
          </a:ln>
        </p:spPr>
      </p:pic>
      <p:pic>
        <p:nvPicPr>
          <p:cNvPr id="541" name="Google Shape;54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75662">
            <a:off x="5951903" y="1350577"/>
            <a:ext cx="2311127" cy="3263148"/>
          </a:xfrm>
          <a:prstGeom prst="roundRect">
            <a:avLst>
              <a:gd fmla="val 5216" name="adj"/>
            </a:avLst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490079"/>
            <a:ext cx="18168724" cy="46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2"/>
          <p:cNvPicPr preferRelativeResize="0"/>
          <p:nvPr/>
        </p:nvPicPr>
        <p:blipFill rotWithShape="1">
          <a:blip r:embed="rId6">
            <a:alphaModFix/>
          </a:blip>
          <a:srcRect b="591" l="0" r="0" t="592"/>
          <a:stretch/>
        </p:blipFill>
        <p:spPr>
          <a:xfrm rot="-563603">
            <a:off x="4800353" y="676603"/>
            <a:ext cx="2336226" cy="2308558"/>
          </a:xfrm>
          <a:prstGeom prst="roundRect">
            <a:avLst>
              <a:gd fmla="val 7283" name="adj"/>
            </a:avLst>
          </a:prstGeom>
          <a:noFill/>
          <a:ln>
            <a:noFill/>
          </a:ln>
        </p:spPr>
      </p:pic>
      <p:pic>
        <p:nvPicPr>
          <p:cNvPr id="549" name="Google Shape;549;p52"/>
          <p:cNvPicPr preferRelativeResize="0"/>
          <p:nvPr/>
        </p:nvPicPr>
        <p:blipFill rotWithShape="1">
          <a:blip r:embed="rId7">
            <a:alphaModFix/>
          </a:blip>
          <a:srcRect b="582" l="0" r="0" t="573"/>
          <a:stretch/>
        </p:blipFill>
        <p:spPr>
          <a:xfrm rot="1043112">
            <a:off x="6172330" y="2284182"/>
            <a:ext cx="2335386" cy="2308434"/>
          </a:xfrm>
          <a:prstGeom prst="roundRect">
            <a:avLst>
              <a:gd fmla="val 7283" name="adj"/>
            </a:avLst>
          </a:prstGeom>
          <a:noFill/>
          <a:ln>
            <a:noFill/>
          </a:ln>
        </p:spPr>
      </p:pic>
      <p:sp>
        <p:nvSpPr>
          <p:cNvPr id="550" name="Google Shape;550;p52"/>
          <p:cNvSpPr txBox="1"/>
          <p:nvPr/>
        </p:nvSpPr>
        <p:spPr>
          <a:xfrm>
            <a:off x="264950" y="2685600"/>
            <a:ext cx="4425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Исследуем аудиторию &gt; загружаем размеченные результаты исследования в ChatGPT &gt; получаем ТЗ на креативы &gt; дизайнеры вместе с Midjourney создают креативы &gt; находим рабочие креативы &gt; обновляем ТЗ, запускаем новые креативы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51" name="Google Shape;551;p52"/>
          <p:cNvSpPr txBox="1"/>
          <p:nvPr>
            <p:ph idx="4294967295" type="ctrTitle"/>
          </p:nvPr>
        </p:nvSpPr>
        <p:spPr>
          <a:xfrm>
            <a:off x="264950" y="1150025"/>
            <a:ext cx="5661300" cy="13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Креативы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 ChatGPT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 Midjourney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3"/>
          <p:cNvSpPr txBox="1"/>
          <p:nvPr>
            <p:ph idx="4294967295" type="ctrTitle"/>
          </p:nvPr>
        </p:nvSpPr>
        <p:spPr>
          <a:xfrm>
            <a:off x="360000" y="1811400"/>
            <a:ext cx="82785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Tomoru — </a:t>
            </a:r>
            <a:r>
              <a:rPr b="1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роботы</a:t>
            </a: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 для бизнеса,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 искусственным </a:t>
            </a:r>
            <a:r>
              <a:rPr b="1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интеллектом</a:t>
            </a:r>
            <a:endParaRPr b="1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57" name="Google Shape;55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4"/>
          <p:cNvSpPr/>
          <p:nvPr/>
        </p:nvSpPr>
        <p:spPr>
          <a:xfrm>
            <a:off x="571500" y="2019225"/>
            <a:ext cx="1488900" cy="755100"/>
          </a:xfrm>
          <a:prstGeom prst="roundRect">
            <a:avLst>
              <a:gd fmla="val 25411" name="adj"/>
            </a:avLst>
          </a:prstGeom>
          <a:noFill/>
          <a:ln cap="flat" cmpd="sng" w="9525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Услышать собеседника</a:t>
            </a:r>
            <a:endParaRPr b="0" i="0" sz="12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63" name="Google Shape;563;p54"/>
          <p:cNvSpPr/>
          <p:nvPr/>
        </p:nvSpPr>
        <p:spPr>
          <a:xfrm>
            <a:off x="2188525" y="2019225"/>
            <a:ext cx="1488900" cy="755100"/>
          </a:xfrm>
          <a:prstGeom prst="roundRect">
            <a:avLst>
              <a:gd fmla="val 25411" name="adj"/>
            </a:avLst>
          </a:prstGeom>
          <a:noFill/>
          <a:ln cap="flat" cmpd="sng" w="9525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Перевести</a:t>
            </a:r>
            <a:endParaRPr b="0" i="0" sz="12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голос в текст</a:t>
            </a:r>
            <a:endParaRPr b="0" i="0" sz="12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64" name="Google Shape;564;p54"/>
          <p:cNvSpPr/>
          <p:nvPr/>
        </p:nvSpPr>
        <p:spPr>
          <a:xfrm>
            <a:off x="3805550" y="2019225"/>
            <a:ext cx="1488900" cy="755100"/>
          </a:xfrm>
          <a:prstGeom prst="roundRect">
            <a:avLst>
              <a:gd fmla="val 25411" name="adj"/>
            </a:avLst>
          </a:prstGeom>
          <a:solidFill>
            <a:srgbClr val="FE6733"/>
          </a:solidFill>
          <a:ln cap="flat" cmpd="sng" w="9525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Понять смысл</a:t>
            </a:r>
            <a:endParaRPr b="0" i="0" sz="12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65" name="Google Shape;565;p54"/>
          <p:cNvSpPr/>
          <p:nvPr/>
        </p:nvSpPr>
        <p:spPr>
          <a:xfrm>
            <a:off x="5422575" y="2019225"/>
            <a:ext cx="1488900" cy="755100"/>
          </a:xfrm>
          <a:prstGeom prst="roundRect">
            <a:avLst>
              <a:gd fmla="val 25411" name="adj"/>
            </a:avLst>
          </a:prstGeom>
          <a:solidFill>
            <a:srgbClr val="FE6733"/>
          </a:solidFill>
          <a:ln cap="flat" cmpd="sng" w="9525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Принять решение</a:t>
            </a:r>
            <a:endParaRPr b="0" i="0" sz="12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66" name="Google Shape;566;p54"/>
          <p:cNvSpPr/>
          <p:nvPr/>
        </p:nvSpPr>
        <p:spPr>
          <a:xfrm>
            <a:off x="7039600" y="2019225"/>
            <a:ext cx="1488900" cy="755100"/>
          </a:xfrm>
          <a:prstGeom prst="roundRect">
            <a:avLst>
              <a:gd fmla="val 25411" name="adj"/>
            </a:avLst>
          </a:prstGeom>
          <a:noFill/>
          <a:ln cap="flat" cmpd="sng" w="9525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Ответить</a:t>
            </a:r>
            <a:endParaRPr b="0" i="0" sz="12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67" name="Google Shape;567;p54"/>
          <p:cNvSpPr/>
          <p:nvPr/>
        </p:nvSpPr>
        <p:spPr>
          <a:xfrm>
            <a:off x="3805550" y="2905708"/>
            <a:ext cx="3105900" cy="755100"/>
          </a:xfrm>
          <a:prstGeom prst="roundRect">
            <a:avLst>
              <a:gd fmla="val 25411" name="adj"/>
            </a:avLst>
          </a:prstGeom>
          <a:solidFill>
            <a:srgbClr val="FE6733"/>
          </a:solidFill>
          <a:ln cap="flat" cmpd="sng" w="9525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FFF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Система обучения</a:t>
            </a:r>
            <a:endParaRPr b="0" i="0" sz="1200" u="none" cap="none" strike="noStrike">
              <a:solidFill>
                <a:srgbClr val="FFFFFF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568" name="Google Shape;568;p54"/>
          <p:cNvSpPr/>
          <p:nvPr/>
        </p:nvSpPr>
        <p:spPr>
          <a:xfrm>
            <a:off x="3845050" y="883684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4"/>
          <p:cNvSpPr txBox="1"/>
          <p:nvPr/>
        </p:nvSpPr>
        <p:spPr>
          <a:xfrm>
            <a:off x="3895255" y="740009"/>
            <a:ext cx="141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Жесткие команды</a:t>
            </a:r>
            <a:endParaRPr b="0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0" name="Google Shape;570;p54"/>
          <p:cNvSpPr/>
          <p:nvPr/>
        </p:nvSpPr>
        <p:spPr>
          <a:xfrm>
            <a:off x="3845050" y="1149900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4"/>
          <p:cNvSpPr txBox="1"/>
          <p:nvPr/>
        </p:nvSpPr>
        <p:spPr>
          <a:xfrm>
            <a:off x="3895249" y="1006234"/>
            <a:ext cx="16044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Поиск по ключевым словам</a:t>
            </a:r>
            <a:endParaRPr b="0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2" name="Google Shape;572;p54"/>
          <p:cNvSpPr/>
          <p:nvPr/>
        </p:nvSpPr>
        <p:spPr>
          <a:xfrm>
            <a:off x="3845050" y="1573317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4"/>
          <p:cNvSpPr txBox="1"/>
          <p:nvPr/>
        </p:nvSpPr>
        <p:spPr>
          <a:xfrm>
            <a:off x="3895249" y="1429651"/>
            <a:ext cx="16044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Искусственный интеллект</a:t>
            </a:r>
            <a:endParaRPr b="1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4" name="Google Shape;574;p54"/>
          <p:cNvSpPr/>
          <p:nvPr/>
        </p:nvSpPr>
        <p:spPr>
          <a:xfrm>
            <a:off x="5530050" y="1027875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4"/>
          <p:cNvSpPr txBox="1"/>
          <p:nvPr/>
        </p:nvSpPr>
        <p:spPr>
          <a:xfrm>
            <a:off x="5580255" y="884200"/>
            <a:ext cx="141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Линейный диалог</a:t>
            </a:r>
            <a:endParaRPr b="0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6" name="Google Shape;576;p54"/>
          <p:cNvSpPr/>
          <p:nvPr/>
        </p:nvSpPr>
        <p:spPr>
          <a:xfrm>
            <a:off x="5530050" y="1294092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54"/>
          <p:cNvSpPr txBox="1"/>
          <p:nvPr/>
        </p:nvSpPr>
        <p:spPr>
          <a:xfrm>
            <a:off x="5580250" y="1150425"/>
            <a:ext cx="160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Дерево решений</a:t>
            </a:r>
            <a:endParaRPr b="0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78" name="Google Shape;578;p54"/>
          <p:cNvSpPr/>
          <p:nvPr/>
        </p:nvSpPr>
        <p:spPr>
          <a:xfrm>
            <a:off x="5530050" y="1573317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4"/>
          <p:cNvSpPr txBox="1"/>
          <p:nvPr/>
        </p:nvSpPr>
        <p:spPr>
          <a:xfrm>
            <a:off x="5580250" y="1429651"/>
            <a:ext cx="160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Нелинейная логика</a:t>
            </a:r>
            <a:endParaRPr b="1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0" name="Google Shape;580;p54"/>
          <p:cNvSpPr/>
          <p:nvPr/>
        </p:nvSpPr>
        <p:spPr>
          <a:xfrm>
            <a:off x="3845050" y="3935859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4"/>
          <p:cNvSpPr txBox="1"/>
          <p:nvPr/>
        </p:nvSpPr>
        <p:spPr>
          <a:xfrm>
            <a:off x="3895247" y="3792175"/>
            <a:ext cx="225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Программирование с нуля</a:t>
            </a:r>
            <a:endParaRPr b="0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2" name="Google Shape;582;p54"/>
          <p:cNvSpPr/>
          <p:nvPr/>
        </p:nvSpPr>
        <p:spPr>
          <a:xfrm>
            <a:off x="3845050" y="4202075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54"/>
          <p:cNvSpPr txBox="1"/>
          <p:nvPr/>
        </p:nvSpPr>
        <p:spPr>
          <a:xfrm>
            <a:off x="3895251" y="4058400"/>
            <a:ext cx="288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Конфигуратор для программистов</a:t>
            </a:r>
            <a:endParaRPr b="0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84" name="Google Shape;584;p54"/>
          <p:cNvSpPr/>
          <p:nvPr/>
        </p:nvSpPr>
        <p:spPr>
          <a:xfrm>
            <a:off x="3845050" y="4491834"/>
            <a:ext cx="63600" cy="6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CBE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54"/>
          <p:cNvSpPr txBox="1"/>
          <p:nvPr/>
        </p:nvSpPr>
        <p:spPr>
          <a:xfrm>
            <a:off x="3895250" y="4348167"/>
            <a:ext cx="179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Конструктор без кода</a:t>
            </a:r>
            <a:endParaRPr b="1" i="0" sz="10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586" name="Google Shape;58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98925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1" id="591" name="Google Shape;59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8314" y="667750"/>
            <a:ext cx="4939373" cy="44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5"/>
          <p:cNvSpPr txBox="1"/>
          <p:nvPr>
            <p:ph idx="4294967295" type="ctrTitle"/>
          </p:nvPr>
        </p:nvSpPr>
        <p:spPr>
          <a:xfrm>
            <a:off x="264950" y="2598925"/>
            <a:ext cx="3411300" cy="15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x53</a:t>
            </a:r>
            <a:r>
              <a:rPr b="0" i="0" lang="en-GB" sz="24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0" i="0" lang="en-GB" sz="14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отдача инвестиций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19% подтвердили интерес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7% оставили заявку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33% совершили покупку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3" name="Google Shape;593;p55"/>
          <p:cNvSpPr txBox="1"/>
          <p:nvPr>
            <p:ph idx="4294967295" type="ctrTitle"/>
          </p:nvPr>
        </p:nvSpPr>
        <p:spPr>
          <a:xfrm>
            <a:off x="264950" y="1150025"/>
            <a:ext cx="51216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Организовали допродажи тем, кто отказал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94" name="Google Shape;594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98925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5"/>
          <p:cNvSpPr/>
          <p:nvPr/>
        </p:nvSpPr>
        <p:spPr>
          <a:xfrm>
            <a:off x="3505650" y="271600"/>
            <a:ext cx="2132700" cy="348300"/>
          </a:xfrm>
          <a:prstGeom prst="roundRect">
            <a:avLst>
              <a:gd fmla="val 46892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55"/>
          <p:cNvSpPr txBox="1"/>
          <p:nvPr>
            <p:ph idx="4294967295" type="ctrTitle"/>
          </p:nvPr>
        </p:nvSpPr>
        <p:spPr>
          <a:xfrm>
            <a:off x="3676350" y="223750"/>
            <a:ext cx="1791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недвижимость</a:t>
            </a:r>
            <a:endParaRPr b="0" i="0" sz="14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7" name="Google Shape;597;p55"/>
          <p:cNvSpPr txBox="1"/>
          <p:nvPr>
            <p:ph idx="4294967295" type="ctrTitle"/>
          </p:nvPr>
        </p:nvSpPr>
        <p:spPr>
          <a:xfrm>
            <a:off x="264950" y="4307000"/>
            <a:ext cx="50445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Роман Кумар Виас, СЕО Qmarketing Academy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598" name="Google Shape;598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2950" y="1242425"/>
            <a:ext cx="1117499" cy="111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6"/>
          <p:cNvSpPr txBox="1"/>
          <p:nvPr>
            <p:ph idx="4294967295" type="ctrTitle"/>
          </p:nvPr>
        </p:nvSpPr>
        <p:spPr>
          <a:xfrm>
            <a:off x="264950" y="2598925"/>
            <a:ext cx="3153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181 ₽</a:t>
            </a:r>
            <a:r>
              <a:rPr b="0" i="0" lang="en-GB" sz="24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0" i="0" lang="en-GB" sz="14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стоимость лида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84,2% ответили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40% записались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04" name="Google Shape;604;p56"/>
          <p:cNvSpPr txBox="1"/>
          <p:nvPr>
            <p:ph idx="4294967295" type="ctrTitle"/>
          </p:nvPr>
        </p:nvSpPr>
        <p:spPr>
          <a:xfrm>
            <a:off x="264950" y="1150025"/>
            <a:ext cx="5373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Квалификация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 запись на консультацию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05" name="Google Shape;60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98925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6"/>
          <p:cNvSpPr/>
          <p:nvPr/>
        </p:nvSpPr>
        <p:spPr>
          <a:xfrm>
            <a:off x="3505650" y="271600"/>
            <a:ext cx="2132700" cy="348300"/>
          </a:xfrm>
          <a:prstGeom prst="roundRect">
            <a:avLst>
              <a:gd fmla="val 46892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56"/>
          <p:cNvSpPr txBox="1"/>
          <p:nvPr>
            <p:ph idx="4294967295" type="ctrTitle"/>
          </p:nvPr>
        </p:nvSpPr>
        <p:spPr>
          <a:xfrm>
            <a:off x="3676350" y="223750"/>
            <a:ext cx="1791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медицина</a:t>
            </a:r>
            <a:endParaRPr b="0" i="0" sz="14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08" name="Google Shape;608;p56"/>
          <p:cNvSpPr txBox="1"/>
          <p:nvPr>
            <p:ph idx="4294967295" type="ctrTitle"/>
          </p:nvPr>
        </p:nvSpPr>
        <p:spPr>
          <a:xfrm>
            <a:off x="264950" y="4307000"/>
            <a:ext cx="61737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Анна Ляшенко, главный врач клиники Hair For Ever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09" name="Google Shape;60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4250" y="515608"/>
            <a:ext cx="3153000" cy="468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2948" y="1695475"/>
            <a:ext cx="1117500" cy="97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7"/>
          <p:cNvSpPr txBox="1"/>
          <p:nvPr>
            <p:ph idx="4294967295" type="ctrTitle"/>
          </p:nvPr>
        </p:nvSpPr>
        <p:spPr>
          <a:xfrm>
            <a:off x="264950" y="2598925"/>
            <a:ext cx="3153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89 ₽</a:t>
            </a:r>
            <a:r>
              <a:rPr b="0" i="0" lang="en-GB" sz="24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0" i="0" lang="en-GB" sz="14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b="0" i="0" lang="en-GB" sz="1800" u="none" cap="none" strike="noStrike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возвращенный лид</a:t>
            </a:r>
            <a:endParaRPr b="0" i="0" sz="1800" u="none" cap="none" strike="noStrike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56 000 000 р 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сделка за первую неделю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16" name="Google Shape;616;p57"/>
          <p:cNvSpPr txBox="1"/>
          <p:nvPr>
            <p:ph idx="4294967295" type="ctrTitle"/>
          </p:nvPr>
        </p:nvSpPr>
        <p:spPr>
          <a:xfrm>
            <a:off x="264950" y="1150025"/>
            <a:ext cx="6135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Продали недвижимость 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 premium классе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17" name="Google Shape;617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98925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7"/>
          <p:cNvSpPr/>
          <p:nvPr/>
        </p:nvSpPr>
        <p:spPr>
          <a:xfrm>
            <a:off x="3505650" y="271600"/>
            <a:ext cx="2132700" cy="348300"/>
          </a:xfrm>
          <a:prstGeom prst="roundRect">
            <a:avLst>
              <a:gd fmla="val 46892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7"/>
          <p:cNvSpPr txBox="1"/>
          <p:nvPr>
            <p:ph idx="4294967295" type="ctrTitle"/>
          </p:nvPr>
        </p:nvSpPr>
        <p:spPr>
          <a:xfrm>
            <a:off x="3676350" y="223750"/>
            <a:ext cx="1791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недвижимость</a:t>
            </a:r>
            <a:endParaRPr b="0" i="0" sz="1400" u="none" cap="none" strike="noStrik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20" name="Google Shape;620;p57"/>
          <p:cNvSpPr txBox="1"/>
          <p:nvPr>
            <p:ph idx="4294967295" type="ctrTitle"/>
          </p:nvPr>
        </p:nvSpPr>
        <p:spPr>
          <a:xfrm>
            <a:off x="264950" y="4307000"/>
            <a:ext cx="50445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Константин Назаров, со-основатель Art Estate</a:t>
            </a:r>
            <a:endParaRPr b="0" i="0" sz="16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21" name="Google Shape;62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4126" y="72547"/>
            <a:ext cx="3913724" cy="50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2950" y="1081738"/>
            <a:ext cx="1117500" cy="7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8"/>
          <p:cNvSpPr txBox="1"/>
          <p:nvPr>
            <p:ph idx="4294967295" type="ctrTitle"/>
          </p:nvPr>
        </p:nvSpPr>
        <p:spPr>
          <a:xfrm>
            <a:off x="360000" y="1811400"/>
            <a:ext cx="67059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Наиболее </a:t>
            </a:r>
            <a:r>
              <a:rPr b="1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эффективные запуски</a:t>
            </a: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 ИИ происходят </a:t>
            </a:r>
            <a:r>
              <a:rPr b="1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 участием экспертов</a:t>
            </a:r>
            <a:endParaRPr b="1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28" name="Google Shape;62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9"/>
          <p:cNvSpPr txBox="1"/>
          <p:nvPr>
            <p:ph idx="4294967295" type="ctrTitle"/>
          </p:nvPr>
        </p:nvSpPr>
        <p:spPr>
          <a:xfrm>
            <a:off x="118500" y="1920600"/>
            <a:ext cx="8907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ИИ + человек = рост бизнеса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35" name="Google Shape;63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/>
          <p:nvPr>
            <p:ph idx="4294967295" type="ctrTitle"/>
          </p:nvPr>
        </p:nvSpPr>
        <p:spPr>
          <a:xfrm>
            <a:off x="287168" y="1122050"/>
            <a:ext cx="17460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ТОП–2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99" name="Google Shape;99;p6"/>
          <p:cNvSpPr txBox="1"/>
          <p:nvPr>
            <p:ph idx="4294967295" type="ctrTitle"/>
          </p:nvPr>
        </p:nvSpPr>
        <p:spPr>
          <a:xfrm>
            <a:off x="287168" y="15551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 категории искусственный интеллект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 версии Inc Russia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0" name="Google Shape;100;p6"/>
          <p:cNvSpPr txBox="1"/>
          <p:nvPr>
            <p:ph idx="4294967295" type="ctrTitle"/>
          </p:nvPr>
        </p:nvSpPr>
        <p:spPr>
          <a:xfrm>
            <a:off x="287168" y="3255650"/>
            <a:ext cx="17460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6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Топ–15</a:t>
            </a:r>
            <a:endParaRPr b="0" i="0" sz="26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01" name="Google Shape;101;p6"/>
          <p:cNvSpPr txBox="1"/>
          <p:nvPr>
            <p:ph idx="4294967295" type="ctrTitle"/>
          </p:nvPr>
        </p:nvSpPr>
        <p:spPr>
          <a:xfrm>
            <a:off x="287168" y="3688792"/>
            <a:ext cx="26547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Стартапов россии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 версии Inc Russia</a:t>
            </a:r>
            <a:endParaRPr b="0" i="0" sz="12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02" name="Google Shape;102;p6"/>
          <p:cNvCxnSpPr/>
          <p:nvPr/>
        </p:nvCxnSpPr>
        <p:spPr>
          <a:xfrm>
            <a:off x="2453216" y="1364155"/>
            <a:ext cx="2534700" cy="0"/>
          </a:xfrm>
          <a:prstGeom prst="straightConnector1">
            <a:avLst/>
          </a:prstGeom>
          <a:noFill/>
          <a:ln cap="flat" cmpd="sng" w="19050">
            <a:solidFill>
              <a:srgbClr val="FE6733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03" name="Google Shape;10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0600" y="-488775"/>
            <a:ext cx="2767499" cy="27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3" id="105" name="Google Shape;10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6026" y="763802"/>
            <a:ext cx="2491800" cy="4065300"/>
          </a:xfrm>
          <a:prstGeom prst="roundRect">
            <a:avLst>
              <a:gd fmla="val 7468" name="adj"/>
            </a:avLst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Рисунок 6" id="106" name="Google Shape;106;p6"/>
          <p:cNvPicPr preferRelativeResize="0"/>
          <p:nvPr/>
        </p:nvPicPr>
        <p:blipFill rotWithShape="1">
          <a:blip r:embed="rId7">
            <a:alphaModFix/>
          </a:blip>
          <a:srcRect b="1641" l="2534" r="0" t="0"/>
          <a:stretch/>
        </p:blipFill>
        <p:spPr>
          <a:xfrm>
            <a:off x="4748171" y="2709935"/>
            <a:ext cx="1578300" cy="2117400"/>
          </a:xfrm>
          <a:prstGeom prst="roundRect">
            <a:avLst>
              <a:gd fmla="val 7352" name="adj"/>
            </a:avLst>
          </a:prstGeom>
          <a:noFill/>
          <a:ln>
            <a:noFill/>
          </a:ln>
        </p:spPr>
      </p:pic>
      <p:cxnSp>
        <p:nvCxnSpPr>
          <p:cNvPr id="107" name="Google Shape;107;p6"/>
          <p:cNvCxnSpPr/>
          <p:nvPr/>
        </p:nvCxnSpPr>
        <p:spPr>
          <a:xfrm>
            <a:off x="2453216" y="3453480"/>
            <a:ext cx="1746000" cy="0"/>
          </a:xfrm>
          <a:prstGeom prst="straightConnector1">
            <a:avLst/>
          </a:prstGeom>
          <a:noFill/>
          <a:ln cap="flat" cmpd="sng" w="19050">
            <a:solidFill>
              <a:srgbClr val="FE6733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2459600" y="753420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0"/>
          <p:cNvSpPr txBox="1"/>
          <p:nvPr>
            <p:ph idx="4294967295" type="ctrTitle"/>
          </p:nvPr>
        </p:nvSpPr>
        <p:spPr>
          <a:xfrm>
            <a:off x="4610425" y="1920600"/>
            <a:ext cx="433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Робот от людей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для людей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42" name="Google Shape;642;p60"/>
          <p:cNvPicPr preferRelativeResize="0"/>
          <p:nvPr/>
        </p:nvPicPr>
        <p:blipFill rotWithShape="1">
          <a:blip r:embed="rId5">
            <a:alphaModFix/>
          </a:blip>
          <a:srcRect b="0" l="18" r="9" t="0"/>
          <a:stretch/>
        </p:blipFill>
        <p:spPr>
          <a:xfrm>
            <a:off x="1381100" y="2225763"/>
            <a:ext cx="2633349" cy="691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p60"/>
          <p:cNvCxnSpPr/>
          <p:nvPr/>
        </p:nvCxnSpPr>
        <p:spPr>
          <a:xfrm>
            <a:off x="4400450" y="2074800"/>
            <a:ext cx="0" cy="99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44" name="Google Shape;644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325" y="124775"/>
            <a:ext cx="329565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25" y="124775"/>
            <a:ext cx="3295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1"/>
          <p:cNvSpPr txBox="1"/>
          <p:nvPr>
            <p:ph idx="4294967295" type="ctrTitle"/>
          </p:nvPr>
        </p:nvSpPr>
        <p:spPr>
          <a:xfrm>
            <a:off x="4305101" y="360000"/>
            <a:ext cx="2758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Робот от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для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51" name="Google Shape;651;p61"/>
          <p:cNvPicPr preferRelativeResize="0"/>
          <p:nvPr/>
        </p:nvPicPr>
        <p:blipFill rotWithShape="1">
          <a:blip r:embed="rId5">
            <a:alphaModFix/>
          </a:blip>
          <a:srcRect b="0" l="18" r="9" t="0"/>
          <a:stretch/>
        </p:blipFill>
        <p:spPr>
          <a:xfrm>
            <a:off x="2468763" y="470938"/>
            <a:ext cx="1548611" cy="406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61"/>
          <p:cNvCxnSpPr/>
          <p:nvPr/>
        </p:nvCxnSpPr>
        <p:spPr>
          <a:xfrm>
            <a:off x="4203729" y="434400"/>
            <a:ext cx="0" cy="480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3" name="Google Shape;653;p61"/>
          <p:cNvSpPr txBox="1"/>
          <p:nvPr>
            <p:ph idx="4294967295" type="ctrTitle"/>
          </p:nvPr>
        </p:nvSpPr>
        <p:spPr>
          <a:xfrm>
            <a:off x="1353597" y="14658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0" i="0" lang="en-GB" sz="24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Усиляет менеджеров продаж</a:t>
            </a:r>
            <a:endParaRPr b="0" i="0" sz="24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25" y="124775"/>
            <a:ext cx="3295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2"/>
          <p:cNvSpPr txBox="1"/>
          <p:nvPr>
            <p:ph idx="4294967295" type="ctrTitle"/>
          </p:nvPr>
        </p:nvSpPr>
        <p:spPr>
          <a:xfrm>
            <a:off x="4305101" y="360000"/>
            <a:ext cx="2758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Робот от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для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60" name="Google Shape;660;p62"/>
          <p:cNvPicPr preferRelativeResize="0"/>
          <p:nvPr/>
        </p:nvPicPr>
        <p:blipFill rotWithShape="1">
          <a:blip r:embed="rId5">
            <a:alphaModFix/>
          </a:blip>
          <a:srcRect b="0" l="18" r="9" t="0"/>
          <a:stretch/>
        </p:blipFill>
        <p:spPr>
          <a:xfrm>
            <a:off x="2468763" y="470938"/>
            <a:ext cx="1548611" cy="406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62"/>
          <p:cNvCxnSpPr/>
          <p:nvPr/>
        </p:nvCxnSpPr>
        <p:spPr>
          <a:xfrm>
            <a:off x="4203729" y="434400"/>
            <a:ext cx="0" cy="480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2" name="Google Shape;662;p62"/>
          <p:cNvSpPr txBox="1"/>
          <p:nvPr>
            <p:ph idx="4294967295" type="ctrTitle"/>
          </p:nvPr>
        </p:nvSpPr>
        <p:spPr>
          <a:xfrm>
            <a:off x="1353597" y="14658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Усиляет менеджеров продаж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63" name="Google Shape;663;p62"/>
          <p:cNvSpPr txBox="1"/>
          <p:nvPr>
            <p:ph idx="4294967295" type="ctrTitle"/>
          </p:nvPr>
        </p:nvSpPr>
        <p:spPr>
          <a:xfrm>
            <a:off x="1353597" y="21799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Ускоряет HR-специалистов</a:t>
            </a:r>
            <a:endParaRPr b="0" i="0" sz="24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25" y="124775"/>
            <a:ext cx="3295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3"/>
          <p:cNvSpPr txBox="1"/>
          <p:nvPr>
            <p:ph idx="4294967295" type="ctrTitle"/>
          </p:nvPr>
        </p:nvSpPr>
        <p:spPr>
          <a:xfrm>
            <a:off x="4305101" y="360000"/>
            <a:ext cx="2758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Робот от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для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70" name="Google Shape;670;p63"/>
          <p:cNvPicPr preferRelativeResize="0"/>
          <p:nvPr/>
        </p:nvPicPr>
        <p:blipFill rotWithShape="1">
          <a:blip r:embed="rId5">
            <a:alphaModFix/>
          </a:blip>
          <a:srcRect b="0" l="18" r="9" t="0"/>
          <a:stretch/>
        </p:blipFill>
        <p:spPr>
          <a:xfrm>
            <a:off x="2468763" y="470938"/>
            <a:ext cx="1548611" cy="406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1" name="Google Shape;671;p63"/>
          <p:cNvCxnSpPr/>
          <p:nvPr/>
        </p:nvCxnSpPr>
        <p:spPr>
          <a:xfrm>
            <a:off x="4203729" y="434400"/>
            <a:ext cx="0" cy="480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2" name="Google Shape;672;p63"/>
          <p:cNvSpPr txBox="1"/>
          <p:nvPr>
            <p:ph idx="4294967295" type="ctrTitle"/>
          </p:nvPr>
        </p:nvSpPr>
        <p:spPr>
          <a:xfrm>
            <a:off x="1353597" y="14658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Усиляет менеджеров продаж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73" name="Google Shape;673;p63"/>
          <p:cNvSpPr txBox="1"/>
          <p:nvPr>
            <p:ph idx="4294967295" type="ctrTitle"/>
          </p:nvPr>
        </p:nvSpPr>
        <p:spPr>
          <a:xfrm>
            <a:off x="1353597" y="21799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Ускоряет HR-специалистов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74" name="Google Shape;674;p63"/>
          <p:cNvSpPr txBox="1"/>
          <p:nvPr>
            <p:ph idx="4294967295" type="ctrTitle"/>
          </p:nvPr>
        </p:nvSpPr>
        <p:spPr>
          <a:xfrm>
            <a:off x="61050" y="2894075"/>
            <a:ext cx="90219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Делает маркетологов более счастливыми</a:t>
            </a:r>
            <a:endParaRPr b="0" i="0" sz="24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25" y="124775"/>
            <a:ext cx="32956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64"/>
          <p:cNvSpPr txBox="1"/>
          <p:nvPr>
            <p:ph idx="4294967295" type="ctrTitle"/>
          </p:nvPr>
        </p:nvSpPr>
        <p:spPr>
          <a:xfrm>
            <a:off x="4305101" y="360000"/>
            <a:ext cx="27588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Робот от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для людей</a:t>
            </a:r>
            <a:endParaRPr b="0" i="0" sz="16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81" name="Google Shape;681;p64"/>
          <p:cNvPicPr preferRelativeResize="0"/>
          <p:nvPr/>
        </p:nvPicPr>
        <p:blipFill rotWithShape="1">
          <a:blip r:embed="rId5">
            <a:alphaModFix/>
          </a:blip>
          <a:srcRect b="0" l="18" r="9" t="0"/>
          <a:stretch/>
        </p:blipFill>
        <p:spPr>
          <a:xfrm>
            <a:off x="2468763" y="470938"/>
            <a:ext cx="1548611" cy="406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2" name="Google Shape;682;p64"/>
          <p:cNvCxnSpPr/>
          <p:nvPr/>
        </p:nvCxnSpPr>
        <p:spPr>
          <a:xfrm>
            <a:off x="4203729" y="434400"/>
            <a:ext cx="0" cy="480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3" name="Google Shape;683;p64"/>
          <p:cNvSpPr txBox="1"/>
          <p:nvPr>
            <p:ph idx="4294967295" type="ctrTitle"/>
          </p:nvPr>
        </p:nvSpPr>
        <p:spPr>
          <a:xfrm>
            <a:off x="1353597" y="14658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Усиляет менеджеров продаж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84" name="Google Shape;684;p64"/>
          <p:cNvSpPr txBox="1"/>
          <p:nvPr>
            <p:ph idx="4294967295" type="ctrTitle"/>
          </p:nvPr>
        </p:nvSpPr>
        <p:spPr>
          <a:xfrm>
            <a:off x="1353597" y="217997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Ускоряет HR-специалистов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85" name="Google Shape;685;p64"/>
          <p:cNvSpPr txBox="1"/>
          <p:nvPr>
            <p:ph idx="4294967295" type="ctrTitle"/>
          </p:nvPr>
        </p:nvSpPr>
        <p:spPr>
          <a:xfrm>
            <a:off x="61050" y="2894075"/>
            <a:ext cx="90219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Unbounded"/>
                <a:ea typeface="Unbounded"/>
                <a:cs typeface="Unbounded"/>
                <a:sym typeface="Unbounded"/>
              </a:rPr>
              <a:t>Делает маркетологов более счастливыми</a:t>
            </a:r>
            <a:endParaRPr b="0" i="0" sz="2400" u="none" cap="none" strike="noStrike">
              <a:solidFill>
                <a:schemeClr val="lt1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686" name="Google Shape;686;p64"/>
          <p:cNvSpPr txBox="1"/>
          <p:nvPr>
            <p:ph idx="4294967295" type="ctrTitle"/>
          </p:nvPr>
        </p:nvSpPr>
        <p:spPr>
          <a:xfrm>
            <a:off x="1353597" y="4090725"/>
            <a:ext cx="6436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FE6733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*С поддержкой команды Tomoru</a:t>
            </a:r>
            <a:endParaRPr b="0" i="0" sz="2400" u="none" cap="none" strike="noStrike">
              <a:solidFill>
                <a:srgbClr val="FE6733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300" y="1014525"/>
            <a:ext cx="7457400" cy="4008300"/>
          </a:xfrm>
          <a:prstGeom prst="roundRect">
            <a:avLst>
              <a:gd fmla="val 24422" name="adj"/>
            </a:avLst>
          </a:prstGeom>
          <a:noFill/>
          <a:ln>
            <a:noFill/>
          </a:ln>
        </p:spPr>
      </p:pic>
      <p:pic>
        <p:nvPicPr>
          <p:cNvPr id="693" name="Google Shape;693;p65" title="Никита1.mp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3300" y="1014525"/>
            <a:ext cx="7457400" cy="40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6"/>
          <p:cNvSpPr txBox="1"/>
          <p:nvPr>
            <p:ph idx="4294967295" type="ctrTitle"/>
          </p:nvPr>
        </p:nvSpPr>
        <p:spPr>
          <a:xfrm>
            <a:off x="239450" y="1618429"/>
            <a:ext cx="565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Для участников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99" name="Google Shape;69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6"/>
          <p:cNvSpPr txBox="1"/>
          <p:nvPr>
            <p:ph idx="4294967295" type="ctrTitle"/>
          </p:nvPr>
        </p:nvSpPr>
        <p:spPr>
          <a:xfrm>
            <a:off x="642175" y="2328363"/>
            <a:ext cx="41559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Сервисы с ИИ для бизнеса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Какие нейросети использовать для работы </a:t>
            </a:r>
            <a:b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 изображениями, текстом и звуком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01" name="Google Shape;70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00" y="2404366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000" y="2751815"/>
            <a:ext cx="221725" cy="2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6"/>
          <p:cNvSpPr/>
          <p:nvPr/>
        </p:nvSpPr>
        <p:spPr>
          <a:xfrm>
            <a:off x="5810950" y="1618425"/>
            <a:ext cx="2979600" cy="2979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5925" y="1943400"/>
            <a:ext cx="2329800" cy="2329800"/>
          </a:xfrm>
          <a:prstGeom prst="roundRect">
            <a:avLst>
              <a:gd fmla="val 9163" name="adj"/>
            </a:avLst>
          </a:prstGeom>
          <a:noFill/>
          <a:ln>
            <a:noFill/>
          </a:ln>
        </p:spPr>
      </p:pic>
      <p:sp>
        <p:nvSpPr>
          <p:cNvPr id="705" name="Google Shape;705;p66"/>
          <p:cNvSpPr txBox="1"/>
          <p:nvPr>
            <p:ph idx="4294967295" type="ctrTitle"/>
          </p:nvPr>
        </p:nvSpPr>
        <p:spPr>
          <a:xfrm>
            <a:off x="239450" y="4227300"/>
            <a:ext cx="3791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t.me/tomorunews/118</a:t>
            </a:r>
            <a:endParaRPr b="0" i="0" sz="2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706" name="Google Shape;706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03887" y="2011362"/>
            <a:ext cx="2193726" cy="219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7"/>
          <p:cNvSpPr txBox="1"/>
          <p:nvPr>
            <p:ph type="ctrTitle"/>
          </p:nvPr>
        </p:nvSpPr>
        <p:spPr>
          <a:xfrm>
            <a:off x="1039007" y="2074143"/>
            <a:ext cx="69918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Спасибо </a:t>
            </a:r>
            <a:b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за внимание! 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712" name="Google Shape;712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6155" y="370018"/>
            <a:ext cx="1117500" cy="2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/>
          <p:nvPr>
            <p:ph idx="4294967295" type="ctrTitle"/>
          </p:nvPr>
        </p:nvSpPr>
        <p:spPr>
          <a:xfrm>
            <a:off x="254925" y="3029353"/>
            <a:ext cx="59289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Номинация 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«Автоматизированные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Голосовые помощники»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3" name="Google Shape;113;p7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Победители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Digital Leaders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14" name="Google Shape;11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moru.pdf" id="115" name="Google Shape;115;p7"/>
          <p:cNvPicPr preferRelativeResize="0"/>
          <p:nvPr/>
        </p:nvPicPr>
        <p:blipFill rotWithShape="1">
          <a:blip r:embed="rId5">
            <a:alphaModFix/>
          </a:blip>
          <a:srcRect b="0" l="0" r="21789" t="0"/>
          <a:stretch/>
        </p:blipFill>
        <p:spPr>
          <a:xfrm>
            <a:off x="5676150" y="810950"/>
            <a:ext cx="3107100" cy="3972600"/>
          </a:xfrm>
          <a:prstGeom prst="roundRect">
            <a:avLst>
              <a:gd fmla="val 8972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/>
          <p:nvPr>
            <p:ph idx="4294967295" type="ctrTitle"/>
          </p:nvPr>
        </p:nvSpPr>
        <p:spPr>
          <a:xfrm>
            <a:off x="254925" y="4285152"/>
            <a:ext cx="59289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Yandex SpeechKit Cases Night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1" name="Google Shape;121;p8"/>
          <p:cNvSpPr txBox="1"/>
          <p:nvPr>
            <p:ph idx="4294967295" type="ctrTitle"/>
          </p:nvPr>
        </p:nvSpPr>
        <p:spPr>
          <a:xfrm>
            <a:off x="239450" y="1771000"/>
            <a:ext cx="415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ТОП–партнёр Яндекса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22" name="Google Shape;12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123" name="Google Shape;123;p8"/>
          <p:cNvPicPr preferRelativeResize="0"/>
          <p:nvPr/>
        </p:nvPicPr>
        <p:blipFill rotWithShape="1">
          <a:blip r:embed="rId5">
            <a:alphaModFix/>
          </a:blip>
          <a:srcRect b="8749" l="0" r="0" t="0"/>
          <a:stretch/>
        </p:blipFill>
        <p:spPr>
          <a:xfrm>
            <a:off x="5556519" y="772800"/>
            <a:ext cx="3234000" cy="3934500"/>
          </a:xfrm>
          <a:prstGeom prst="roundRect">
            <a:avLst>
              <a:gd fmla="val 856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/>
          <p:nvPr>
            <p:ph idx="4294967295" type="ctrTitle"/>
          </p:nvPr>
        </p:nvSpPr>
        <p:spPr>
          <a:xfrm>
            <a:off x="254925" y="4285152"/>
            <a:ext cx="59289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GB" sz="1400" u="none" cap="none" strike="noStrike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Yandex SpeechKit Cases Night</a:t>
            </a:r>
            <a:endParaRPr b="0" i="0" sz="1400" u="none" cap="none" strike="noStrike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9" name="Google Shape;129;p9"/>
          <p:cNvSpPr txBox="1"/>
          <p:nvPr>
            <p:ph idx="4294967295" type="ctrTitle"/>
          </p:nvPr>
        </p:nvSpPr>
        <p:spPr>
          <a:xfrm>
            <a:off x="239450" y="1771000"/>
            <a:ext cx="415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0" i="0" lang="en-GB" sz="3200" u="none" cap="none" strike="noStrike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ТОП–партнёр Яндекса</a:t>
            </a:r>
            <a:endParaRPr b="0" i="0" sz="3200" u="none" cap="none" strike="noStrike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30" name="Google Shape;13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955" y="271600"/>
            <a:ext cx="1117500" cy="29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131" name="Google Shape;131;p9"/>
          <p:cNvPicPr preferRelativeResize="0"/>
          <p:nvPr/>
        </p:nvPicPr>
        <p:blipFill rotWithShape="1">
          <a:blip r:embed="rId5">
            <a:alphaModFix/>
          </a:blip>
          <a:srcRect b="8749" l="0" r="0" t="0"/>
          <a:stretch/>
        </p:blipFill>
        <p:spPr>
          <a:xfrm>
            <a:off x="5556519" y="772800"/>
            <a:ext cx="3234000" cy="3934500"/>
          </a:xfrm>
          <a:prstGeom prst="roundRect">
            <a:avLst>
              <a:gd fmla="val 8568" name="adj"/>
            </a:avLst>
          </a:prstGeom>
          <a:noFill/>
          <a:ln>
            <a:noFill/>
          </a:ln>
        </p:spPr>
      </p:pic>
      <p:pic>
        <p:nvPicPr>
          <p:cNvPr descr="Рисунок 2" id="132" name="Google Shape;13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6419" y="1236075"/>
            <a:ext cx="4768800" cy="2671200"/>
          </a:xfrm>
          <a:prstGeom prst="roundRect">
            <a:avLst>
              <a:gd fmla="val 865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