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Manrope"/>
      <p:regular r:id="rId23"/>
      <p:bold r:id="rId24"/>
    </p:embeddedFont>
    <p:embeddedFont>
      <p:font typeface="Unbounded"/>
      <p:regular r:id="rId25"/>
      <p:bold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  <p15:guide id="3" pos="227">
          <p15:clr>
            <a:srgbClr val="747775"/>
          </p15:clr>
        </p15:guide>
        <p15:guide id="4" pos="5533">
          <p15:clr>
            <a:srgbClr val="747775"/>
          </p15:clr>
        </p15:guide>
        <p15:guide id="5" orient="horz" pos="227">
          <p15:clr>
            <a:srgbClr val="747775"/>
          </p15:clr>
        </p15:guide>
        <p15:guide id="6" orient="horz" pos="3013">
          <p15:clr>
            <a:srgbClr val="747775"/>
          </p15:clr>
        </p15:guide>
        <p15:guide id="7" pos="4207">
          <p15:clr>
            <a:srgbClr val="747775"/>
          </p15:clr>
        </p15:guide>
        <p15:guide id="8" pos="1553">
          <p15:clr>
            <a:srgbClr val="747775"/>
          </p15:clr>
        </p15:guide>
        <p15:guide id="9" orient="horz" pos="923">
          <p15:clr>
            <a:srgbClr val="747775"/>
          </p15:clr>
        </p15:guide>
        <p15:guide id="10" orient="horz" pos="2317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227"/>
        <p:guide pos="5533"/>
        <p:guide pos="227" orient="horz"/>
        <p:guide pos="3013" orient="horz"/>
        <p:guide pos="4207"/>
        <p:guide pos="1553"/>
        <p:guide pos="923" orient="horz"/>
        <p:guide pos="2317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Manrope-bold.fntdata"/><Relationship Id="rId23" Type="http://schemas.openxmlformats.org/officeDocument/2006/relationships/font" Target="fonts/Manrope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Unbounded-bold.fntdata"/><Relationship Id="rId25" Type="http://schemas.openxmlformats.org/officeDocument/2006/relationships/font" Target="fonts/Unbounded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80b26f5fa8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80b26f5fa8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80b26f5fa8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80b26f5fa8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6e0359297e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6e0359297e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6e0359297e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6e0359297e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746b4caad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746b4caad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746b4caad4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746b4caad4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80c7ef4415_4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80c7ef4415_4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6e0359297e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6e0359297e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80b26f5fa8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80b26f5fa8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746b4caad4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746b4caad4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6e0359297e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6e0359297e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6e0359297e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6e0359297e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80b26f5fa8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80b26f5fa8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80b26f5fa8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80b26f5fa8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80b26f5fa8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80b26f5fa8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80b26f5fa8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80b26f5fa8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 1">
  <p:cSld name="Титульный слайд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9.png"/><Relationship Id="rId5" Type="http://schemas.openxmlformats.org/officeDocument/2006/relationships/image" Target="../media/image1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9.png"/><Relationship Id="rId5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Relationship Id="rId4" Type="http://schemas.openxmlformats.org/officeDocument/2006/relationships/image" Target="../media/image4.png"/><Relationship Id="rId5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14.png"/><Relationship Id="rId5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Relationship Id="rId4" Type="http://schemas.openxmlformats.org/officeDocument/2006/relationships/image" Target="../media/image15.png"/><Relationship Id="rId5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1.png"/><Relationship Id="rId5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Relationship Id="rId4" Type="http://schemas.openxmlformats.org/officeDocument/2006/relationships/image" Target="../media/image20.png"/><Relationship Id="rId5" Type="http://schemas.openxmlformats.org/officeDocument/2006/relationships/image" Target="../media/image1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Relationship Id="rId4" Type="http://schemas.openxmlformats.org/officeDocument/2006/relationships/image" Target="../media/image6.jpg"/><Relationship Id="rId5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Relationship Id="rId4" Type="http://schemas.openxmlformats.org/officeDocument/2006/relationships/image" Target="../media/image9.png"/><Relationship Id="rId5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image" Target="../media/image9.png"/><Relationship Id="rId5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4"/>
          <p:cNvPicPr preferRelativeResize="0"/>
          <p:nvPr/>
        </p:nvPicPr>
        <p:blipFill>
          <a:blip r:embed="rId4">
            <a:alphaModFix amt="46000"/>
          </a:blip>
          <a:stretch>
            <a:fillRect/>
          </a:stretch>
        </p:blipFill>
        <p:spPr>
          <a:xfrm flipH="1">
            <a:off x="-2721153" y="1781286"/>
            <a:ext cx="18803323" cy="485695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4"/>
          <p:cNvSpPr txBox="1"/>
          <p:nvPr>
            <p:ph type="ctrTitle"/>
          </p:nvPr>
        </p:nvSpPr>
        <p:spPr>
          <a:xfrm>
            <a:off x="254931" y="1156175"/>
            <a:ext cx="3554100" cy="75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88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Александр Жадан</a:t>
            </a:r>
            <a:endParaRPr sz="1588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144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Руководитель проекта по нейронным сетям</a:t>
            </a:r>
            <a:endParaRPr sz="1144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44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TenChat</a:t>
            </a:r>
            <a:endParaRPr sz="1144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0F0F0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0F0F0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57" name="Google Shape;5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55625" y="705400"/>
            <a:ext cx="1006876" cy="2353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 txBox="1"/>
          <p:nvPr>
            <p:ph type="ctrTitle"/>
          </p:nvPr>
        </p:nvSpPr>
        <p:spPr>
          <a:xfrm>
            <a:off x="239449" y="2208913"/>
            <a:ext cx="6991800" cy="144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4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Что с нами делают нейросети</a:t>
            </a:r>
            <a:endParaRPr sz="4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4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59" name="Google Shape;5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29963" y="3399901"/>
            <a:ext cx="3137524" cy="313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/>
          <p:nvPr>
            <p:ph idx="4294967295" type="ctrTitle"/>
          </p:nvPr>
        </p:nvSpPr>
        <p:spPr>
          <a:xfrm>
            <a:off x="254925" y="3029350"/>
            <a:ext cx="4257600" cy="21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Нейросети прогнозируют продажи на основе исторических данных, трендов и других переменных</a:t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28" name="Google Shape;128;p23"/>
          <p:cNvSpPr txBox="1"/>
          <p:nvPr>
            <p:ph idx="4294967295" type="ctrTitle"/>
          </p:nvPr>
        </p:nvSpPr>
        <p:spPr>
          <a:xfrm>
            <a:off x="239450" y="1771000"/>
            <a:ext cx="6150900" cy="13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Прогнозирование продаж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129" name="Google Shape;12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4150" y="360000"/>
            <a:ext cx="1006876" cy="23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5450" y="2018175"/>
            <a:ext cx="3685575" cy="2765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/>
          <p:nvPr>
            <p:ph idx="4294967295" type="ctrTitle"/>
          </p:nvPr>
        </p:nvSpPr>
        <p:spPr>
          <a:xfrm>
            <a:off x="254925" y="3029350"/>
            <a:ext cx="3995700" cy="21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С помощью нейросетей анализируют изображения и предлагают похожие товары в ритейле</a:t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36" name="Google Shape;136;p24"/>
          <p:cNvSpPr txBox="1"/>
          <p:nvPr>
            <p:ph idx="4294967295" type="ctrTitle"/>
          </p:nvPr>
        </p:nvSpPr>
        <p:spPr>
          <a:xfrm>
            <a:off x="239450" y="1771000"/>
            <a:ext cx="6150900" cy="13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Визуальный поиск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137" name="Google Shape;13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4150" y="360000"/>
            <a:ext cx="1006876" cy="23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1524" y="2420800"/>
            <a:ext cx="3549501" cy="2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4640525" y="506495"/>
            <a:ext cx="18168724" cy="469302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5"/>
          <p:cNvSpPr txBox="1"/>
          <p:nvPr>
            <p:ph idx="4294967295" type="ctrTitle"/>
          </p:nvPr>
        </p:nvSpPr>
        <p:spPr>
          <a:xfrm>
            <a:off x="1336950" y="2201863"/>
            <a:ext cx="6470100" cy="13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Attention Is All You Need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145" name="Google Shape;14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44150" y="360000"/>
            <a:ext cx="1006876" cy="23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6"/>
          <p:cNvPicPr preferRelativeResize="0"/>
          <p:nvPr/>
        </p:nvPicPr>
        <p:blipFill rotWithShape="1">
          <a:blip r:embed="rId4">
            <a:alphaModFix/>
          </a:blip>
          <a:srcRect b="0" l="15247" r="0" t="61259"/>
          <a:stretch/>
        </p:blipFill>
        <p:spPr>
          <a:xfrm>
            <a:off x="6678000" y="2571750"/>
            <a:ext cx="2105100" cy="2211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51" name="Google Shape;151;p26"/>
          <p:cNvSpPr txBox="1"/>
          <p:nvPr>
            <p:ph idx="4294967295" type="ctrTitle"/>
          </p:nvPr>
        </p:nvSpPr>
        <p:spPr>
          <a:xfrm>
            <a:off x="254925" y="3029355"/>
            <a:ext cx="5928900" cy="21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Появление моделей GPT-3 и BERT подтвердило значение больших данных и мощных вычислительных ресурсов для достижения выдающихся результатов</a:t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52" name="Google Shape;152;p26"/>
          <p:cNvPicPr preferRelativeResize="0"/>
          <p:nvPr/>
        </p:nvPicPr>
        <p:blipFill rotWithShape="1">
          <a:blip r:embed="rId4">
            <a:alphaModFix/>
          </a:blip>
          <a:srcRect b="28243" l="74880" r="-64946" t="30590"/>
          <a:stretch/>
        </p:blipFill>
        <p:spPr>
          <a:xfrm>
            <a:off x="6678000" y="359925"/>
            <a:ext cx="2105100" cy="2211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53" name="Google Shape;153;p26"/>
          <p:cNvSpPr txBox="1"/>
          <p:nvPr>
            <p:ph idx="4294967295" type="ctrTitle"/>
          </p:nvPr>
        </p:nvSpPr>
        <p:spPr>
          <a:xfrm>
            <a:off x="239450" y="1770991"/>
            <a:ext cx="5655300" cy="13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Большие модели и недостаток данных (последние годы)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154" name="Google Shape;15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44150" y="360000"/>
            <a:ext cx="1006876" cy="23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 txBox="1"/>
          <p:nvPr>
            <p:ph idx="4294967295" type="ctrTitle"/>
          </p:nvPr>
        </p:nvSpPr>
        <p:spPr>
          <a:xfrm>
            <a:off x="2367178" y="2939345"/>
            <a:ext cx="5843400" cy="25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Студент защитил диплом с помощью ChatGPT</a:t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Epica создает нейроинфлюенсера Саммер на базе 5 нейросетей</a:t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ChatGPT спасла малыша, которому не могли помочь 17 врачей </a:t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Volkswagen заменил маркетинговое агентство на ИИ</a:t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В MidJourney сделали Папу Римского в пуховике Balanciaga</a:t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60" name="Google Shape;160;p27"/>
          <p:cNvSpPr txBox="1"/>
          <p:nvPr>
            <p:ph idx="4294967295" type="ctrTitle"/>
          </p:nvPr>
        </p:nvSpPr>
        <p:spPr>
          <a:xfrm>
            <a:off x="2354209" y="666510"/>
            <a:ext cx="5655300" cy="13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Нейросети как пользовательские инстурменты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161" name="Google Shape;16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5000" y="3015353"/>
            <a:ext cx="221725" cy="22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5000" y="3331039"/>
            <a:ext cx="221725" cy="22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5000" y="3712649"/>
            <a:ext cx="221725" cy="22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5000" y="4050306"/>
            <a:ext cx="221725" cy="22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5000" y="4387952"/>
            <a:ext cx="221725" cy="22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44150" y="360000"/>
            <a:ext cx="1006876" cy="23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 txBox="1"/>
          <p:nvPr>
            <p:ph idx="4294967295" type="ctrTitle"/>
          </p:nvPr>
        </p:nvSpPr>
        <p:spPr>
          <a:xfrm>
            <a:off x="277526" y="3331855"/>
            <a:ext cx="1436400" cy="48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6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2023</a:t>
            </a:r>
            <a:endParaRPr sz="26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172" name="Google Shape;172;p28"/>
          <p:cNvSpPr txBox="1"/>
          <p:nvPr>
            <p:ph idx="4294967295" type="ctrTitle"/>
          </p:nvPr>
        </p:nvSpPr>
        <p:spPr>
          <a:xfrm>
            <a:off x="264950" y="3764992"/>
            <a:ext cx="2654700" cy="110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Генерация контента</a:t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GB" sz="10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Выполнение задач по запросам до состояние “драфт”</a:t>
            </a:r>
            <a:endParaRPr sz="10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100"/>
              <a:buNone/>
            </a:pPr>
            <a:r>
              <a:t/>
            </a:r>
            <a:endParaRPr sz="12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73" name="Google Shape;173;p28"/>
          <p:cNvSpPr txBox="1"/>
          <p:nvPr>
            <p:ph idx="4294967295" type="ctrTitle"/>
          </p:nvPr>
        </p:nvSpPr>
        <p:spPr>
          <a:xfrm>
            <a:off x="4507044" y="3331855"/>
            <a:ext cx="1436400" cy="48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6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?</a:t>
            </a:r>
            <a:endParaRPr sz="26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174" name="Google Shape;174;p28"/>
          <p:cNvSpPr txBox="1"/>
          <p:nvPr>
            <p:ph idx="4294967295" type="ctrTitle"/>
          </p:nvPr>
        </p:nvSpPr>
        <p:spPr>
          <a:xfrm>
            <a:off x="4494478" y="3765000"/>
            <a:ext cx="3880800" cy="110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Разработка интеллектуального контента</a:t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GB" sz="10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Р</a:t>
            </a:r>
            <a:endParaRPr sz="10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100"/>
              <a:buNone/>
            </a:pPr>
            <a:r>
              <a:t/>
            </a:r>
            <a:endParaRPr sz="12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175" name="Google Shape;175;p28"/>
          <p:cNvCxnSpPr/>
          <p:nvPr/>
        </p:nvCxnSpPr>
        <p:spPr>
          <a:xfrm>
            <a:off x="2453216" y="3573955"/>
            <a:ext cx="1746000" cy="0"/>
          </a:xfrm>
          <a:prstGeom prst="straightConnector1">
            <a:avLst/>
          </a:prstGeom>
          <a:noFill/>
          <a:ln cap="flat" cmpd="sng" w="19050">
            <a:solidFill>
              <a:srgbClr val="FE673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6" name="Google Shape;176;p28"/>
          <p:cNvSpPr txBox="1"/>
          <p:nvPr>
            <p:ph idx="4294967295" type="ctrTitle"/>
          </p:nvPr>
        </p:nvSpPr>
        <p:spPr>
          <a:xfrm>
            <a:off x="259128" y="666510"/>
            <a:ext cx="5655300" cy="13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Что с нами сделают нейросети 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177" name="Google Shape;17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0575" y="784624"/>
            <a:ext cx="2794026" cy="279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44150" y="360000"/>
            <a:ext cx="1006876" cy="23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8"/>
          <p:cNvSpPr txBox="1"/>
          <p:nvPr>
            <p:ph idx="4294967295" type="ctrTitle"/>
          </p:nvPr>
        </p:nvSpPr>
        <p:spPr>
          <a:xfrm>
            <a:off x="4494475" y="4106550"/>
            <a:ext cx="2456100" cy="110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0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Реализация комплексных процессов до финального результатов</a:t>
            </a:r>
            <a:endParaRPr sz="10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100"/>
              <a:buNone/>
            </a:pPr>
            <a:r>
              <a:t/>
            </a:r>
            <a:endParaRPr sz="12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4640525" y="506495"/>
            <a:ext cx="18168724" cy="469302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9"/>
          <p:cNvSpPr txBox="1"/>
          <p:nvPr>
            <p:ph type="title"/>
          </p:nvPr>
        </p:nvSpPr>
        <p:spPr>
          <a:xfrm>
            <a:off x="1025038" y="568500"/>
            <a:ext cx="6837600" cy="13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Рекомендую воспользоваться помимо ChatGPT и MidJourney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186" name="Google Shape;18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44150" y="360000"/>
            <a:ext cx="1006876" cy="23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 txBox="1"/>
          <p:nvPr/>
        </p:nvSpPr>
        <p:spPr>
          <a:xfrm>
            <a:off x="495000" y="2392800"/>
            <a:ext cx="17853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b="1" lang="en-GB" sz="1300">
                <a:solidFill>
                  <a:schemeClr val="lt1"/>
                </a:solidFill>
              </a:rPr>
              <a:t>Claude 2</a:t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-GB" sz="1100">
                <a:solidFill>
                  <a:schemeClr val="lt1"/>
                </a:solidFill>
              </a:rPr>
              <a:t>Создавать и обрабатывать длинные тексты</a:t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188" name="Google Shape;188;p29"/>
          <p:cNvSpPr txBox="1"/>
          <p:nvPr/>
        </p:nvSpPr>
        <p:spPr>
          <a:xfrm>
            <a:off x="2448000" y="2392800"/>
            <a:ext cx="17853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lt1"/>
                </a:solidFill>
              </a:rPr>
              <a:t>Stable Diffusion</a:t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lt1"/>
                </a:solidFill>
              </a:rPr>
              <a:t>Генерировать изображения в разных стилях</a:t>
            </a:r>
            <a:endParaRPr sz="11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189" name="Google Shape;189;p29"/>
          <p:cNvSpPr/>
          <p:nvPr/>
        </p:nvSpPr>
        <p:spPr>
          <a:xfrm>
            <a:off x="495000" y="2106478"/>
            <a:ext cx="228600" cy="142800"/>
          </a:xfrm>
          <a:prstGeom prst="roundRect">
            <a:avLst>
              <a:gd fmla="val 50000" name="adj"/>
            </a:avLst>
          </a:prstGeom>
          <a:solidFill>
            <a:srgbClr val="FE6733"/>
          </a:solidFill>
          <a:ln>
            <a:noFill/>
          </a:ln>
        </p:spPr>
        <p:txBody>
          <a:bodyPr anchorCtr="0" anchor="ctr" bIns="22850" lIns="45700" spcFirstLastPara="1" rIns="45700" wrap="square" tIns="2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sz="700"/>
          </a:p>
        </p:txBody>
      </p:sp>
      <p:sp>
        <p:nvSpPr>
          <p:cNvPr id="190" name="Google Shape;190;p29"/>
          <p:cNvSpPr/>
          <p:nvPr/>
        </p:nvSpPr>
        <p:spPr>
          <a:xfrm>
            <a:off x="2448000" y="2106475"/>
            <a:ext cx="228600" cy="142800"/>
          </a:xfrm>
          <a:prstGeom prst="roundRect">
            <a:avLst>
              <a:gd fmla="val 50000" name="adj"/>
            </a:avLst>
          </a:prstGeom>
          <a:solidFill>
            <a:srgbClr val="FE6733"/>
          </a:solidFill>
          <a:ln>
            <a:noFill/>
          </a:ln>
        </p:spPr>
        <p:txBody>
          <a:bodyPr anchorCtr="0" anchor="ctr" bIns="22850" lIns="45700" spcFirstLastPara="1" rIns="45700" wrap="square" tIns="2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sz="700"/>
          </a:p>
        </p:txBody>
      </p:sp>
      <p:sp>
        <p:nvSpPr>
          <p:cNvPr id="191" name="Google Shape;191;p29"/>
          <p:cNvSpPr txBox="1"/>
          <p:nvPr/>
        </p:nvSpPr>
        <p:spPr>
          <a:xfrm>
            <a:off x="4500000" y="2393400"/>
            <a:ext cx="17853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b="1" lang="en-GB" sz="1300">
                <a:solidFill>
                  <a:schemeClr val="lt1"/>
                </a:solidFill>
              </a:rPr>
              <a:t>Perplexity</a:t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-GB" sz="1100">
                <a:solidFill>
                  <a:schemeClr val="lt1"/>
                </a:solidFill>
              </a:rPr>
              <a:t>Чат-бот c функциями</a:t>
            </a:r>
            <a:br>
              <a:rPr lang="en-GB" sz="1100">
                <a:solidFill>
                  <a:schemeClr val="lt1"/>
                </a:solidFill>
              </a:rPr>
            </a:br>
            <a:r>
              <a:rPr lang="en-GB" sz="1100">
                <a:solidFill>
                  <a:schemeClr val="lt1"/>
                </a:solidFill>
              </a:rPr>
              <a:t>ИИ и Google </a:t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192" name="Google Shape;192;p29"/>
          <p:cNvSpPr txBox="1"/>
          <p:nvPr/>
        </p:nvSpPr>
        <p:spPr>
          <a:xfrm>
            <a:off x="6588000" y="2393400"/>
            <a:ext cx="17853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b="1" lang="en-GB" sz="1300">
                <a:solidFill>
                  <a:schemeClr val="lt1"/>
                </a:solidFill>
              </a:rPr>
              <a:t>Heygen</a:t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-GB" sz="1100">
                <a:solidFill>
                  <a:schemeClr val="lt1"/>
                </a:solidFill>
              </a:rPr>
              <a:t>Генерация, перевод и дипфейс видео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193" name="Google Shape;193;p29"/>
          <p:cNvSpPr/>
          <p:nvPr/>
        </p:nvSpPr>
        <p:spPr>
          <a:xfrm>
            <a:off x="4500000" y="2107075"/>
            <a:ext cx="228600" cy="142800"/>
          </a:xfrm>
          <a:prstGeom prst="roundRect">
            <a:avLst>
              <a:gd fmla="val 50000" name="adj"/>
            </a:avLst>
          </a:prstGeom>
          <a:solidFill>
            <a:srgbClr val="FE6733"/>
          </a:solidFill>
          <a:ln>
            <a:noFill/>
          </a:ln>
        </p:spPr>
        <p:txBody>
          <a:bodyPr anchorCtr="0" anchor="ctr" bIns="22850" lIns="45700" spcFirstLastPara="1" rIns="45700" wrap="square" tIns="2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GB" sz="500">
                <a:solidFill>
                  <a:srgbClr val="FFFFFF"/>
                </a:solidFill>
              </a:rPr>
              <a:t>3</a:t>
            </a:r>
            <a:endParaRPr sz="700"/>
          </a:p>
        </p:txBody>
      </p:sp>
      <p:sp>
        <p:nvSpPr>
          <p:cNvPr id="194" name="Google Shape;194;p29"/>
          <p:cNvSpPr/>
          <p:nvPr/>
        </p:nvSpPr>
        <p:spPr>
          <a:xfrm>
            <a:off x="6588000" y="2107075"/>
            <a:ext cx="228600" cy="142800"/>
          </a:xfrm>
          <a:prstGeom prst="roundRect">
            <a:avLst>
              <a:gd fmla="val 50000" name="adj"/>
            </a:avLst>
          </a:prstGeom>
          <a:solidFill>
            <a:srgbClr val="FE6733"/>
          </a:solidFill>
          <a:ln>
            <a:noFill/>
          </a:ln>
        </p:spPr>
        <p:txBody>
          <a:bodyPr anchorCtr="0" anchor="ctr" bIns="22850" lIns="45700" spcFirstLastPara="1" rIns="45700" wrap="square" tIns="2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GB" sz="500">
                <a:solidFill>
                  <a:srgbClr val="FFFFFF"/>
                </a:solidFill>
              </a:rPr>
              <a:t>4</a:t>
            </a:r>
            <a:endParaRPr sz="700"/>
          </a:p>
        </p:txBody>
      </p:sp>
      <p:pic>
        <p:nvPicPr>
          <p:cNvPr id="195" name="Google Shape;195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78947" y="3882171"/>
            <a:ext cx="51766" cy="6999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9"/>
          <p:cNvSpPr txBox="1"/>
          <p:nvPr/>
        </p:nvSpPr>
        <p:spPr>
          <a:xfrm>
            <a:off x="495000" y="3882600"/>
            <a:ext cx="17853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b="1" lang="en-GB" sz="1300">
                <a:solidFill>
                  <a:schemeClr val="lt1"/>
                </a:solidFill>
              </a:rPr>
              <a:t>Adobe Firefly</a:t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-GB" sz="1100">
                <a:solidFill>
                  <a:schemeClr val="lt1"/>
                </a:solidFill>
              </a:rPr>
              <a:t>Преобразовать картинки</a:t>
            </a:r>
            <a:br>
              <a:rPr lang="en-GB" sz="1100">
                <a:solidFill>
                  <a:schemeClr val="lt1"/>
                </a:solidFill>
              </a:rPr>
            </a:br>
            <a:r>
              <a:rPr lang="en-GB" sz="1100">
                <a:solidFill>
                  <a:schemeClr val="lt1"/>
                </a:solidFill>
              </a:rPr>
              <a:t>в Photoshop по запросам </a:t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197" name="Google Shape;197;p29"/>
          <p:cNvSpPr txBox="1"/>
          <p:nvPr/>
        </p:nvSpPr>
        <p:spPr>
          <a:xfrm>
            <a:off x="2448000" y="3882600"/>
            <a:ext cx="17853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lt1"/>
                </a:solidFill>
              </a:rPr>
              <a:t>Ideogram</a:t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lt1"/>
                </a:solidFill>
              </a:rPr>
              <a:t>Генерировать изображения с английскими фразами</a:t>
            </a:r>
            <a:endParaRPr sz="11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198" name="Google Shape;198;p29"/>
          <p:cNvSpPr/>
          <p:nvPr/>
        </p:nvSpPr>
        <p:spPr>
          <a:xfrm>
            <a:off x="495000" y="3596278"/>
            <a:ext cx="228600" cy="142800"/>
          </a:xfrm>
          <a:prstGeom prst="roundRect">
            <a:avLst>
              <a:gd fmla="val 50000" name="adj"/>
            </a:avLst>
          </a:prstGeom>
          <a:solidFill>
            <a:srgbClr val="FE6733"/>
          </a:solidFill>
          <a:ln>
            <a:noFill/>
          </a:ln>
        </p:spPr>
        <p:txBody>
          <a:bodyPr anchorCtr="0" anchor="ctr" bIns="22850" lIns="45700" spcFirstLastPara="1" rIns="45700" wrap="square" tIns="2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GB" sz="500">
                <a:solidFill>
                  <a:srgbClr val="FFFFFF"/>
                </a:solidFill>
              </a:rPr>
              <a:t>5</a:t>
            </a:r>
            <a:endParaRPr sz="700"/>
          </a:p>
        </p:txBody>
      </p:sp>
      <p:sp>
        <p:nvSpPr>
          <p:cNvPr id="199" name="Google Shape;199;p29"/>
          <p:cNvSpPr/>
          <p:nvPr/>
        </p:nvSpPr>
        <p:spPr>
          <a:xfrm>
            <a:off x="2448000" y="3596275"/>
            <a:ext cx="228600" cy="142800"/>
          </a:xfrm>
          <a:prstGeom prst="roundRect">
            <a:avLst>
              <a:gd fmla="val 50000" name="adj"/>
            </a:avLst>
          </a:prstGeom>
          <a:solidFill>
            <a:srgbClr val="FE6733"/>
          </a:solidFill>
          <a:ln>
            <a:noFill/>
          </a:ln>
        </p:spPr>
        <p:txBody>
          <a:bodyPr anchorCtr="0" anchor="ctr" bIns="22850" lIns="45700" spcFirstLastPara="1" rIns="45700" wrap="square" tIns="2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GB" sz="500">
                <a:solidFill>
                  <a:srgbClr val="FFFFFF"/>
                </a:solidFill>
              </a:rPr>
              <a:t>6</a:t>
            </a:r>
            <a:endParaRPr sz="700"/>
          </a:p>
        </p:txBody>
      </p:sp>
      <p:sp>
        <p:nvSpPr>
          <p:cNvPr id="200" name="Google Shape;200;p29"/>
          <p:cNvSpPr txBox="1"/>
          <p:nvPr/>
        </p:nvSpPr>
        <p:spPr>
          <a:xfrm>
            <a:off x="4500000" y="3883200"/>
            <a:ext cx="17853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b="1" lang="en-GB" sz="1300">
                <a:solidFill>
                  <a:schemeClr val="lt1"/>
                </a:solidFill>
              </a:rPr>
              <a:t>Gamma</a:t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-GB" sz="1100">
                <a:solidFill>
                  <a:schemeClr val="lt1"/>
                </a:solidFill>
              </a:rPr>
              <a:t>Генерировать презентации по контексту</a:t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201" name="Google Shape;201;p29"/>
          <p:cNvSpPr txBox="1"/>
          <p:nvPr/>
        </p:nvSpPr>
        <p:spPr>
          <a:xfrm>
            <a:off x="6588000" y="3883200"/>
            <a:ext cx="18879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b="1" lang="en-GB" sz="1300">
                <a:solidFill>
                  <a:schemeClr val="lt1"/>
                </a:solidFill>
              </a:rPr>
              <a:t>Gen-2</a:t>
            </a:r>
            <a:endParaRPr b="1" sz="13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rPr lang="en-GB" sz="1100">
                <a:solidFill>
                  <a:schemeClr val="lt1"/>
                </a:solidFill>
              </a:rPr>
              <a:t>Генерировать видео и картинки по текстовому запросу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202" name="Google Shape;202;p29"/>
          <p:cNvSpPr/>
          <p:nvPr/>
        </p:nvSpPr>
        <p:spPr>
          <a:xfrm>
            <a:off x="4500000" y="3596875"/>
            <a:ext cx="228600" cy="142800"/>
          </a:xfrm>
          <a:prstGeom prst="roundRect">
            <a:avLst>
              <a:gd fmla="val 50000" name="adj"/>
            </a:avLst>
          </a:prstGeom>
          <a:solidFill>
            <a:srgbClr val="FE6733"/>
          </a:solidFill>
          <a:ln>
            <a:noFill/>
          </a:ln>
        </p:spPr>
        <p:txBody>
          <a:bodyPr anchorCtr="0" anchor="ctr" bIns="22850" lIns="45700" spcFirstLastPara="1" rIns="45700" wrap="square" tIns="2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GB" sz="500">
                <a:solidFill>
                  <a:srgbClr val="FFFFFF"/>
                </a:solidFill>
              </a:rPr>
              <a:t>7</a:t>
            </a:r>
            <a:endParaRPr sz="700"/>
          </a:p>
        </p:txBody>
      </p:sp>
      <p:sp>
        <p:nvSpPr>
          <p:cNvPr id="203" name="Google Shape;203;p29"/>
          <p:cNvSpPr/>
          <p:nvPr/>
        </p:nvSpPr>
        <p:spPr>
          <a:xfrm>
            <a:off x="6588000" y="3596875"/>
            <a:ext cx="228600" cy="142800"/>
          </a:xfrm>
          <a:prstGeom prst="roundRect">
            <a:avLst>
              <a:gd fmla="val 50000" name="adj"/>
            </a:avLst>
          </a:prstGeom>
          <a:solidFill>
            <a:srgbClr val="FE6733"/>
          </a:solidFill>
          <a:ln>
            <a:noFill/>
          </a:ln>
        </p:spPr>
        <p:txBody>
          <a:bodyPr anchorCtr="0" anchor="ctr" bIns="22850" lIns="45700" spcFirstLastPara="1" rIns="45700" wrap="square" tIns="228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GB" sz="500">
                <a:solidFill>
                  <a:srgbClr val="FFFFFF"/>
                </a:solidFill>
              </a:rPr>
              <a:t>8</a:t>
            </a:r>
            <a:endParaRPr sz="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0"/>
          <p:cNvPicPr preferRelativeResize="0"/>
          <p:nvPr/>
        </p:nvPicPr>
        <p:blipFill rotWithShape="1">
          <a:blip r:embed="rId4">
            <a:alphaModFix/>
          </a:blip>
          <a:srcRect b="1078" l="0" r="0" t="0"/>
          <a:stretch/>
        </p:blipFill>
        <p:spPr>
          <a:xfrm rot="5400000">
            <a:off x="1177592" y="1939262"/>
            <a:ext cx="2026649" cy="438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85453">
            <a:off x="6512318" y="2502438"/>
            <a:ext cx="2352838" cy="235037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0"/>
          <p:cNvSpPr txBox="1"/>
          <p:nvPr/>
        </p:nvSpPr>
        <p:spPr>
          <a:xfrm>
            <a:off x="1932371" y="2924770"/>
            <a:ext cx="18915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</a:rPr>
              <a:t>TG-канал про нейросети</a:t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211" name="Google Shape;211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26750" y="553449"/>
            <a:ext cx="2102750" cy="219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23307" y="522380"/>
            <a:ext cx="2197200" cy="2197200"/>
          </a:xfrm>
          <a:prstGeom prst="roundRect">
            <a:avLst>
              <a:gd fmla="val 14452" name="adj"/>
            </a:avLst>
          </a:prstGeom>
          <a:noFill/>
          <a:ln>
            <a:noFill/>
          </a:ln>
        </p:spPr>
      </p:pic>
      <p:sp>
        <p:nvSpPr>
          <p:cNvPr id="213" name="Google Shape;213;p30"/>
          <p:cNvSpPr txBox="1"/>
          <p:nvPr/>
        </p:nvSpPr>
        <p:spPr>
          <a:xfrm>
            <a:off x="4417212" y="2924764"/>
            <a:ext cx="200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</a:rPr>
              <a:t>Профиль в TenChat и бесплатный доступ к ChatGPT</a:t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214" name="Google Shape;214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44150" y="360000"/>
            <a:ext cx="1006876" cy="23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type="title"/>
          </p:nvPr>
        </p:nvSpPr>
        <p:spPr>
          <a:xfrm>
            <a:off x="254925" y="3029350"/>
            <a:ext cx="6347700" cy="21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Интегратор нейросетей в TenChat</a:t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Написал диплом с помощью ChatGPT</a:t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Познакомил более 90 000 000 человек с нейросетями</a:t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Со-автор курса «Эффективное использование нейросетей» в Skillbox</a:t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65" name="Google Shape;65;p15"/>
          <p:cNvSpPr txBox="1"/>
          <p:nvPr>
            <p:ph idx="4294967295" type="ctrTitle"/>
          </p:nvPr>
        </p:nvSpPr>
        <p:spPr>
          <a:xfrm>
            <a:off x="239450" y="1770991"/>
            <a:ext cx="5655300" cy="13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Александр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Жадан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66" name="Google Shape;6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9775" y="871950"/>
            <a:ext cx="2805600" cy="2805600"/>
          </a:xfrm>
          <a:prstGeom prst="roundRect">
            <a:avLst>
              <a:gd fmla="val 10642" name="adj"/>
            </a:avLst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44150" y="360000"/>
            <a:ext cx="1006876" cy="23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/>
          <p:nvPr>
            <p:ph idx="4294967295" type="ctrTitle"/>
          </p:nvPr>
        </p:nvSpPr>
        <p:spPr>
          <a:xfrm>
            <a:off x="264950" y="3758712"/>
            <a:ext cx="2654700" cy="110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Теоретические работы</a:t>
            </a:r>
            <a:endParaRPr sz="1400">
              <a:solidFill>
                <a:srgbClr val="FE6733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Философы Рене Декарт и Джон Локк размышляли о природе разума и механизмах мышления</a:t>
            </a:r>
            <a:endParaRPr sz="10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100"/>
              <a:buNone/>
            </a:pPr>
            <a:r>
              <a:t/>
            </a:r>
            <a:endParaRPr sz="12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3" name="Google Shape;73;p16"/>
          <p:cNvSpPr txBox="1"/>
          <p:nvPr>
            <p:ph idx="4294967295" type="ctrTitle"/>
          </p:nvPr>
        </p:nvSpPr>
        <p:spPr>
          <a:xfrm>
            <a:off x="3312950" y="3758712"/>
            <a:ext cx="2654700" cy="110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Машина Тьюринга</a:t>
            </a:r>
            <a:endParaRPr sz="1400">
              <a:solidFill>
                <a:srgbClr val="FE6733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GB" sz="10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Основа современных компьютеров исходила от Алана Тьюринга, после чего появился тест Тьюринга для определения “разума” у машины</a:t>
            </a:r>
            <a:endParaRPr sz="10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100"/>
              <a:buNone/>
            </a:pPr>
            <a:r>
              <a:t/>
            </a:r>
            <a:endParaRPr sz="12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4" name="Google Shape;74;p16"/>
          <p:cNvSpPr txBox="1"/>
          <p:nvPr>
            <p:ph idx="4294967295" type="ctrTitle"/>
          </p:nvPr>
        </p:nvSpPr>
        <p:spPr>
          <a:xfrm>
            <a:off x="6284750" y="3758712"/>
            <a:ext cx="2654700" cy="110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Первые программы</a:t>
            </a:r>
            <a:endParaRPr sz="1400">
              <a:solidFill>
                <a:srgbClr val="FE6733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0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Имитацию аспектов человеческого мышления, например, игра в шахматы</a:t>
            </a:r>
            <a:endParaRPr sz="10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0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100"/>
              <a:buNone/>
            </a:pPr>
            <a:r>
              <a:t/>
            </a:r>
            <a:endParaRPr sz="12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5" name="Google Shape;75;p16"/>
          <p:cNvSpPr txBox="1"/>
          <p:nvPr>
            <p:ph idx="4294967295" type="ctrTitle"/>
          </p:nvPr>
        </p:nvSpPr>
        <p:spPr>
          <a:xfrm>
            <a:off x="239450" y="1777275"/>
            <a:ext cx="7441800" cy="13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Какая отправная точка у AI 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4150" y="360000"/>
            <a:ext cx="1006876" cy="23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idx="4294967295" type="ctrTitle"/>
          </p:nvPr>
        </p:nvSpPr>
        <p:spPr>
          <a:xfrm>
            <a:off x="239450" y="3585348"/>
            <a:ext cx="7100100" cy="13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Конференция в Дартмуте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82" name="Google Shape;82;p17"/>
          <p:cNvSpPr txBox="1"/>
          <p:nvPr>
            <p:ph idx="4294967295" type="ctrTitle"/>
          </p:nvPr>
        </p:nvSpPr>
        <p:spPr>
          <a:xfrm>
            <a:off x="254925" y="4524450"/>
            <a:ext cx="7271400" cy="3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Зарождение искусственного интеллекта как академической дисциплины</a:t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475" y="268975"/>
            <a:ext cx="983025" cy="28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 rotWithShape="1">
          <a:blip r:embed="rId5">
            <a:alphaModFix/>
          </a:blip>
          <a:srcRect b="32864" l="0" r="0" t="18648"/>
          <a:stretch/>
        </p:blipFill>
        <p:spPr>
          <a:xfrm>
            <a:off x="0" y="0"/>
            <a:ext cx="9144000" cy="2942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5300" y="1514400"/>
            <a:ext cx="6473400" cy="3269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90" name="Google Shape;90;p18"/>
          <p:cNvSpPr txBox="1"/>
          <p:nvPr>
            <p:ph idx="4294967295" type="ctrTitle"/>
          </p:nvPr>
        </p:nvSpPr>
        <p:spPr>
          <a:xfrm>
            <a:off x="851100" y="814725"/>
            <a:ext cx="7441800" cy="13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Как работает нейросеть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>
            <p:ph idx="4294967295" type="ctrTitle"/>
          </p:nvPr>
        </p:nvSpPr>
        <p:spPr>
          <a:xfrm>
            <a:off x="254925" y="3029350"/>
            <a:ext cx="6141300" cy="21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"Терапевтическая" программа Элайза, которая имитировала ролевую игру пациента и терапевта</a:t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Пользователи отвечали на вопросы на основе введенного текста</a:t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Пользователи воспринимали Элайзу как "чувствующее существо”</a:t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96" name="Google Shape;96;p19"/>
          <p:cNvSpPr txBox="1"/>
          <p:nvPr>
            <p:ph idx="4294967295" type="ctrTitle"/>
          </p:nvPr>
        </p:nvSpPr>
        <p:spPr>
          <a:xfrm>
            <a:off x="239450" y="1770991"/>
            <a:ext cx="5655300" cy="13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Элайза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97" name="Google Shape;9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4750" y="1300775"/>
            <a:ext cx="2944450" cy="2242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44150" y="360000"/>
            <a:ext cx="1006876" cy="23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idx="4294967295" type="ctrTitle"/>
          </p:nvPr>
        </p:nvSpPr>
        <p:spPr>
          <a:xfrm>
            <a:off x="254925" y="3029350"/>
            <a:ext cx="4257600" cy="21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В 2012 нейросеть AlexNet победила </a:t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в соревновании по распознаванию изображений ImageNet</a:t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04" name="Google Shape;104;p20"/>
          <p:cNvSpPr txBox="1"/>
          <p:nvPr>
            <p:ph idx="4294967295" type="ctrTitle"/>
          </p:nvPr>
        </p:nvSpPr>
        <p:spPr>
          <a:xfrm>
            <a:off x="239450" y="1770991"/>
            <a:ext cx="5655300" cy="13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Победа в ImageNet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4150" y="360000"/>
            <a:ext cx="1006876" cy="23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2675" y="2579775"/>
            <a:ext cx="4330651" cy="219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>
            <p:ph idx="4294967295" type="ctrTitle"/>
          </p:nvPr>
        </p:nvSpPr>
        <p:spPr>
          <a:xfrm>
            <a:off x="254925" y="3029350"/>
            <a:ext cx="4257600" cy="21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В 2015 Google представил нейросеть DeepDream, которая делает изображения сюрреалистичными</a:t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12" name="Google Shape;112;p21"/>
          <p:cNvSpPr txBox="1"/>
          <p:nvPr>
            <p:ph idx="4294967295" type="ctrTitle"/>
          </p:nvPr>
        </p:nvSpPr>
        <p:spPr>
          <a:xfrm>
            <a:off x="239450" y="1770991"/>
            <a:ext cx="5655300" cy="13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DeepDream от Google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113" name="Google Shape;11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4150" y="360000"/>
            <a:ext cx="1006876" cy="23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5224" y="924850"/>
            <a:ext cx="2588776" cy="385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/>
          <p:nvPr>
            <p:ph idx="4294967295" type="ctrTitle"/>
          </p:nvPr>
        </p:nvSpPr>
        <p:spPr>
          <a:xfrm>
            <a:off x="254925" y="3029350"/>
            <a:ext cx="4257600" cy="21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Нейросети используются для анализа поведения пользователей на сайтах и в приложениях. Так бренды предлагают рекламу по интересам пользователя.</a:t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20" name="Google Shape;120;p22"/>
          <p:cNvSpPr txBox="1"/>
          <p:nvPr>
            <p:ph idx="4294967295" type="ctrTitle"/>
          </p:nvPr>
        </p:nvSpPr>
        <p:spPr>
          <a:xfrm>
            <a:off x="239450" y="1771000"/>
            <a:ext cx="6150900" cy="13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Персонализированная реклама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121" name="Google Shape;12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4150" y="360000"/>
            <a:ext cx="1006876" cy="23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40800" y="2571750"/>
            <a:ext cx="4243200" cy="212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