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Inter SemiBold"/>
      <p:regular r:id="rId25"/>
      <p:bold r:id="rId26"/>
    </p:embeddedFont>
    <p:embeddedFont>
      <p:font typeface="Inter"/>
      <p:regular r:id="rId27"/>
      <p:bold r:id="rId28"/>
    </p:embeddedFont>
    <p:embeddedFont>
      <p:font typeface="Montserrat"/>
      <p:regular r:id="rId29"/>
      <p:bold r:id="rId30"/>
      <p:italic r:id="rId31"/>
      <p:boldItalic r:id="rId32"/>
    </p:embeddedFont>
    <p:embeddedFont>
      <p:font typeface="Manrope"/>
      <p:regular r:id="rId33"/>
      <p:bold r:id="rId34"/>
    </p:embeddedFont>
    <p:embeddedFont>
      <p:font typeface="Unbounded"/>
      <p:regular r:id="rId35"/>
      <p:bold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  <p15:guide id="3" pos="227">
          <p15:clr>
            <a:srgbClr val="747775"/>
          </p15:clr>
        </p15:guide>
        <p15:guide id="4" pos="5533">
          <p15:clr>
            <a:srgbClr val="747775"/>
          </p15:clr>
        </p15:guide>
        <p15:guide id="5" orient="horz" pos="227">
          <p15:clr>
            <a:srgbClr val="747775"/>
          </p15:clr>
        </p15:guide>
        <p15:guide id="6" orient="horz" pos="3013">
          <p15:clr>
            <a:srgbClr val="747775"/>
          </p15:clr>
        </p15:guide>
        <p15:guide id="7" pos="4207">
          <p15:clr>
            <a:srgbClr val="747775"/>
          </p15:clr>
        </p15:guide>
        <p15:guide id="8" pos="1553">
          <p15:clr>
            <a:srgbClr val="747775"/>
          </p15:clr>
        </p15:guide>
        <p15:guide id="9" orient="horz" pos="923">
          <p15:clr>
            <a:srgbClr val="747775"/>
          </p15:clr>
        </p15:guide>
        <p15:guide id="10" orient="horz" pos="2317">
          <p15:clr>
            <a:srgbClr val="747775"/>
          </p15:clr>
        </p15:guide>
      </p15:sldGuideLst>
    </p:ext>
    <p:ext uri="GoogleSlidesCustomDataVersion2">
      <go:slidesCustomData xmlns:go="http://customooxmlschemas.google.com/" r:id="rId37" roundtripDataSignature="AMtx7miDlbP4SiUYayw2+qM+Y6F/P7qC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227"/>
        <p:guide pos="5533"/>
        <p:guide pos="227" orient="horz"/>
        <p:guide pos="3013" orient="horz"/>
        <p:guide pos="4207"/>
        <p:guide pos="1553"/>
        <p:guide pos="923" orient="horz"/>
        <p:guide pos="2317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InterSemiBold-bold.fntdata"/><Relationship Id="rId25" Type="http://schemas.openxmlformats.org/officeDocument/2006/relationships/font" Target="fonts/InterSemiBold-regular.fntdata"/><Relationship Id="rId28" Type="http://schemas.openxmlformats.org/officeDocument/2006/relationships/font" Target="fonts/Inter-bold.fntdata"/><Relationship Id="rId27" Type="http://schemas.openxmlformats.org/officeDocument/2006/relationships/font" Target="fonts/Inter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italic.fntdata"/><Relationship Id="rId30" Type="http://schemas.openxmlformats.org/officeDocument/2006/relationships/font" Target="fonts/Montserrat-bold.fntdata"/><Relationship Id="rId11" Type="http://schemas.openxmlformats.org/officeDocument/2006/relationships/slide" Target="slides/slide6.xml"/><Relationship Id="rId33" Type="http://schemas.openxmlformats.org/officeDocument/2006/relationships/font" Target="fonts/Manrope-regular.fntdata"/><Relationship Id="rId10" Type="http://schemas.openxmlformats.org/officeDocument/2006/relationships/slide" Target="slides/slide5.xml"/><Relationship Id="rId32" Type="http://schemas.openxmlformats.org/officeDocument/2006/relationships/font" Target="fonts/Montserrat-boldItalic.fntdata"/><Relationship Id="rId13" Type="http://schemas.openxmlformats.org/officeDocument/2006/relationships/slide" Target="slides/slide8.xml"/><Relationship Id="rId35" Type="http://schemas.openxmlformats.org/officeDocument/2006/relationships/font" Target="fonts/Unbounded-regular.fntdata"/><Relationship Id="rId12" Type="http://schemas.openxmlformats.org/officeDocument/2006/relationships/slide" Target="slides/slide7.xml"/><Relationship Id="rId34" Type="http://schemas.openxmlformats.org/officeDocument/2006/relationships/font" Target="fonts/Manrope-bold.fntdata"/><Relationship Id="rId15" Type="http://schemas.openxmlformats.org/officeDocument/2006/relationships/slide" Target="slides/slide10.xml"/><Relationship Id="rId37" Type="http://customschemas.google.com/relationships/presentationmetadata" Target="metadata"/><Relationship Id="rId14" Type="http://schemas.openxmlformats.org/officeDocument/2006/relationships/slide" Target="slides/slide9.xml"/><Relationship Id="rId36" Type="http://schemas.openxmlformats.org/officeDocument/2006/relationships/font" Target="fonts/Unbounded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" name="Google Shape;23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" name="Google Shape;6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3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2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2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2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2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2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png"/><Relationship Id="rId4" Type="http://schemas.openxmlformats.org/officeDocument/2006/relationships/image" Target="../media/image15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Relationship Id="rId4" Type="http://schemas.openxmlformats.org/officeDocument/2006/relationships/image" Target="../media/image24.png"/><Relationship Id="rId5" Type="http://schemas.openxmlformats.org/officeDocument/2006/relationships/image" Target="../media/image21.jpg"/><Relationship Id="rId6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Relationship Id="rId4" Type="http://schemas.openxmlformats.org/officeDocument/2006/relationships/image" Target="../media/image15.png"/><Relationship Id="rId5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Relationship Id="rId4" Type="http://schemas.openxmlformats.org/officeDocument/2006/relationships/image" Target="../media/image15.png"/><Relationship Id="rId5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Relationship Id="rId4" Type="http://schemas.openxmlformats.org/officeDocument/2006/relationships/image" Target="../media/image15.png"/><Relationship Id="rId5" Type="http://schemas.openxmlformats.org/officeDocument/2006/relationships/image" Target="../media/image29.jpg"/><Relationship Id="rId6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Relationship Id="rId4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Relationship Id="rId4" Type="http://schemas.openxmlformats.org/officeDocument/2006/relationships/image" Target="../media/image36.png"/><Relationship Id="rId5" Type="http://schemas.openxmlformats.org/officeDocument/2006/relationships/image" Target="../media/image39.png"/><Relationship Id="rId6" Type="http://schemas.openxmlformats.org/officeDocument/2006/relationships/image" Target="../media/image3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2.png"/><Relationship Id="rId4" Type="http://schemas.openxmlformats.org/officeDocument/2006/relationships/image" Target="../media/image7.png"/><Relationship Id="rId5" Type="http://schemas.openxmlformats.org/officeDocument/2006/relationships/image" Target="../media/image12.png"/><Relationship Id="rId6" Type="http://schemas.openxmlformats.org/officeDocument/2006/relationships/image" Target="../media/image16.jpg"/><Relationship Id="rId7" Type="http://schemas.openxmlformats.org/officeDocument/2006/relationships/image" Target="../media/image13.png"/><Relationship Id="rId8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png"/><Relationship Id="rId4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Relationship Id="rId4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png"/><Relationship Id="rId4" Type="http://schemas.openxmlformats.org/officeDocument/2006/relationships/image" Target="../media/image23.png"/><Relationship Id="rId5" Type="http://schemas.openxmlformats.org/officeDocument/2006/relationships/image" Target="../media/image3.png"/><Relationship Id="rId6" Type="http://schemas.openxmlformats.org/officeDocument/2006/relationships/image" Target="../media/image11.png"/><Relationship Id="rId7" Type="http://schemas.openxmlformats.org/officeDocument/2006/relationships/image" Target="../media/image13.png"/><Relationship Id="rId8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Relationship Id="rId4" Type="http://schemas.openxmlformats.org/officeDocument/2006/relationships/image" Target="../media/image20.png"/><Relationship Id="rId5" Type="http://schemas.openxmlformats.org/officeDocument/2006/relationships/image" Target="../media/image18.png"/><Relationship Id="rId6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/>
          <p:cNvPicPr preferRelativeResize="0"/>
          <p:nvPr/>
        </p:nvPicPr>
        <p:blipFill rotWithShape="1">
          <a:blip r:embed="rId4">
            <a:alphaModFix amt="46000"/>
          </a:blip>
          <a:srcRect b="0" l="0" r="0" t="0"/>
          <a:stretch/>
        </p:blipFill>
        <p:spPr>
          <a:xfrm flipH="1">
            <a:off x="-2721153" y="1781286"/>
            <a:ext cx="18803323" cy="48569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"/>
          <p:cNvSpPr txBox="1"/>
          <p:nvPr>
            <p:ph type="ctrTitle"/>
          </p:nvPr>
        </p:nvSpPr>
        <p:spPr>
          <a:xfrm>
            <a:off x="439950" y="1044775"/>
            <a:ext cx="8264100" cy="14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9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Тренд 2023: продвинутая персонализация</a:t>
            </a:r>
            <a:endParaRPr sz="39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9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56" name="Google Shape;56;p1"/>
          <p:cNvSpPr txBox="1"/>
          <p:nvPr>
            <p:ph type="ctrTitle"/>
          </p:nvPr>
        </p:nvSpPr>
        <p:spPr>
          <a:xfrm>
            <a:off x="2079600" y="3520904"/>
            <a:ext cx="2729400" cy="9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9230"/>
              <a:buFont typeface="Arial"/>
              <a:buNone/>
            </a:pPr>
            <a:r>
              <a:rPr lang="en-GB" sz="1588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Сурен Степанянц</a:t>
            </a:r>
            <a:endParaRPr sz="1588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63839"/>
              <a:buNone/>
            </a:pPr>
            <a:r>
              <a:rPr lang="en-GB" sz="1588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Директор по развитию </a:t>
            </a:r>
            <a:br>
              <a:rPr lang="en-GB" sz="1588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-GB" sz="1588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бизнеса Retail Rocket</a:t>
            </a:r>
            <a:endParaRPr sz="1588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39869"/>
              <a:buNone/>
            </a:pPr>
            <a:r>
              <a:t/>
            </a:r>
            <a:endParaRPr sz="1700">
              <a:solidFill>
                <a:srgbClr val="F0F0F0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339869"/>
              <a:buNone/>
            </a:pPr>
            <a:r>
              <a:rPr lang="en-GB" sz="1700">
                <a:solidFill>
                  <a:srgbClr val="F0F0F0"/>
                </a:solidFill>
                <a:latin typeface="Unbounded"/>
                <a:ea typeface="Unbounded"/>
                <a:cs typeface="Unbounded"/>
                <a:sym typeface="Unbounded"/>
              </a:rPr>
              <a:t> </a:t>
            </a:r>
            <a:endParaRPr sz="1700">
              <a:solidFill>
                <a:srgbClr val="F0F0F0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57" name="Google Shape;5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0000" y="3158738"/>
            <a:ext cx="1466850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61300" y="2883950"/>
            <a:ext cx="2863575" cy="202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551" y="1204162"/>
            <a:ext cx="5609900" cy="331492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0"/>
          <p:cNvSpPr txBox="1"/>
          <p:nvPr/>
        </p:nvSpPr>
        <p:spPr>
          <a:xfrm>
            <a:off x="635550" y="4596938"/>
            <a:ext cx="78729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В Retail Rocket за это отвечает специально разработанная система Сross Device Visitor</a:t>
            </a:r>
            <a:endParaRPr b="0" i="0" sz="11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1" name="Google Shape;161;p10"/>
          <p:cNvSpPr txBox="1"/>
          <p:nvPr/>
        </p:nvSpPr>
        <p:spPr>
          <a:xfrm>
            <a:off x="1177500" y="299475"/>
            <a:ext cx="6789000" cy="8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FE6733"/>
                </a:solidFill>
                <a:latin typeface="Montserrat"/>
                <a:ea typeface="Montserrat"/>
                <a:cs typeface="Montserrat"/>
                <a:sym typeface="Montserrat"/>
              </a:rPr>
              <a:t>Уметь определять одного и того же посетителя с разных устройств</a:t>
            </a:r>
            <a:endParaRPr b="1" i="0" sz="2200" u="none" cap="none" strike="noStrike">
              <a:solidFill>
                <a:srgbClr val="FE67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6" name="Google Shape;166;p11"/>
          <p:cNvCxnSpPr/>
          <p:nvPr/>
        </p:nvCxnSpPr>
        <p:spPr>
          <a:xfrm>
            <a:off x="-112300" y="1245111"/>
            <a:ext cx="9144000" cy="0"/>
          </a:xfrm>
          <a:prstGeom prst="straightConnector1">
            <a:avLst/>
          </a:prstGeom>
          <a:noFill/>
          <a:ln cap="flat" cmpd="sng" w="9525">
            <a:solidFill>
              <a:srgbClr val="D1D3D4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67" name="Google Shape;167;p11"/>
          <p:cNvSpPr txBox="1"/>
          <p:nvPr/>
        </p:nvSpPr>
        <p:spPr>
          <a:xfrm>
            <a:off x="561475" y="709550"/>
            <a:ext cx="6692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FE6733"/>
                </a:solidFill>
                <a:latin typeface="Montserrat"/>
                <a:ea typeface="Montserrat"/>
                <a:cs typeface="Montserrat"/>
                <a:sym typeface="Montserrat"/>
              </a:rPr>
              <a:t>Омниканальность</a:t>
            </a:r>
            <a:endParaRPr b="1" i="0" sz="2200" u="none" cap="none" strike="noStrike">
              <a:solidFill>
                <a:srgbClr val="FE67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preencoded.png" id="168" name="Google Shape;168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8700" y="2036631"/>
            <a:ext cx="5361419" cy="274688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1"/>
          <p:cNvSpPr/>
          <p:nvPr/>
        </p:nvSpPr>
        <p:spPr>
          <a:xfrm>
            <a:off x="533502" y="1247975"/>
            <a:ext cx="79008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Персонализация офлайна: кейс «Раменского деликатеса»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11"/>
          <p:cNvSpPr/>
          <p:nvPr/>
        </p:nvSpPr>
        <p:spPr>
          <a:xfrm>
            <a:off x="5718725" y="2748300"/>
            <a:ext cx="2715600" cy="995100"/>
          </a:xfrm>
          <a:prstGeom prst="roundRect">
            <a:avLst>
              <a:gd fmla="val 12486" name="adj"/>
            </a:avLst>
          </a:prstGeom>
          <a:solidFill>
            <a:srgbClr val="FE67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Проблема – кассир не может знать предпочтения всех клиентов</a:t>
            </a:r>
            <a:endParaRPr b="0" i="0" sz="14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2"/>
          <p:cNvSpPr txBox="1"/>
          <p:nvPr/>
        </p:nvSpPr>
        <p:spPr>
          <a:xfrm>
            <a:off x="635525" y="689512"/>
            <a:ext cx="6789000" cy="9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FE6733"/>
                </a:solidFill>
                <a:latin typeface="Montserrat"/>
                <a:ea typeface="Montserrat"/>
                <a:cs typeface="Montserrat"/>
                <a:sym typeface="Montserrat"/>
              </a:rPr>
              <a:t>Внедрены три алгоритма рекомендаций</a:t>
            </a:r>
            <a:endParaRPr b="1" i="0" sz="2200" u="none" cap="none" strike="noStrike">
              <a:solidFill>
                <a:srgbClr val="FE67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6" name="Google Shape;176;p12"/>
          <p:cNvSpPr txBox="1"/>
          <p:nvPr/>
        </p:nvSpPr>
        <p:spPr>
          <a:xfrm>
            <a:off x="635625" y="1684731"/>
            <a:ext cx="3305700" cy="31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78899" lvl="0" marL="17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AutoNum type="arabicPeriod"/>
            </a:pPr>
            <a:r>
              <a:rPr b="0" i="0" lang="en-GB" sz="14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Если покупатель авторизовался по карте лояльности – показываем персональные ранее купленные товары</a:t>
            </a:r>
            <a:endParaRPr b="0" i="0" sz="14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178899" lvl="0" marL="179999" marR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AutoNum type="arabicPeriod"/>
            </a:pPr>
            <a:r>
              <a:rPr b="0" i="0" lang="en-GB" sz="14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Пока ничего не пробил/</a:t>
            </a:r>
            <a:br>
              <a:rPr b="0" i="0" lang="en-GB" sz="14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0" i="0" lang="en-GB" sz="14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не авторизовался/выдача </a:t>
            </a:r>
            <a:br>
              <a:rPr b="0" i="0" lang="en-GB" sz="14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0" i="0" lang="en-GB" sz="14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не набирается – показываем самые популярные товары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8899" lvl="0" marL="179999" marR="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chemeClr val="lt1"/>
              </a:buClr>
              <a:buSzPts val="1400"/>
              <a:buFont typeface="Inter"/>
              <a:buAutoNum type="arabicPeriod"/>
            </a:pPr>
            <a:r>
              <a:rPr b="0" i="0" lang="en-GB" sz="14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Пробил товар/ы – показываем сопутствующие товары</a:t>
            </a:r>
            <a:endParaRPr b="0" i="0" sz="14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7" name="Google Shape;177;p12"/>
          <p:cNvSpPr/>
          <p:nvPr/>
        </p:nvSpPr>
        <p:spPr>
          <a:xfrm>
            <a:off x="4232550" y="1844325"/>
            <a:ext cx="4275900" cy="2446800"/>
          </a:xfrm>
          <a:prstGeom prst="roundRect">
            <a:avLst>
              <a:gd fmla="val 1243" name="adj"/>
            </a:avLst>
          </a:prstGeom>
          <a:solidFill>
            <a:srgbClr val="FFFFFF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00013" rotWithShape="0" algn="bl" dir="5400000" dist="66675">
              <a:srgbClr val="78909C">
                <a:alpha val="4352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12"/>
          <p:cNvPicPr preferRelativeResize="0"/>
          <p:nvPr/>
        </p:nvPicPr>
        <p:blipFill rotWithShape="1">
          <a:blip r:embed="rId4">
            <a:alphaModFix/>
          </a:blip>
          <a:srcRect b="2044" l="1301" r="1601" t="1967"/>
          <a:stretch/>
        </p:blipFill>
        <p:spPr>
          <a:xfrm>
            <a:off x="4479041" y="1968024"/>
            <a:ext cx="3693337" cy="2067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2"/>
          <p:cNvPicPr preferRelativeResize="0"/>
          <p:nvPr/>
        </p:nvPicPr>
        <p:blipFill rotWithShape="1">
          <a:blip r:embed="rId5">
            <a:alphaModFix/>
          </a:blip>
          <a:srcRect b="2037" l="29947" r="1600" t="53665"/>
          <a:stretch/>
        </p:blipFill>
        <p:spPr>
          <a:xfrm>
            <a:off x="5624572" y="3081717"/>
            <a:ext cx="2547804" cy="954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2"/>
          <p:cNvSpPr/>
          <p:nvPr/>
        </p:nvSpPr>
        <p:spPr>
          <a:xfrm>
            <a:off x="5536200" y="3032075"/>
            <a:ext cx="2683500" cy="1003800"/>
          </a:xfrm>
          <a:prstGeom prst="roundRect">
            <a:avLst>
              <a:gd fmla="val 7491" name="adj"/>
            </a:avLst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>
              <a:srgbClr val="33AFE9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81" name="Google Shape;181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-5399996">
            <a:off x="6408597" y="4021341"/>
            <a:ext cx="464242" cy="576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3"/>
          <p:cNvSpPr/>
          <p:nvPr/>
        </p:nvSpPr>
        <p:spPr>
          <a:xfrm>
            <a:off x="850658" y="3113484"/>
            <a:ext cx="3615600" cy="1648500"/>
          </a:xfrm>
          <a:prstGeom prst="roundRect">
            <a:avLst>
              <a:gd fmla="val 9174" name="adj"/>
            </a:avLst>
          </a:prstGeom>
          <a:solidFill>
            <a:srgbClr val="FFFFFF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00013" rotWithShape="0" algn="bl" dir="5400000" dist="66675">
              <a:srgbClr val="78909C">
                <a:alpha val="4352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3"/>
          <p:cNvSpPr/>
          <p:nvPr/>
        </p:nvSpPr>
        <p:spPr>
          <a:xfrm>
            <a:off x="850658" y="1431834"/>
            <a:ext cx="3615600" cy="1421400"/>
          </a:xfrm>
          <a:prstGeom prst="roundRect">
            <a:avLst>
              <a:gd fmla="val 9174" name="adj"/>
            </a:avLst>
          </a:prstGeom>
          <a:solidFill>
            <a:srgbClr val="FFFFFF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00013" rotWithShape="0" algn="bl" dir="5400000" dist="66675">
              <a:srgbClr val="78909C">
                <a:alpha val="4352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3"/>
          <p:cNvSpPr/>
          <p:nvPr/>
        </p:nvSpPr>
        <p:spPr>
          <a:xfrm>
            <a:off x="1055358" y="1584034"/>
            <a:ext cx="1850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GB" sz="3300" u="none" cap="none" strike="noStrike">
                <a:solidFill>
                  <a:srgbClr val="FE6733"/>
                </a:solidFill>
                <a:latin typeface="Inter"/>
                <a:ea typeface="Inter"/>
                <a:cs typeface="Inter"/>
                <a:sym typeface="Inter"/>
              </a:rPr>
              <a:t>50+</a:t>
            </a:r>
            <a:r>
              <a:rPr b="1" i="0" lang="en-GB" sz="3300" u="none" cap="none" strike="noStrike">
                <a:solidFill>
                  <a:srgbClr val="70AD47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b="1" i="0" lang="en-GB" sz="2000" u="none" cap="none" strike="noStrike">
                <a:solidFill>
                  <a:srgbClr val="2D2D2D"/>
                </a:solidFill>
                <a:latin typeface="Inter"/>
                <a:ea typeface="Inter"/>
                <a:cs typeface="Inter"/>
                <a:sym typeface="Inter"/>
              </a:rPr>
              <a:t>мониторов</a:t>
            </a:r>
            <a:endParaRPr b="1" i="0" sz="2000" u="none" cap="none" strike="noStrike">
              <a:solidFill>
                <a:srgbClr val="2D2D2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9" name="Google Shape;189;p13"/>
          <p:cNvSpPr/>
          <p:nvPr/>
        </p:nvSpPr>
        <p:spPr>
          <a:xfrm>
            <a:off x="1055358" y="3209234"/>
            <a:ext cx="1850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GB" sz="3300" u="none" cap="none" strike="noStrike">
                <a:solidFill>
                  <a:srgbClr val="FE6733"/>
                </a:solidFill>
                <a:latin typeface="Inter"/>
                <a:ea typeface="Inter"/>
                <a:cs typeface="Inter"/>
                <a:sym typeface="Inter"/>
              </a:rPr>
              <a:t>48.000</a:t>
            </a:r>
            <a:r>
              <a:rPr b="1" i="0" lang="en-GB" sz="3300" u="none" cap="none" strike="noStrike">
                <a:solidFill>
                  <a:srgbClr val="70AD47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b="1" i="0" lang="en-GB" sz="2000" u="none" cap="none" strike="noStrike">
                <a:solidFill>
                  <a:srgbClr val="2D2D2D"/>
                </a:solidFill>
                <a:latin typeface="Inter"/>
                <a:ea typeface="Inter"/>
                <a:cs typeface="Inter"/>
                <a:sym typeface="Inter"/>
              </a:rPr>
              <a:t>покупок</a:t>
            </a:r>
            <a:endParaRPr b="1" i="0" sz="2000" u="none" cap="none" strike="noStrike">
              <a:solidFill>
                <a:srgbClr val="2D2D2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0" name="Google Shape;190;p13"/>
          <p:cNvSpPr/>
          <p:nvPr/>
        </p:nvSpPr>
        <p:spPr>
          <a:xfrm>
            <a:off x="1055358" y="2400359"/>
            <a:ext cx="35214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200" u="none" cap="none" strike="noStrik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установили в торговых точках</a:t>
            </a:r>
            <a:endParaRPr b="0" i="0" sz="1200" u="none" cap="none" strike="noStrik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1" name="Google Shape;191;p13"/>
          <p:cNvSpPr/>
          <p:nvPr/>
        </p:nvSpPr>
        <p:spPr>
          <a:xfrm>
            <a:off x="1055358" y="4036634"/>
            <a:ext cx="29130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совершено с рекомендуемыми товарами</a:t>
            </a:r>
            <a:endParaRPr b="0" i="0" sz="1200" u="none" cap="none" strike="noStrik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2" name="Google Shape;192;p13"/>
          <p:cNvSpPr/>
          <p:nvPr/>
        </p:nvSpPr>
        <p:spPr>
          <a:xfrm>
            <a:off x="4928275" y="3113484"/>
            <a:ext cx="3615600" cy="1648500"/>
          </a:xfrm>
          <a:prstGeom prst="roundRect">
            <a:avLst>
              <a:gd fmla="val 9174" name="adj"/>
            </a:avLst>
          </a:prstGeom>
          <a:solidFill>
            <a:srgbClr val="FFFFFF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00013" rotWithShape="0" algn="bl" dir="5400000" dist="66675">
              <a:srgbClr val="78909C">
                <a:alpha val="4352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3"/>
          <p:cNvSpPr/>
          <p:nvPr/>
        </p:nvSpPr>
        <p:spPr>
          <a:xfrm>
            <a:off x="4928275" y="1431834"/>
            <a:ext cx="3615600" cy="1421400"/>
          </a:xfrm>
          <a:prstGeom prst="roundRect">
            <a:avLst>
              <a:gd fmla="val 9174" name="adj"/>
            </a:avLst>
          </a:prstGeom>
          <a:solidFill>
            <a:srgbClr val="FFFFFF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00013" rotWithShape="0" algn="bl" dir="5400000" dist="66675">
              <a:srgbClr val="78909C">
                <a:alpha val="4352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3"/>
          <p:cNvSpPr/>
          <p:nvPr/>
        </p:nvSpPr>
        <p:spPr>
          <a:xfrm>
            <a:off x="5132975" y="1584025"/>
            <a:ext cx="2558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GB" sz="3300" u="none" cap="none" strike="noStrike">
                <a:solidFill>
                  <a:srgbClr val="FE6733"/>
                </a:solidFill>
                <a:latin typeface="Inter"/>
                <a:ea typeface="Inter"/>
                <a:cs typeface="Inter"/>
                <a:sym typeface="Inter"/>
              </a:rPr>
              <a:t>17 </a:t>
            </a:r>
            <a:r>
              <a:rPr b="1" i="0" lang="en-GB" sz="1800" u="none" cap="none" strike="noStrike">
                <a:solidFill>
                  <a:srgbClr val="FE6733"/>
                </a:solidFill>
                <a:latin typeface="Inter"/>
                <a:ea typeface="Inter"/>
                <a:cs typeface="Inter"/>
                <a:sym typeface="Inter"/>
              </a:rPr>
              <a:t>млн.руб.</a:t>
            </a:r>
            <a:r>
              <a:rPr b="1" i="0" lang="en-GB" sz="3300" u="none" cap="none" strike="noStrike">
                <a:solidFill>
                  <a:srgbClr val="FE673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br>
              <a:rPr b="1" i="0" lang="en-GB" sz="3300" u="none" cap="none" strike="noStrike">
                <a:solidFill>
                  <a:srgbClr val="70AD47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i="0" lang="en-GB" sz="2000" u="none" cap="none" strike="noStrike">
                <a:solidFill>
                  <a:srgbClr val="2D2D2D"/>
                </a:solidFill>
                <a:latin typeface="Inter"/>
                <a:ea typeface="Inter"/>
                <a:cs typeface="Inter"/>
                <a:sym typeface="Inter"/>
              </a:rPr>
              <a:t>общая сумма</a:t>
            </a:r>
            <a:endParaRPr b="1" i="0" sz="2000" u="none" cap="none" strike="noStrike">
              <a:solidFill>
                <a:srgbClr val="2D2D2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5" name="Google Shape;195;p13"/>
          <p:cNvSpPr/>
          <p:nvPr/>
        </p:nvSpPr>
        <p:spPr>
          <a:xfrm>
            <a:off x="5132975" y="3209225"/>
            <a:ext cx="2586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GB" sz="3300" u="none" cap="none" strike="noStrike">
                <a:solidFill>
                  <a:srgbClr val="FE6733"/>
                </a:solidFill>
                <a:latin typeface="Inter"/>
                <a:ea typeface="Inter"/>
                <a:cs typeface="Inter"/>
                <a:sym typeface="Inter"/>
              </a:rPr>
              <a:t>на 80%</a:t>
            </a:r>
            <a:r>
              <a:rPr b="1" i="0" lang="en-GB" sz="3300" u="none" cap="none" strike="noStrike">
                <a:solidFill>
                  <a:srgbClr val="70AD47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br>
              <a:rPr b="1" i="0" lang="en-GB" sz="3300" u="none" cap="none" strike="noStrike">
                <a:solidFill>
                  <a:srgbClr val="70AD47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i="0" lang="en-GB" sz="2000" u="none" cap="none" strike="noStrike">
                <a:solidFill>
                  <a:srgbClr val="2D2D2D"/>
                </a:solidFill>
                <a:latin typeface="Inter"/>
                <a:ea typeface="Inter"/>
                <a:cs typeface="Inter"/>
                <a:sym typeface="Inter"/>
              </a:rPr>
              <a:t>вырос средний чек</a:t>
            </a:r>
            <a:endParaRPr b="1" i="0" sz="2000" u="none" cap="none" strike="noStrike">
              <a:solidFill>
                <a:srgbClr val="2D2D2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6" name="Google Shape;196;p13"/>
          <p:cNvSpPr/>
          <p:nvPr/>
        </p:nvSpPr>
        <p:spPr>
          <a:xfrm>
            <a:off x="5132975" y="2400363"/>
            <a:ext cx="33027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купленных товаров </a:t>
            </a:r>
            <a:br>
              <a:rPr b="0" i="0" lang="en-GB" sz="1200" u="none" cap="none" strike="noStrik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0" i="0" lang="en-GB" sz="1200" u="none" cap="none" strike="noStrik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по рекомендациям</a:t>
            </a:r>
            <a:endParaRPr b="0" i="0" sz="1200" u="none" cap="none" strike="noStrik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7" name="Google Shape;197;p13"/>
          <p:cNvSpPr/>
          <p:nvPr/>
        </p:nvSpPr>
        <p:spPr>
          <a:xfrm>
            <a:off x="5132975" y="4036625"/>
            <a:ext cx="31341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в заказах, где есть рекомендованные товары, в сравнении с обычным средним чеком по всей сети</a:t>
            </a:r>
            <a:endParaRPr b="0" i="0" sz="1200" u="none" cap="none" strike="noStrik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8" name="Google Shape;198;p13"/>
          <p:cNvSpPr txBox="1"/>
          <p:nvPr/>
        </p:nvSpPr>
        <p:spPr>
          <a:xfrm>
            <a:off x="850650" y="381513"/>
            <a:ext cx="67890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FE6733"/>
                </a:solidFill>
                <a:latin typeface="Montserrat"/>
                <a:ea typeface="Montserrat"/>
                <a:cs typeface="Montserrat"/>
                <a:sym typeface="Montserrat"/>
              </a:rPr>
              <a:t>Результаты за три месяца работы рекомендаций</a:t>
            </a:r>
            <a:endParaRPr b="1" i="0" sz="2200" u="none" cap="none" strike="noStrike">
              <a:solidFill>
                <a:srgbClr val="FE67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5"/>
          <p:cNvSpPr/>
          <p:nvPr/>
        </p:nvSpPr>
        <p:spPr>
          <a:xfrm>
            <a:off x="1012738" y="4405656"/>
            <a:ext cx="34107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16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И это только пилотная версия! </a:t>
            </a:r>
            <a:endParaRPr b="1" i="0" sz="16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04" name="Google Shape;204;p15"/>
          <p:cNvSpPr/>
          <p:nvPr/>
        </p:nvSpPr>
        <p:spPr>
          <a:xfrm>
            <a:off x="1012738" y="3082500"/>
            <a:ext cx="3843300" cy="1141800"/>
          </a:xfrm>
          <a:prstGeom prst="roundRect">
            <a:avLst>
              <a:gd fmla="val 9174" name="adj"/>
            </a:avLst>
          </a:prstGeom>
          <a:solidFill>
            <a:srgbClr val="FFFFFF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00013" rotWithShape="0" algn="bl" dir="5400000" dist="66675">
              <a:srgbClr val="78909C">
                <a:alpha val="4352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5"/>
          <p:cNvSpPr/>
          <p:nvPr/>
        </p:nvSpPr>
        <p:spPr>
          <a:xfrm>
            <a:off x="1012738" y="1399800"/>
            <a:ext cx="3843300" cy="1441500"/>
          </a:xfrm>
          <a:prstGeom prst="roundRect">
            <a:avLst>
              <a:gd fmla="val 9174" name="adj"/>
            </a:avLst>
          </a:prstGeom>
          <a:solidFill>
            <a:srgbClr val="FFFFFF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00013" rotWithShape="0" algn="bl" dir="5400000" dist="66675">
              <a:srgbClr val="78909C">
                <a:alpha val="4352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>
            <a:off x="1217438" y="1628213"/>
            <a:ext cx="2683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1" i="0" lang="en-GB" sz="4600" u="none" cap="none" strike="noStrike">
                <a:solidFill>
                  <a:srgbClr val="FE6733"/>
                </a:solidFill>
                <a:latin typeface="Inter"/>
                <a:ea typeface="Inter"/>
                <a:cs typeface="Inter"/>
                <a:sym typeface="Inter"/>
              </a:rPr>
              <a:t>11%</a:t>
            </a:r>
            <a:endParaRPr b="1" i="0" sz="4600" u="none" cap="none" strike="noStrike">
              <a:solidFill>
                <a:srgbClr val="FE67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1217438" y="3254456"/>
            <a:ext cx="2683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1" i="0" lang="en-GB" sz="4600" u="none" cap="none" strike="noStrike">
                <a:solidFill>
                  <a:srgbClr val="FE6733"/>
                </a:solidFill>
                <a:latin typeface="Inter"/>
                <a:ea typeface="Inter"/>
                <a:cs typeface="Inter"/>
                <a:sym typeface="Inter"/>
              </a:rPr>
              <a:t>+53%</a:t>
            </a:r>
            <a:endParaRPr b="1" i="0" sz="4600" u="none" cap="none" strike="noStrike">
              <a:solidFill>
                <a:srgbClr val="FE67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217438" y="2188775"/>
            <a:ext cx="33408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покупателей в среднем совершают покупки с рекомендуемыми товарами</a:t>
            </a:r>
            <a:endParaRPr b="0" i="0" sz="1200" u="none" cap="none" strike="noStrik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09" name="Google Shape;209;p15"/>
          <p:cNvSpPr/>
          <p:nvPr/>
        </p:nvSpPr>
        <p:spPr>
          <a:xfrm>
            <a:off x="1217438" y="3829228"/>
            <a:ext cx="29130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к количеству SKU в чеке</a:t>
            </a:r>
            <a:endParaRPr b="0" i="0" sz="1200" u="none" cap="none" strike="noStrik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0" name="Google Shape;210;p15"/>
          <p:cNvSpPr txBox="1"/>
          <p:nvPr/>
        </p:nvSpPr>
        <p:spPr>
          <a:xfrm>
            <a:off x="2029338" y="413938"/>
            <a:ext cx="5085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FE6733"/>
                </a:solidFill>
                <a:latin typeface="Montserrat"/>
                <a:ea typeface="Montserrat"/>
                <a:cs typeface="Montserrat"/>
                <a:sym typeface="Montserrat"/>
              </a:rPr>
              <a:t>Результаты за три месяца работы рекомендаций</a:t>
            </a:r>
            <a:endParaRPr b="1" i="0" sz="2200" u="none" cap="none" strike="noStrike">
              <a:solidFill>
                <a:srgbClr val="FE67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preencoded.png" id="211" name="Google Shape;21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91073" y="1299694"/>
            <a:ext cx="2340292" cy="3583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4640525" y="506495"/>
            <a:ext cx="18168724" cy="4693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6"/>
          <p:cNvSpPr txBox="1"/>
          <p:nvPr/>
        </p:nvSpPr>
        <p:spPr>
          <a:xfrm>
            <a:off x="968875" y="359988"/>
            <a:ext cx="6692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FE6733"/>
                </a:solidFill>
                <a:latin typeface="Montserrat"/>
                <a:ea typeface="Montserrat"/>
                <a:cs typeface="Montserrat"/>
                <a:sym typeface="Montserrat"/>
              </a:rPr>
              <a:t>Персонализация мессенджеров: </a:t>
            </a:r>
            <a:br>
              <a:rPr b="1" i="0" lang="en-GB" sz="2200" u="none" cap="none" strike="noStrike">
                <a:solidFill>
                  <a:srgbClr val="FE673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en-GB" sz="2200" u="none" cap="none" strike="noStrike">
                <a:solidFill>
                  <a:srgbClr val="FE6733"/>
                </a:solidFill>
                <a:latin typeface="Montserrat"/>
                <a:ea typeface="Montserrat"/>
                <a:cs typeface="Montserrat"/>
                <a:sym typeface="Montserrat"/>
              </a:rPr>
              <a:t>кейс Skillbox</a:t>
            </a:r>
            <a:endParaRPr b="1" i="0" sz="2200" u="none" cap="none" strike="noStrike">
              <a:solidFill>
                <a:srgbClr val="FE67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18" name="Google Shape;218;p16"/>
          <p:cNvGrpSpPr/>
          <p:nvPr/>
        </p:nvGrpSpPr>
        <p:grpSpPr>
          <a:xfrm>
            <a:off x="1263975" y="1415163"/>
            <a:ext cx="6616025" cy="3608251"/>
            <a:chOff x="495975" y="1198000"/>
            <a:chExt cx="6616025" cy="3608251"/>
          </a:xfrm>
        </p:grpSpPr>
        <p:pic>
          <p:nvPicPr>
            <p:cNvPr descr="preencoded.png" id="219" name="Google Shape;219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95975" y="1198000"/>
              <a:ext cx="6616025" cy="36082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0" name="Google Shape;220;p16"/>
            <p:cNvSpPr/>
            <p:nvPr/>
          </p:nvSpPr>
          <p:spPr>
            <a:xfrm>
              <a:off x="3681541" y="2804572"/>
              <a:ext cx="849300" cy="19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3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GB" sz="1300" u="none" cap="none" strike="noStrike">
                  <a:solidFill>
                    <a:srgbClr val="333333"/>
                  </a:solidFill>
                  <a:latin typeface="Inter SemiBold"/>
                  <a:ea typeface="Inter SemiBold"/>
                  <a:cs typeface="Inter SemiBold"/>
                  <a:sym typeface="Inter SemiBold"/>
                </a:rPr>
                <a:t>Telegram</a:t>
              </a:r>
              <a:endParaRPr b="0" i="0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16"/>
            <p:cNvSpPr/>
            <p:nvPr/>
          </p:nvSpPr>
          <p:spPr>
            <a:xfrm>
              <a:off x="3681541" y="3437306"/>
              <a:ext cx="502500" cy="19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3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GB" sz="1300" u="none" cap="none" strike="noStrike">
                  <a:solidFill>
                    <a:srgbClr val="333333"/>
                  </a:solidFill>
                  <a:latin typeface="Inter SemiBold"/>
                  <a:ea typeface="Inter SemiBold"/>
                  <a:cs typeface="Inter SemiBold"/>
                  <a:sym typeface="Inter SemiBold"/>
                </a:rPr>
                <a:t>Viber</a:t>
              </a:r>
              <a:endParaRPr b="0" i="0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16"/>
            <p:cNvSpPr/>
            <p:nvPr/>
          </p:nvSpPr>
          <p:spPr>
            <a:xfrm>
              <a:off x="5446090" y="2804355"/>
              <a:ext cx="953100" cy="19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3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GB" sz="1300" u="none" cap="none" strike="noStrike">
                  <a:solidFill>
                    <a:srgbClr val="333333"/>
                  </a:solidFill>
                  <a:latin typeface="Inter SemiBold"/>
                  <a:ea typeface="Inter SemiBold"/>
                  <a:cs typeface="Inter SemiBold"/>
                  <a:sym typeface="Inter SemiBold"/>
                </a:rPr>
                <a:t>WhatsApp</a:t>
              </a:r>
              <a:endParaRPr b="0" i="0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16"/>
            <p:cNvSpPr/>
            <p:nvPr/>
          </p:nvSpPr>
          <p:spPr>
            <a:xfrm>
              <a:off x="5451270" y="3437087"/>
              <a:ext cx="968400" cy="19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3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GB" sz="1300" u="none" cap="none" strike="noStrike">
                  <a:solidFill>
                    <a:srgbClr val="333333"/>
                  </a:solidFill>
                  <a:latin typeface="Inter SemiBold"/>
                  <a:ea typeface="Inter SemiBold"/>
                  <a:cs typeface="Inter SemiBold"/>
                  <a:sym typeface="Inter SemiBold"/>
                </a:rPr>
                <a:t>Вконтакте</a:t>
              </a:r>
              <a:endParaRPr b="0" i="0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283642" y="3852958"/>
              <a:ext cx="678900" cy="19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3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GB" sz="1300" u="none" cap="none" strike="noStrike">
                  <a:solidFill>
                    <a:srgbClr val="333333"/>
                  </a:solidFill>
                  <a:latin typeface="Inter SemiBold"/>
                  <a:ea typeface="Inter SemiBold"/>
                  <a:cs typeface="Inter SemiBold"/>
                  <a:sym typeface="Inter SemiBold"/>
                </a:rPr>
                <a:t>Чат-бот</a:t>
              </a:r>
              <a:endParaRPr b="0" i="0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029529" y="1707620"/>
              <a:ext cx="53226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GB" sz="1800" u="none" cap="none" strike="noStrike">
                  <a:solidFill>
                    <a:srgbClr val="2D2D2D"/>
                  </a:solidFill>
                  <a:latin typeface="Inter"/>
                  <a:ea typeface="Inter"/>
                  <a:cs typeface="Inter"/>
                  <a:sym typeface="Inter"/>
                </a:rPr>
                <a:t>Чат-бот генерирует 8% выручки всей компании при нулевых затратах на трафик</a:t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5118587" y="100929"/>
            <a:ext cx="1922688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31" name="Google Shape;231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1075" y="2255200"/>
            <a:ext cx="6327060" cy="254305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7"/>
          <p:cNvSpPr txBox="1"/>
          <p:nvPr/>
        </p:nvSpPr>
        <p:spPr>
          <a:xfrm>
            <a:off x="673775" y="994644"/>
            <a:ext cx="6099600" cy="11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79999" lvl="0" marL="17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ー"/>
            </a:pPr>
            <a:r>
              <a:rPr b="0" i="0" lang="en-GB" sz="16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Рекомендации к конкретному курсу</a:t>
            </a:r>
            <a:endParaRPr b="0" i="0" sz="16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179999" lvl="0" marL="179999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ー"/>
            </a:pPr>
            <a:r>
              <a:rPr b="0" i="0" lang="en-GB" sz="16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Рекомендации к конкретному направлению</a:t>
            </a:r>
            <a:endParaRPr b="0" i="0" sz="16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179999" lvl="0" marL="179999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500"/>
              <a:buFont typeface="Inter"/>
              <a:buChar char="ー"/>
            </a:pPr>
            <a:r>
              <a:rPr b="0" i="0" lang="en-GB" sz="16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Курсы-хиты</a:t>
            </a:r>
            <a:endParaRPr b="0" i="0" sz="16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33" name="Google Shape;233;p17"/>
          <p:cNvSpPr txBox="1"/>
          <p:nvPr/>
        </p:nvSpPr>
        <p:spPr>
          <a:xfrm>
            <a:off x="1225950" y="341600"/>
            <a:ext cx="6692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FE6733"/>
                </a:solidFill>
                <a:latin typeface="Montserrat"/>
                <a:ea typeface="Montserrat"/>
                <a:cs typeface="Montserrat"/>
                <a:sym typeface="Montserrat"/>
              </a:rPr>
              <a:t>Какие типы рекомендаций есть в боте</a:t>
            </a:r>
            <a:endParaRPr b="1" i="0" sz="2200" u="none" cap="none" strike="noStrike">
              <a:solidFill>
                <a:srgbClr val="FE67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5118587" y="100929"/>
            <a:ext cx="1922688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8"/>
          <p:cNvSpPr txBox="1"/>
          <p:nvPr/>
        </p:nvSpPr>
        <p:spPr>
          <a:xfrm>
            <a:off x="673775" y="254525"/>
            <a:ext cx="6692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FE6733"/>
                </a:solidFill>
                <a:latin typeface="Montserrat"/>
                <a:ea typeface="Montserrat"/>
                <a:cs typeface="Montserrat"/>
                <a:sym typeface="Montserrat"/>
              </a:rPr>
              <a:t>Готовые образы </a:t>
            </a:r>
            <a:endParaRPr b="1" i="0" sz="1555" u="none" cap="none" strike="noStrike">
              <a:solidFill>
                <a:srgbClr val="FE67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0" name="Google Shape;240;p18"/>
          <p:cNvSpPr txBox="1"/>
          <p:nvPr/>
        </p:nvSpPr>
        <p:spPr>
          <a:xfrm>
            <a:off x="413777" y="1207125"/>
            <a:ext cx="3595800" cy="19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84150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Char char="ー"/>
            </a:pPr>
            <a:r>
              <a:rPr b="0" i="0" lang="en-GB" sz="14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Видно, как выбранная вещь сочетается с другими позициями из магазина</a:t>
            </a:r>
            <a:endParaRPr b="0" i="0" sz="14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184150" lvl="0" marL="269999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Char char="ー"/>
            </a:pPr>
            <a:r>
              <a:rPr b="0" i="0" lang="en-GB" sz="14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Учитываются параметры, цвета, коллекций, сезон + предпочтения пользователя</a:t>
            </a:r>
            <a:endParaRPr b="0" i="0" sz="14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184150" lvl="0" marL="269999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400"/>
              <a:buFont typeface="Inter"/>
              <a:buChar char="ー"/>
            </a:pPr>
            <a:r>
              <a:rPr b="0" i="0" lang="en-GB" sz="14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Показываются только товары в наличии</a:t>
            </a:r>
            <a:endParaRPr b="0" i="0" sz="14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41" name="Google Shape;241;p18"/>
          <p:cNvSpPr txBox="1"/>
          <p:nvPr/>
        </p:nvSpPr>
        <p:spPr>
          <a:xfrm>
            <a:off x="490550" y="2003402"/>
            <a:ext cx="27534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42" name="Google Shape;242;p18"/>
          <p:cNvSpPr txBox="1"/>
          <p:nvPr/>
        </p:nvSpPr>
        <p:spPr>
          <a:xfrm>
            <a:off x="490551" y="2789902"/>
            <a:ext cx="22329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43" name="Google Shape;243;p18"/>
          <p:cNvSpPr/>
          <p:nvPr/>
        </p:nvSpPr>
        <p:spPr>
          <a:xfrm>
            <a:off x="4477925" y="658525"/>
            <a:ext cx="4143600" cy="4381500"/>
          </a:xfrm>
          <a:prstGeom prst="roundRect">
            <a:avLst>
              <a:gd fmla="val 210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18"/>
          <p:cNvPicPr preferRelativeResize="0"/>
          <p:nvPr/>
        </p:nvPicPr>
        <p:blipFill rotWithShape="1">
          <a:blip r:embed="rId5">
            <a:alphaModFix/>
          </a:blip>
          <a:srcRect b="35604" l="0" r="0" t="0"/>
          <a:stretch/>
        </p:blipFill>
        <p:spPr>
          <a:xfrm>
            <a:off x="4603270" y="773882"/>
            <a:ext cx="3875337" cy="2935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8"/>
          <p:cNvPicPr preferRelativeResize="0"/>
          <p:nvPr/>
        </p:nvPicPr>
        <p:blipFill rotWithShape="1">
          <a:blip r:embed="rId5">
            <a:alphaModFix/>
          </a:blip>
          <a:srcRect b="29006" l="0" r="0" t="67652"/>
          <a:stretch/>
        </p:blipFill>
        <p:spPr>
          <a:xfrm>
            <a:off x="4603270" y="3633221"/>
            <a:ext cx="3875337" cy="152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8"/>
          <p:cNvPicPr preferRelativeResize="0"/>
          <p:nvPr/>
        </p:nvPicPr>
        <p:blipFill rotWithShape="1">
          <a:blip r:embed="rId5">
            <a:alphaModFix/>
          </a:blip>
          <a:srcRect b="0" l="18090" r="18091" t="72789"/>
          <a:stretch/>
        </p:blipFill>
        <p:spPr>
          <a:xfrm>
            <a:off x="4775361" y="3724727"/>
            <a:ext cx="2473039" cy="1240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8"/>
          <p:cNvSpPr txBox="1"/>
          <p:nvPr/>
        </p:nvSpPr>
        <p:spPr>
          <a:xfrm>
            <a:off x="795350" y="3633225"/>
            <a:ext cx="2072700" cy="10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9ECC"/>
              </a:buClr>
              <a:buSzPts val="2200"/>
              <a:buFont typeface="Montserrat"/>
              <a:buNone/>
            </a:pPr>
            <a:r>
              <a:rPr b="1" i="0" lang="en-GB" sz="2200" u="none" cap="none" strike="noStrike">
                <a:solidFill>
                  <a:srgbClr val="FE6733"/>
                </a:solidFill>
                <a:latin typeface="Montserrat"/>
                <a:ea typeface="Montserrat"/>
                <a:cs typeface="Montserrat"/>
                <a:sym typeface="Montserrat"/>
              </a:rPr>
              <a:t>Генерация подборок с помощью AI</a:t>
            </a:r>
            <a:endParaRPr b="0" i="0" sz="1100" u="none" cap="none" strike="noStrike">
              <a:solidFill>
                <a:srgbClr val="FE67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961810">
            <a:off x="3026487" y="3831940"/>
            <a:ext cx="1113552" cy="687668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8"/>
          <p:cNvSpPr/>
          <p:nvPr/>
        </p:nvSpPr>
        <p:spPr>
          <a:xfrm>
            <a:off x="4714400" y="3733925"/>
            <a:ext cx="2804400" cy="1221900"/>
          </a:xfrm>
          <a:prstGeom prst="rect">
            <a:avLst/>
          </a:prstGeom>
          <a:noFill/>
          <a:ln cap="flat" cmpd="sng" w="952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5118587" y="100929"/>
            <a:ext cx="1922688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9"/>
          <p:cNvSpPr/>
          <p:nvPr/>
        </p:nvSpPr>
        <p:spPr>
          <a:xfrm>
            <a:off x="519475" y="2354728"/>
            <a:ext cx="2541300" cy="1620300"/>
          </a:xfrm>
          <a:prstGeom prst="roundRect">
            <a:avLst>
              <a:gd fmla="val 16667" name="adj"/>
            </a:avLst>
          </a:prstGeom>
          <a:solidFill>
            <a:srgbClr val="FE6733"/>
          </a:solidFill>
          <a:ln>
            <a:noFill/>
          </a:ln>
          <a:effectLst>
            <a:outerShdw blurRad="242888" rotWithShape="0" algn="bl">
              <a:srgbClr val="073763">
                <a:alpha val="2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9"/>
          <p:cNvSpPr/>
          <p:nvPr/>
        </p:nvSpPr>
        <p:spPr>
          <a:xfrm>
            <a:off x="3244611" y="2354728"/>
            <a:ext cx="2541300" cy="1620300"/>
          </a:xfrm>
          <a:prstGeom prst="roundRect">
            <a:avLst>
              <a:gd fmla="val 16667" name="adj"/>
            </a:avLst>
          </a:prstGeom>
          <a:solidFill>
            <a:srgbClr val="FE6733"/>
          </a:solidFill>
          <a:ln>
            <a:noFill/>
          </a:ln>
          <a:effectLst>
            <a:outerShdw blurRad="242888" rotWithShape="0" algn="bl">
              <a:srgbClr val="073763">
                <a:alpha val="2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9"/>
          <p:cNvSpPr/>
          <p:nvPr/>
        </p:nvSpPr>
        <p:spPr>
          <a:xfrm>
            <a:off x="5969748" y="2354728"/>
            <a:ext cx="2541300" cy="1620300"/>
          </a:xfrm>
          <a:prstGeom prst="roundRect">
            <a:avLst>
              <a:gd fmla="val 16667" name="adj"/>
            </a:avLst>
          </a:prstGeom>
          <a:solidFill>
            <a:srgbClr val="FE6733"/>
          </a:solidFill>
          <a:ln>
            <a:noFill/>
          </a:ln>
          <a:effectLst>
            <a:outerShdw blurRad="242888" rotWithShape="0" algn="bl">
              <a:srgbClr val="073763">
                <a:alpha val="2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9"/>
          <p:cNvSpPr txBox="1"/>
          <p:nvPr/>
        </p:nvSpPr>
        <p:spPr>
          <a:xfrm>
            <a:off x="519481" y="1231769"/>
            <a:ext cx="5494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9"/>
          <p:cNvSpPr txBox="1"/>
          <p:nvPr/>
        </p:nvSpPr>
        <p:spPr>
          <a:xfrm>
            <a:off x="904924" y="2652803"/>
            <a:ext cx="1848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12"/>
              </a:lnSpc>
              <a:spcBef>
                <a:spcPts val="0"/>
              </a:spcBef>
              <a:spcAft>
                <a:spcPts val="0"/>
              </a:spcAft>
              <a:buClr>
                <a:srgbClr val="139ECC"/>
              </a:buClr>
              <a:buSzPts val="4500"/>
              <a:buFont typeface="Montserrat"/>
              <a:buNone/>
            </a:pPr>
            <a:r>
              <a:rPr b="0" i="0" lang="en-GB" sz="4500" u="none" cap="none" strike="noStrik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+231</a:t>
            </a:r>
            <a:r>
              <a:rPr b="0" i="0" lang="en-GB" sz="2700" u="none" cap="none" strike="noStrik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%</a:t>
            </a:r>
            <a:endParaRPr b="0" i="0" sz="3600" u="none" cap="none" strike="noStrike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60" name="Google Shape;260;p19"/>
          <p:cNvSpPr txBox="1"/>
          <p:nvPr/>
        </p:nvSpPr>
        <p:spPr>
          <a:xfrm>
            <a:off x="519475" y="3350929"/>
            <a:ext cx="25413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12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900"/>
              <a:buFont typeface="Montserrat"/>
              <a:buNone/>
            </a:pPr>
            <a:r>
              <a:rPr b="0" i="0" lang="en-GB" sz="13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конверсия в просмотр</a:t>
            </a:r>
            <a:endParaRPr b="0" i="0" sz="13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61" name="Google Shape;261;p19"/>
          <p:cNvSpPr txBox="1"/>
          <p:nvPr/>
        </p:nvSpPr>
        <p:spPr>
          <a:xfrm>
            <a:off x="3745221" y="2652803"/>
            <a:ext cx="1848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12"/>
              </a:lnSpc>
              <a:spcBef>
                <a:spcPts val="0"/>
              </a:spcBef>
              <a:spcAft>
                <a:spcPts val="0"/>
              </a:spcAft>
              <a:buClr>
                <a:srgbClr val="139ECC"/>
              </a:buClr>
              <a:buSzPts val="4500"/>
              <a:buFont typeface="Montserrat"/>
              <a:buNone/>
            </a:pPr>
            <a:r>
              <a:rPr b="0" i="0" lang="en-GB" sz="4500" u="none" cap="none" strike="noStrik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+63</a:t>
            </a:r>
            <a:r>
              <a:rPr b="0" i="0" lang="en-GB" sz="2700" u="none" cap="none" strike="noStrik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%</a:t>
            </a:r>
            <a:endParaRPr b="0" i="0" sz="3600" u="none" cap="none" strike="noStrike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62" name="Google Shape;262;p19"/>
          <p:cNvSpPr txBox="1"/>
          <p:nvPr/>
        </p:nvSpPr>
        <p:spPr>
          <a:xfrm>
            <a:off x="3447867" y="3350939"/>
            <a:ext cx="21348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12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900"/>
              <a:buFont typeface="Montserrat"/>
              <a:buNone/>
            </a:pPr>
            <a:r>
              <a:rPr b="0" i="0" lang="en-GB" sz="13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кол-во товаров в корзине</a:t>
            </a:r>
            <a:endParaRPr b="0" i="0" sz="13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63" name="Google Shape;263;p19"/>
          <p:cNvSpPr txBox="1"/>
          <p:nvPr/>
        </p:nvSpPr>
        <p:spPr>
          <a:xfrm>
            <a:off x="6421005" y="2652803"/>
            <a:ext cx="22035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12"/>
              </a:lnSpc>
              <a:spcBef>
                <a:spcPts val="0"/>
              </a:spcBef>
              <a:spcAft>
                <a:spcPts val="0"/>
              </a:spcAft>
              <a:buClr>
                <a:srgbClr val="139ECC"/>
              </a:buClr>
              <a:buSzPts val="4500"/>
              <a:buFont typeface="Montserrat"/>
              <a:buNone/>
            </a:pPr>
            <a:r>
              <a:rPr b="0" i="0" lang="en-GB" sz="4500" u="none" cap="none" strike="noStrik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+116</a:t>
            </a:r>
            <a:r>
              <a:rPr b="0" i="0" lang="en-GB" sz="2700" u="none" cap="none" strike="noStrik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%</a:t>
            </a:r>
            <a:endParaRPr b="0" i="0" sz="2700" u="none" cap="none" strike="noStrike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64" name="Google Shape;264;p19"/>
          <p:cNvSpPr txBox="1"/>
          <p:nvPr/>
        </p:nvSpPr>
        <p:spPr>
          <a:xfrm>
            <a:off x="6172990" y="3350939"/>
            <a:ext cx="21348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12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900"/>
              <a:buFont typeface="Montserrat"/>
              <a:buNone/>
            </a:pPr>
            <a:r>
              <a:rPr b="0" i="0" lang="en-GB" sz="13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рост выручки</a:t>
            </a:r>
            <a:endParaRPr b="0" i="0" sz="13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65" name="Google Shape;265;p19"/>
          <p:cNvSpPr txBox="1"/>
          <p:nvPr/>
        </p:nvSpPr>
        <p:spPr>
          <a:xfrm>
            <a:off x="752725" y="1168463"/>
            <a:ext cx="6692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FE6733"/>
                </a:solidFill>
                <a:latin typeface="Montserrat"/>
                <a:ea typeface="Montserrat"/>
                <a:cs typeface="Montserrat"/>
                <a:sym typeface="Montserrat"/>
              </a:rPr>
              <a:t>Нейросети увеличивают метрики</a:t>
            </a:r>
            <a:endParaRPr b="1" i="0" sz="2200" u="none" cap="none" strike="noStrike">
              <a:solidFill>
                <a:srgbClr val="FE67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0"/>
          <p:cNvSpPr txBox="1"/>
          <p:nvPr>
            <p:ph type="ctrTitle"/>
          </p:nvPr>
        </p:nvSpPr>
        <p:spPr>
          <a:xfrm>
            <a:off x="1076107" y="865993"/>
            <a:ext cx="6991800" cy="14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4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Спасибо </a:t>
            </a:r>
            <a:br>
              <a:rPr lang="en-GB" sz="4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</a:br>
            <a:r>
              <a:rPr lang="en-GB" sz="4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за внимание! </a:t>
            </a:r>
            <a:endParaRPr sz="4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271" name="Google Shape;27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675" y="2516475"/>
            <a:ext cx="1483250" cy="1483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72" name="Google Shape;272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30375" y="2610325"/>
            <a:ext cx="1306935" cy="160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0"/>
          <p:cNvSpPr/>
          <p:nvPr/>
        </p:nvSpPr>
        <p:spPr>
          <a:xfrm>
            <a:off x="2592675" y="2571744"/>
            <a:ext cx="31377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01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Сурен Степанянц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0"/>
          <p:cNvSpPr/>
          <p:nvPr/>
        </p:nvSpPr>
        <p:spPr>
          <a:xfrm>
            <a:off x="2592675" y="2969000"/>
            <a:ext cx="22527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Директор по развитию </a:t>
            </a:r>
            <a:br>
              <a:rPr b="0" i="0" lang="en-GB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GB" sz="14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бизнеса Retail Rocket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20"/>
          <p:cNvSpPr/>
          <p:nvPr/>
        </p:nvSpPr>
        <p:spPr>
          <a:xfrm>
            <a:off x="2592675" y="3537839"/>
            <a:ext cx="25422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Остались вопросы? Напишите мне в Telegram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34887" y="3105206"/>
            <a:ext cx="367604" cy="45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"/>
          <p:cNvSpPr txBox="1"/>
          <p:nvPr>
            <p:ph type="title"/>
          </p:nvPr>
        </p:nvSpPr>
        <p:spPr>
          <a:xfrm>
            <a:off x="311700" y="6022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 sz="2400">
                <a:solidFill>
                  <a:srgbClr val="FE6733"/>
                </a:solidFill>
              </a:rPr>
              <a:t>Тренд?</a:t>
            </a:r>
            <a:endParaRPr sz="2400">
              <a:solidFill>
                <a:srgbClr val="FE6733"/>
              </a:solidFill>
            </a:endParaRPr>
          </a:p>
        </p:txBody>
      </p:sp>
      <p:pic>
        <p:nvPicPr>
          <p:cNvPr id="64" name="Google Shape;64;p2"/>
          <p:cNvPicPr preferRelativeResize="0"/>
          <p:nvPr/>
        </p:nvPicPr>
        <p:blipFill rotWithShape="1">
          <a:blip r:embed="rId4">
            <a:alphaModFix/>
          </a:blip>
          <a:srcRect b="0" l="0" r="0" t="13553"/>
          <a:stretch/>
        </p:blipFill>
        <p:spPr>
          <a:xfrm>
            <a:off x="461475" y="2189364"/>
            <a:ext cx="3565702" cy="208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2"/>
          <p:cNvPicPr preferRelativeResize="0"/>
          <p:nvPr/>
        </p:nvPicPr>
        <p:blipFill rotWithShape="1">
          <a:blip r:embed="rId5">
            <a:alphaModFix/>
          </a:blip>
          <a:srcRect b="1614" l="6521" r="6520" t="12511"/>
          <a:stretch/>
        </p:blipFill>
        <p:spPr>
          <a:xfrm>
            <a:off x="4527775" y="2240625"/>
            <a:ext cx="3813024" cy="263573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2"/>
          <p:cNvSpPr txBox="1"/>
          <p:nvPr/>
        </p:nvSpPr>
        <p:spPr>
          <a:xfrm>
            <a:off x="673775" y="1475425"/>
            <a:ext cx="3608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FE6733"/>
                </a:solidFill>
                <a:latin typeface="Inter"/>
                <a:ea typeface="Inter"/>
                <a:cs typeface="Inter"/>
                <a:sym typeface="Inter"/>
              </a:rPr>
              <a:t>36 Marketing Automation Trends</a:t>
            </a:r>
            <a:endParaRPr b="1" i="0" sz="1400" u="none" cap="none" strike="noStrike">
              <a:solidFill>
                <a:srgbClr val="FE67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7" name="Google Shape;67;p2"/>
          <p:cNvSpPr txBox="1"/>
          <p:nvPr/>
        </p:nvSpPr>
        <p:spPr>
          <a:xfrm>
            <a:off x="4871250" y="1475425"/>
            <a:ext cx="3608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FE6733"/>
                </a:solidFill>
                <a:latin typeface="Inter"/>
                <a:ea typeface="Inter"/>
                <a:cs typeface="Inter"/>
                <a:sym typeface="Inter"/>
              </a:rPr>
              <a:t>74 Martech Trends</a:t>
            </a:r>
            <a:endParaRPr b="1" i="0" sz="1400" u="none" cap="none" strike="noStrike">
              <a:solidFill>
                <a:srgbClr val="FE67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8" name="Google Shape;68;p2"/>
          <p:cNvSpPr txBox="1"/>
          <p:nvPr/>
        </p:nvSpPr>
        <p:spPr>
          <a:xfrm>
            <a:off x="673775" y="1741225"/>
            <a:ext cx="25659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434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b="0" i="0" lang="en-GB" sz="1150" u="none" cap="none" strike="noStrike">
                <a:solidFill>
                  <a:srgbClr val="13ABDB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№1 – Personalized content [Content]</a:t>
            </a:r>
            <a:endParaRPr b="1" i="0" sz="1400" u="none" cap="none" strike="noStrike">
              <a:solidFill>
                <a:srgbClr val="13ABD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69" name="Google Shape;69;p2"/>
          <p:cNvPicPr preferRelativeResize="0"/>
          <p:nvPr/>
        </p:nvPicPr>
        <p:blipFill rotWithShape="1">
          <a:blip r:embed="rId6">
            <a:alphaModFix/>
          </a:blip>
          <a:srcRect b="81286" l="0" r="0" t="13553"/>
          <a:stretch/>
        </p:blipFill>
        <p:spPr>
          <a:xfrm>
            <a:off x="461475" y="2238064"/>
            <a:ext cx="3565699" cy="124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70" name="Google Shape;70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5400006">
            <a:off x="3175213" y="1800439"/>
            <a:ext cx="266050" cy="330574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2"/>
          <p:cNvSpPr/>
          <p:nvPr/>
        </p:nvSpPr>
        <p:spPr>
          <a:xfrm>
            <a:off x="2095625" y="2978525"/>
            <a:ext cx="1829100" cy="129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6166388" y="3267475"/>
            <a:ext cx="2174400" cy="160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 txBox="1"/>
          <p:nvPr/>
        </p:nvSpPr>
        <p:spPr>
          <a:xfrm>
            <a:off x="4871250" y="1741225"/>
            <a:ext cx="25659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434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b="0" i="0" lang="en-GB" sz="1150" u="none" cap="none" strike="noStrike">
                <a:solidFill>
                  <a:srgbClr val="13ABDB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№1 – Personalization [Tactics]</a:t>
            </a:r>
            <a:endParaRPr b="1" i="0" sz="1400" u="none" cap="none" strike="noStrike">
              <a:solidFill>
                <a:srgbClr val="13ABD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preencoded.png" id="74" name="Google Shape;74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5400006">
            <a:off x="6983038" y="1800439"/>
            <a:ext cx="266050" cy="33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2"/>
          <p:cNvPicPr preferRelativeResize="0"/>
          <p:nvPr/>
        </p:nvPicPr>
        <p:blipFill rotWithShape="1">
          <a:blip r:embed="rId8">
            <a:alphaModFix/>
          </a:blip>
          <a:srcRect b="84440" l="6521" r="6520" t="12510"/>
          <a:stretch/>
        </p:blipFill>
        <p:spPr>
          <a:xfrm>
            <a:off x="4527775" y="2240625"/>
            <a:ext cx="3813024" cy="93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"/>
          <p:cNvSpPr/>
          <p:nvPr/>
        </p:nvSpPr>
        <p:spPr>
          <a:xfrm>
            <a:off x="6220240" y="3462404"/>
            <a:ext cx="2314500" cy="658800"/>
          </a:xfrm>
          <a:prstGeom prst="roundRect">
            <a:avLst>
              <a:gd fmla="val 16667" name="adj"/>
            </a:avLst>
          </a:prstGeom>
          <a:solidFill>
            <a:srgbClr val="FE67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1" name="Google Shape;81;p3"/>
          <p:cNvSpPr/>
          <p:nvPr/>
        </p:nvSpPr>
        <p:spPr>
          <a:xfrm>
            <a:off x="6220240" y="4311100"/>
            <a:ext cx="2314500" cy="658800"/>
          </a:xfrm>
          <a:prstGeom prst="roundRect">
            <a:avLst>
              <a:gd fmla="val 16667" name="adj"/>
            </a:avLst>
          </a:prstGeom>
          <a:solidFill>
            <a:srgbClr val="FE67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2" name="Google Shape;82;p3"/>
          <p:cNvSpPr/>
          <p:nvPr/>
        </p:nvSpPr>
        <p:spPr>
          <a:xfrm>
            <a:off x="483704" y="3462404"/>
            <a:ext cx="2314500" cy="658800"/>
          </a:xfrm>
          <a:prstGeom prst="roundRect">
            <a:avLst>
              <a:gd fmla="val 16667" name="adj"/>
            </a:avLst>
          </a:prstGeom>
          <a:solidFill>
            <a:srgbClr val="FE67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3" name="Google Shape;83;p3"/>
          <p:cNvSpPr/>
          <p:nvPr/>
        </p:nvSpPr>
        <p:spPr>
          <a:xfrm>
            <a:off x="483704" y="4311100"/>
            <a:ext cx="2314500" cy="658800"/>
          </a:xfrm>
          <a:prstGeom prst="roundRect">
            <a:avLst>
              <a:gd fmla="val 16667" name="adj"/>
            </a:avLst>
          </a:prstGeom>
          <a:solidFill>
            <a:srgbClr val="FE67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4" name="Google Shape;84;p3"/>
          <p:cNvSpPr/>
          <p:nvPr/>
        </p:nvSpPr>
        <p:spPr>
          <a:xfrm>
            <a:off x="3351972" y="3462404"/>
            <a:ext cx="2314500" cy="658800"/>
          </a:xfrm>
          <a:prstGeom prst="roundRect">
            <a:avLst>
              <a:gd fmla="val 16667" name="adj"/>
            </a:avLst>
          </a:prstGeom>
          <a:solidFill>
            <a:srgbClr val="FE67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5" name="Google Shape;85;p3"/>
          <p:cNvSpPr/>
          <p:nvPr/>
        </p:nvSpPr>
        <p:spPr>
          <a:xfrm>
            <a:off x="3351972" y="4311100"/>
            <a:ext cx="2314500" cy="658800"/>
          </a:xfrm>
          <a:prstGeom prst="roundRect">
            <a:avLst>
              <a:gd fmla="val 16667" name="adj"/>
            </a:avLst>
          </a:prstGeom>
          <a:solidFill>
            <a:srgbClr val="FE67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6" name="Google Shape;86;p3"/>
          <p:cNvSpPr txBox="1"/>
          <p:nvPr/>
        </p:nvSpPr>
        <p:spPr>
          <a:xfrm>
            <a:off x="483704" y="1157686"/>
            <a:ext cx="7599900" cy="16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81600" lvl="0" marL="36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"/>
              <a:buChar char="ー"/>
            </a:pPr>
            <a:r>
              <a:rPr b="0" i="0" lang="en-GB" sz="16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10 лет помогаем бизнесу персонализировать коммуникацию с клиентами на всех этапах воронки</a:t>
            </a:r>
            <a:endParaRPr b="0" i="0" sz="16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81600" lvl="0" marL="360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"/>
              <a:buChar char="ー"/>
            </a:pPr>
            <a:r>
              <a:rPr b="0" i="0" lang="en-GB" sz="16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Более 30 алгоритмов рекомендаций</a:t>
            </a:r>
            <a:endParaRPr b="0" i="0" sz="16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81600" lvl="0" marL="3600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600"/>
              <a:buFont typeface="Inter"/>
              <a:buChar char="ー"/>
            </a:pPr>
            <a:r>
              <a:rPr b="0" i="0" lang="en-GB" sz="16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Ежегодно приносим более 42 млрд дополнительной выручки нашим клиентам</a:t>
            </a:r>
            <a:endParaRPr b="0" i="0" sz="11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7" name="Google Shape;87;p3"/>
          <p:cNvSpPr/>
          <p:nvPr/>
        </p:nvSpPr>
        <p:spPr>
          <a:xfrm>
            <a:off x="3610788" y="3607679"/>
            <a:ext cx="17949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Управление данными клиентов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3"/>
          <p:cNvSpPr/>
          <p:nvPr/>
        </p:nvSpPr>
        <p:spPr>
          <a:xfrm>
            <a:off x="3620700" y="4458358"/>
            <a:ext cx="20460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Умная сегментация клиентской базы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3"/>
          <p:cNvSpPr/>
          <p:nvPr/>
        </p:nvSpPr>
        <p:spPr>
          <a:xfrm>
            <a:off x="730517" y="3628907"/>
            <a:ext cx="20460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Коммуникация </a:t>
            </a:r>
            <a:br>
              <a:rPr b="0" i="0" lang="en-GB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GB" sz="1200" u="none" cap="none" strike="noStrike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с клиентами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3"/>
          <p:cNvSpPr/>
          <p:nvPr/>
        </p:nvSpPr>
        <p:spPr>
          <a:xfrm>
            <a:off x="723200" y="4396152"/>
            <a:ext cx="21753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Персонализация </a:t>
            </a:r>
            <a:br>
              <a:rPr b="0" i="0" lang="en-GB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GB" sz="1200" u="none" cap="none" strike="noStrike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и товарные рекомендации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3"/>
          <p:cNvSpPr/>
          <p:nvPr/>
        </p:nvSpPr>
        <p:spPr>
          <a:xfrm>
            <a:off x="6570520" y="3628907"/>
            <a:ext cx="20460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Программа </a:t>
            </a:r>
            <a:br>
              <a:rPr b="0" i="0" lang="en-GB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GB" sz="1200" u="none" cap="none" strike="noStrike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лояльности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3"/>
          <p:cNvSpPr/>
          <p:nvPr/>
        </p:nvSpPr>
        <p:spPr>
          <a:xfrm>
            <a:off x="472199" y="2830181"/>
            <a:ext cx="5950800" cy="5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FE6733"/>
                </a:solidFill>
                <a:latin typeface="Montserrat"/>
                <a:ea typeface="Montserrat"/>
                <a:cs typeface="Montserrat"/>
                <a:sym typeface="Montserrat"/>
              </a:rPr>
              <a:t>Наши инструменты</a:t>
            </a:r>
            <a:endParaRPr b="1" i="0" sz="2200" u="none" cap="none" strike="noStrike">
              <a:solidFill>
                <a:srgbClr val="FE67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3"/>
          <p:cNvSpPr txBox="1"/>
          <p:nvPr/>
        </p:nvSpPr>
        <p:spPr>
          <a:xfrm>
            <a:off x="824513" y="580150"/>
            <a:ext cx="78474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FE6733"/>
                </a:solidFill>
                <a:latin typeface="Montserrat"/>
                <a:ea typeface="Montserrat"/>
                <a:cs typeface="Montserrat"/>
                <a:sym typeface="Montserrat"/>
              </a:rPr>
              <a:t>Платформа по удержанию клиентов</a:t>
            </a:r>
            <a:endParaRPr b="1" i="0" sz="2200" u="none" cap="none" strike="noStrike">
              <a:solidFill>
                <a:srgbClr val="FE67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" name="Google Shape;94;p3"/>
          <p:cNvSpPr/>
          <p:nvPr/>
        </p:nvSpPr>
        <p:spPr>
          <a:xfrm>
            <a:off x="6563221" y="4396152"/>
            <a:ext cx="21087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Retail media </a:t>
            </a:r>
            <a:endParaRPr b="1" i="0" sz="1200" u="none" cap="none" strike="noStrike">
              <a:solidFill>
                <a:srgbClr val="FFFF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платформа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4"/>
          <p:cNvPicPr preferRelativeResize="0"/>
          <p:nvPr/>
        </p:nvPicPr>
        <p:blipFill rotWithShape="1">
          <a:blip r:embed="rId4">
            <a:alphaModFix/>
          </a:blip>
          <a:srcRect b="11927" l="6978" r="6977" t="15338"/>
          <a:stretch/>
        </p:blipFill>
        <p:spPr>
          <a:xfrm>
            <a:off x="572700" y="1040268"/>
            <a:ext cx="7872850" cy="374323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4"/>
          <p:cNvSpPr txBox="1"/>
          <p:nvPr/>
        </p:nvSpPr>
        <p:spPr>
          <a:xfrm>
            <a:off x="1225950" y="254525"/>
            <a:ext cx="6692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FE6733"/>
                </a:solidFill>
                <a:latin typeface="Montserrat"/>
                <a:ea typeface="Montserrat"/>
                <a:cs typeface="Montserrat"/>
                <a:sym typeface="Montserrat"/>
              </a:rPr>
              <a:t>Влияние уровня персонализации на выручку</a:t>
            </a:r>
            <a:endParaRPr b="1" i="0" sz="2200" u="none" cap="none" strike="noStrike">
              <a:solidFill>
                <a:srgbClr val="FE67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9150" y="1026200"/>
            <a:ext cx="7088650" cy="398737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5"/>
          <p:cNvSpPr txBox="1"/>
          <p:nvPr/>
        </p:nvSpPr>
        <p:spPr>
          <a:xfrm>
            <a:off x="1538500" y="276975"/>
            <a:ext cx="6692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FE6733"/>
                </a:solidFill>
                <a:latin typeface="Montserrat"/>
                <a:ea typeface="Montserrat"/>
                <a:cs typeface="Montserrat"/>
                <a:sym typeface="Montserrat"/>
              </a:rPr>
              <a:t>Кейс «Подружки»: эффективность единой системы персонализации</a:t>
            </a:r>
            <a:endParaRPr b="1" i="0" sz="2200" u="none" cap="none" strike="noStrike">
              <a:solidFill>
                <a:srgbClr val="FE67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/>
          <p:nvPr>
            <p:ph idx="4294967295" type="ctrTitle"/>
          </p:nvPr>
        </p:nvSpPr>
        <p:spPr>
          <a:xfrm>
            <a:off x="561475" y="814716"/>
            <a:ext cx="56553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Работать в режиме real-time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112" name="Google Shape;112;p6"/>
          <p:cNvSpPr/>
          <p:nvPr/>
        </p:nvSpPr>
        <p:spPr>
          <a:xfrm>
            <a:off x="561475" y="2825475"/>
            <a:ext cx="3391200" cy="1704300"/>
          </a:xfrm>
          <a:prstGeom prst="roundRect">
            <a:avLst>
              <a:gd fmla="val 13123" name="adj"/>
            </a:avLst>
          </a:prstGeom>
          <a:solidFill>
            <a:srgbClr val="FE6733"/>
          </a:solidFill>
          <a:ln>
            <a:noFill/>
          </a:ln>
          <a:effectLst>
            <a:outerShdw blurRad="185738" rotWithShape="0" algn="bl" dir="5400000" dist="19050">
              <a:srgbClr val="000000">
                <a:alpha val="2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6"/>
          <p:cNvSpPr/>
          <p:nvPr/>
        </p:nvSpPr>
        <p:spPr>
          <a:xfrm>
            <a:off x="1144821" y="2996113"/>
            <a:ext cx="22602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b="1" i="0" lang="en-GB" sz="47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1-2</a:t>
            </a:r>
            <a:r>
              <a:rPr b="1" i="0" lang="en-GB" sz="27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b="1" i="0" lang="en-GB" sz="16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сек.</a:t>
            </a:r>
            <a:endParaRPr b="0" i="0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6"/>
          <p:cNvSpPr/>
          <p:nvPr/>
        </p:nvSpPr>
        <p:spPr>
          <a:xfrm>
            <a:off x="1144820" y="3737317"/>
            <a:ext cx="2807700" cy="5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формирование</a:t>
            </a:r>
            <a:br>
              <a:rPr b="0" i="0" lang="en-GB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GB" sz="20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рекомендаций</a:t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6"/>
          <p:cNvSpPr/>
          <p:nvPr/>
        </p:nvSpPr>
        <p:spPr>
          <a:xfrm>
            <a:off x="4840225" y="2825470"/>
            <a:ext cx="3391200" cy="1704300"/>
          </a:xfrm>
          <a:prstGeom prst="roundRect">
            <a:avLst>
              <a:gd fmla="val 14302" name="adj"/>
            </a:avLst>
          </a:prstGeom>
          <a:solidFill>
            <a:srgbClr val="FE6733"/>
          </a:solidFill>
          <a:ln>
            <a:noFill/>
          </a:ln>
          <a:effectLst>
            <a:outerShdw blurRad="185738" rotWithShape="0" algn="bl" dir="5400000" dist="19050">
              <a:srgbClr val="000000">
                <a:alpha val="2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6"/>
          <p:cNvSpPr/>
          <p:nvPr/>
        </p:nvSpPr>
        <p:spPr>
          <a:xfrm>
            <a:off x="5430311" y="3724608"/>
            <a:ext cx="2490300" cy="5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показ</a:t>
            </a:r>
            <a:br>
              <a:rPr b="0" i="0" lang="en-GB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GB" sz="20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рекомендаций</a:t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6"/>
          <p:cNvSpPr/>
          <p:nvPr/>
        </p:nvSpPr>
        <p:spPr>
          <a:xfrm>
            <a:off x="5357845" y="2983405"/>
            <a:ext cx="2635200" cy="5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9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b="1" i="0" lang="en-GB" sz="47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+0,2</a:t>
            </a:r>
            <a:r>
              <a:rPr b="1" i="0" lang="en-GB" sz="27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b="1" i="0" lang="en-GB" sz="16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сек.</a:t>
            </a:r>
            <a:endParaRPr b="0" i="0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"/>
          <p:cNvSpPr txBox="1"/>
          <p:nvPr/>
        </p:nvSpPr>
        <p:spPr>
          <a:xfrm>
            <a:off x="1623000" y="254537"/>
            <a:ext cx="6789000" cy="8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FE6733"/>
                </a:solidFill>
                <a:latin typeface="Montserrat"/>
                <a:ea typeface="Montserrat"/>
                <a:cs typeface="Montserrat"/>
                <a:sym typeface="Montserrat"/>
              </a:rPr>
              <a:t>Показывать рекомендации, даже если пользователь не залогинен на сайте</a:t>
            </a:r>
            <a:endParaRPr b="1" i="0" sz="2200" u="none" cap="none" strike="noStrike">
              <a:solidFill>
                <a:srgbClr val="FE67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preencoded.png" id="123" name="Google Shape;12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5894" y="2687190"/>
            <a:ext cx="2172356" cy="21396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24" name="Google Shape;124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7350" y="1750993"/>
            <a:ext cx="2221256" cy="7347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25" name="Google Shape;125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7350" y="1137125"/>
            <a:ext cx="2221256" cy="7347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26" name="Google Shape;126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38746" y="2671704"/>
            <a:ext cx="397163" cy="493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27" name="Google Shape;127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23005" y="2497295"/>
            <a:ext cx="90410" cy="127913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7"/>
          <p:cNvSpPr/>
          <p:nvPr/>
        </p:nvSpPr>
        <p:spPr>
          <a:xfrm>
            <a:off x="1242594" y="1942767"/>
            <a:ext cx="12975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Рекомендации </a:t>
            </a:r>
            <a:br>
              <a:rPr b="0" i="0" lang="en-GB" sz="1100" u="none" cap="none" strike="noStrik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0" i="0" lang="en-GB" sz="1100" u="none" cap="none" strike="noStrik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для пользователя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7"/>
          <p:cNvSpPr/>
          <p:nvPr/>
        </p:nvSpPr>
        <p:spPr>
          <a:xfrm>
            <a:off x="1242594" y="1324806"/>
            <a:ext cx="12975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Привязываем cookies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>
            <a:off x="3382000" y="2106475"/>
            <a:ext cx="3801300" cy="4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Объединим вcю историю </a:t>
            </a:r>
            <a:br>
              <a:rPr b="0" i="0" lang="en-GB" sz="1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0" i="0" lang="en-GB" sz="1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в единый профиль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/>
          <p:nvPr/>
        </p:nvSpPr>
        <p:spPr>
          <a:xfrm>
            <a:off x="1225950" y="359988"/>
            <a:ext cx="6692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FE6733"/>
                </a:solidFill>
                <a:latin typeface="Montserrat"/>
                <a:ea typeface="Montserrat"/>
                <a:cs typeface="Montserrat"/>
                <a:sym typeface="Montserrat"/>
              </a:rPr>
              <a:t>Покрывать весь СJM</a:t>
            </a:r>
            <a:endParaRPr b="1" i="0" sz="2200" u="none" cap="none" strike="noStrike">
              <a:solidFill>
                <a:srgbClr val="FE67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preencoded.png" id="136" name="Google Shape;13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524" y="1240689"/>
            <a:ext cx="7001725" cy="33768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37" name="Google Shape;137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4856" y="1822654"/>
            <a:ext cx="6719319" cy="2389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38" name="Google Shape;138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1929" y="1250564"/>
            <a:ext cx="502511" cy="50251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8"/>
          <p:cNvSpPr/>
          <p:nvPr/>
        </p:nvSpPr>
        <p:spPr>
          <a:xfrm>
            <a:off x="666867" y="2355017"/>
            <a:ext cx="11469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GB" sz="13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Главная </a:t>
            </a:r>
            <a:br>
              <a:rPr b="0" i="0" lang="en-GB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GB" sz="13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и категории</a:t>
            </a:r>
            <a:endParaRPr b="0" i="0" sz="1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8"/>
          <p:cNvSpPr/>
          <p:nvPr/>
        </p:nvSpPr>
        <p:spPr>
          <a:xfrm>
            <a:off x="2543219" y="2355017"/>
            <a:ext cx="11469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GB" sz="13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Карточка товара</a:t>
            </a:r>
            <a:endParaRPr b="0" i="0" sz="1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8"/>
          <p:cNvSpPr/>
          <p:nvPr/>
        </p:nvSpPr>
        <p:spPr>
          <a:xfrm>
            <a:off x="4424509" y="2446366"/>
            <a:ext cx="11469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GB" sz="13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Корзина</a:t>
            </a:r>
            <a:endParaRPr b="0" i="0" sz="1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8"/>
          <p:cNvSpPr/>
          <p:nvPr/>
        </p:nvSpPr>
        <p:spPr>
          <a:xfrm>
            <a:off x="6300861" y="2446366"/>
            <a:ext cx="11469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GB" sz="13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Поиск</a:t>
            </a:r>
            <a:endParaRPr b="0" i="0" sz="1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8"/>
          <p:cNvSpPr/>
          <p:nvPr/>
        </p:nvSpPr>
        <p:spPr>
          <a:xfrm>
            <a:off x="1224835" y="1314755"/>
            <a:ext cx="11469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GB" sz="1300" u="none" cap="none" strike="noStrike">
                <a:solidFill>
                  <a:srgbClr val="F0F0F0"/>
                </a:solidFill>
                <a:latin typeface="Inter"/>
                <a:ea typeface="Inter"/>
                <a:cs typeface="Inter"/>
                <a:sym typeface="Inter"/>
              </a:rPr>
              <a:t>Первое посещение</a:t>
            </a:r>
            <a:endParaRPr b="0" i="0" sz="1300" u="none" cap="none" strike="noStrike">
              <a:solidFill>
                <a:srgbClr val="F0F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8"/>
          <p:cNvSpPr/>
          <p:nvPr/>
        </p:nvSpPr>
        <p:spPr>
          <a:xfrm>
            <a:off x="6399616" y="1314755"/>
            <a:ext cx="11469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GB" sz="1300" u="none" cap="none" strike="noStrike">
                <a:solidFill>
                  <a:srgbClr val="F0F0F0"/>
                </a:solidFill>
                <a:latin typeface="Inter"/>
                <a:ea typeface="Inter"/>
                <a:cs typeface="Inter"/>
                <a:sym typeface="Inter"/>
              </a:rPr>
              <a:t>Повторные покупки</a:t>
            </a:r>
            <a:endParaRPr b="0" i="0" sz="1300" u="none" cap="none" strike="noStrike">
              <a:solidFill>
                <a:srgbClr val="F0F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7926"/>
            <a:ext cx="9143999" cy="5075574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9"/>
          <p:cNvSpPr txBox="1"/>
          <p:nvPr/>
        </p:nvSpPr>
        <p:spPr>
          <a:xfrm>
            <a:off x="673775" y="1059800"/>
            <a:ext cx="65769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Нейросеть воспринимает поисковую фразу как последовательность слов, что позволяет находить взаимосвязи как между словами, так и между словами и поведением.</a:t>
            </a:r>
            <a:endParaRPr b="0" i="0" sz="11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1" name="Google Shape;151;p9"/>
          <p:cNvSpPr txBox="1"/>
          <p:nvPr/>
        </p:nvSpPr>
        <p:spPr>
          <a:xfrm>
            <a:off x="533400" y="2834325"/>
            <a:ext cx="2452200" cy="14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2200" u="none" cap="none" strike="noStrike">
                <a:solidFill>
                  <a:srgbClr val="FE6733"/>
                </a:solidFill>
                <a:latin typeface="Montserrat"/>
                <a:ea typeface="Montserrat"/>
                <a:cs typeface="Montserrat"/>
                <a:sym typeface="Montserrat"/>
              </a:rPr>
              <a:t>Улучшаем поиск с помощью нейросети</a:t>
            </a:r>
            <a:endParaRPr b="1" i="0" sz="2200" u="none" cap="none" strike="noStrike">
              <a:solidFill>
                <a:srgbClr val="FE67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2" name="Google Shape;152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961759">
            <a:off x="2509316" y="3312262"/>
            <a:ext cx="635066" cy="39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83038" y="2134475"/>
            <a:ext cx="5668250" cy="248394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9"/>
          <p:cNvSpPr txBox="1"/>
          <p:nvPr/>
        </p:nvSpPr>
        <p:spPr>
          <a:xfrm>
            <a:off x="673775" y="254525"/>
            <a:ext cx="6692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FE6733"/>
                </a:solidFill>
                <a:latin typeface="Montserrat"/>
                <a:ea typeface="Montserrat"/>
                <a:cs typeface="Montserrat"/>
                <a:sym typeface="Montserrat"/>
              </a:rPr>
              <a:t>Поисковые рекомендаци</a:t>
            </a:r>
            <a:endParaRPr b="1" i="0" sz="2200" u="none" cap="none" strike="noStrike">
              <a:solidFill>
                <a:srgbClr val="FE67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