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comments+xml" PartName="/ppt/comments/comment2.xml"/>
  <Override ContentType="application/vnd.openxmlformats-officedocument.presentationml.comments+xml" PartName="/ppt/comments/comment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5143500" cx="9144000"/>
  <p:notesSz cx="6858000" cy="9144000"/>
  <p:embeddedFontLst>
    <p:embeddedFont>
      <p:font typeface="Manrope"/>
      <p:regular r:id="rId19"/>
      <p:bold r:id="rId20"/>
    </p:embeddedFont>
    <p:embeddedFont>
      <p:font typeface="Unbounde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  <p15:guide id="3" pos="227">
          <p15:clr>
            <a:srgbClr val="747775"/>
          </p15:clr>
        </p15:guide>
        <p15:guide id="4" pos="5533">
          <p15:clr>
            <a:srgbClr val="747775"/>
          </p15:clr>
        </p15:guide>
        <p15:guide id="5" orient="horz" pos="227">
          <p15:clr>
            <a:srgbClr val="747775"/>
          </p15:clr>
        </p15:guide>
        <p15:guide id="6" orient="horz" pos="3013">
          <p15:clr>
            <a:srgbClr val="747775"/>
          </p15:clr>
        </p15:guide>
        <p15:guide id="7" pos="4207">
          <p15:clr>
            <a:srgbClr val="747775"/>
          </p15:clr>
        </p15:guide>
        <p15:guide id="8" pos="1553">
          <p15:clr>
            <a:srgbClr val="747775"/>
          </p15:clr>
        </p15:guide>
        <p15:guide id="9" orient="horz" pos="923">
          <p15:clr>
            <a:srgbClr val="747775"/>
          </p15:clr>
        </p15:guide>
        <p15:guide id="10" orient="horz" pos="2317">
          <p15:clr>
            <a:srgbClr val="747775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3" name="Morozov Yaroslav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  <p:guide pos="227"/>
        <p:guide pos="5533"/>
        <p:guide pos="227" orient="horz"/>
        <p:guide pos="3013" orient="horz"/>
        <p:guide pos="4207"/>
        <p:guide pos="1553"/>
        <p:guide pos="923" orient="horz"/>
        <p:guide pos="2317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anrope-bold.fntdata"/><Relationship Id="rId11" Type="http://schemas.openxmlformats.org/officeDocument/2006/relationships/slide" Target="slides/slide5.xml"/><Relationship Id="rId22" Type="http://schemas.openxmlformats.org/officeDocument/2006/relationships/font" Target="fonts/Unbounded-bold.fntdata"/><Relationship Id="rId10" Type="http://schemas.openxmlformats.org/officeDocument/2006/relationships/slide" Target="slides/slide4.xml"/><Relationship Id="rId21" Type="http://schemas.openxmlformats.org/officeDocument/2006/relationships/font" Target="fonts/Unbounded-regular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1.xml"/><Relationship Id="rId19" Type="http://schemas.openxmlformats.org/officeDocument/2006/relationships/font" Target="fonts/Manrope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3-09-06T18:32:12.560">
    <p:pos x="2831" y="2371"/>
    <p:text>Информация будет зависеть от того, на каком этапе будет бот. Есть вероятность, что демонстрационную часть успеем выкатить в Beta</p:text>
  </p:cm>
</p:cmLst>
</file>

<file path=ppt/comments/comment2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2" dt="2023-09-06T19:18:35.361">
    <p:pos x="6000" y="0"/>
    <p:text>на этом слайде поменял верстку только в том плане, что добавил столбец. Верстка заголовка точно должна оставаться в такой форме?</p:text>
  </p:cm>
</p:cmLst>
</file>

<file path=ppt/comments/comment3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3" dt="2023-09-06T19:16:06.246">
    <p:pos x="4206" y="224"/>
    <p:text>если сцена не позволяет, то предлагаю QR-код большим сделать на отдельный слайд. Тут я хочу рассказать, что следить за этапы развития бота можно будет на специальной странице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6e0359297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6e0359297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6e0359297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6e0359297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6e0359297e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6e0359297e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6e0359297e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6e0359297e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6e0359297e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26e0359297e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46b4caad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46b4caad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7b6cac37ad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7b6cac37ad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46b4caad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46b4caad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746b4caad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746b4caad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7c0624bc3f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7c0624bc3f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746b4caad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746b4caad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Relationship Id="rId4" Type="http://schemas.openxmlformats.org/officeDocument/2006/relationships/image" Target="../media/image4.png"/><Relationship Id="rId5" Type="http://schemas.openxmlformats.org/officeDocument/2006/relationships/image" Target="../media/image1.png"/><Relationship Id="rId6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comments" Target="../comments/comment3.xml"/><Relationship Id="rId4" Type="http://schemas.openxmlformats.org/officeDocument/2006/relationships/image" Target="../media/image13.png"/><Relationship Id="rId5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9.png"/><Relationship Id="rId6" Type="http://schemas.openxmlformats.org/officeDocument/2006/relationships/image" Target="../media/image8.png"/><Relationship Id="rId7" Type="http://schemas.openxmlformats.org/officeDocument/2006/relationships/image" Target="../media/image10.png"/><Relationship Id="rId8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13.png"/><Relationship Id="rId5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2.xml"/><Relationship Id="rId4" Type="http://schemas.openxmlformats.org/officeDocument/2006/relationships/image" Target="../media/image13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 amt="46000"/>
          </a:blip>
          <a:stretch>
            <a:fillRect/>
          </a:stretch>
        </p:blipFill>
        <p:spPr>
          <a:xfrm flipH="1">
            <a:off x="-2721153" y="1781286"/>
            <a:ext cx="18803323" cy="485695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type="ctrTitle"/>
          </p:nvPr>
        </p:nvSpPr>
        <p:spPr>
          <a:xfrm>
            <a:off x="239449" y="3549125"/>
            <a:ext cx="6991800" cy="14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Ai-консультант по подбору продуктов</a:t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4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254916" y="2303471"/>
            <a:ext cx="2071800" cy="75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588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Ярослав Морозов</a:t>
            </a:r>
            <a:endParaRPr sz="1588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Digital-продюсер</a:t>
            </a:r>
            <a:b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144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на проектах ASUS</a:t>
            </a:r>
            <a:endParaRPr sz="1144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0F0F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93725" y="1126300"/>
            <a:ext cx="2333660" cy="187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47800" y="474801"/>
            <a:ext cx="1878200" cy="1876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7999" y="356651"/>
            <a:ext cx="2105100" cy="4430186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>
            <p:ph idx="4294967295" type="ctrTitle"/>
          </p:nvPr>
        </p:nvSpPr>
        <p:spPr>
          <a:xfrm>
            <a:off x="254925" y="3029355"/>
            <a:ext cx="5928900" cy="212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Командная работа над разработкой бота на базе языковой модели ChatGPT-4 — это настоящий вызов. Этот проект требует глубокого погружения, ведь мы сталкиваемся с задачей объединения технической сложности и творческого подхода.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Только совместными усилиями, </a:t>
            </a: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сочетая техническое мастерство и творческое видение</a:t>
            </a: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, можно добиться потрясающих результатов и создать бота нового поколения.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55" name="Google Shape;155;p22"/>
          <p:cNvSpPr txBox="1"/>
          <p:nvPr>
            <p:ph idx="4294967295" type="ctrTitle"/>
          </p:nvPr>
        </p:nvSpPr>
        <p:spPr>
          <a:xfrm>
            <a:off x="239450" y="1770991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Большие мечты требуют командных усилий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61697" y="4500637"/>
            <a:ext cx="284097" cy="28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8479" y="3534775"/>
            <a:ext cx="250533" cy="30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52458" y="4084246"/>
            <a:ext cx="302576" cy="217963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23"/>
          <p:cNvSpPr txBox="1"/>
          <p:nvPr>
            <p:ph idx="4294967295" type="ctrTitle"/>
          </p:nvPr>
        </p:nvSpPr>
        <p:spPr>
          <a:xfrm>
            <a:off x="7011997" y="3512798"/>
            <a:ext cx="1837500" cy="3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+ 7 937 274 79 65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4" name="Google Shape;164;p23"/>
          <p:cNvSpPr txBox="1"/>
          <p:nvPr>
            <p:ph idx="4294967295" type="ctrTitle"/>
          </p:nvPr>
        </p:nvSpPr>
        <p:spPr>
          <a:xfrm>
            <a:off x="7012000" y="3985625"/>
            <a:ext cx="2220300" cy="3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y@continental-c.com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65" name="Google Shape;165;p23"/>
          <p:cNvSpPr txBox="1"/>
          <p:nvPr>
            <p:ph idx="4294967295" type="ctrTitle"/>
          </p:nvPr>
        </p:nvSpPr>
        <p:spPr>
          <a:xfrm>
            <a:off x="7011997" y="4447444"/>
            <a:ext cx="1837500" cy="35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continental-c.com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7">
            <a:alphaModFix/>
          </a:blip>
          <a:srcRect b="1078" l="0" r="0" t="0"/>
          <a:stretch/>
        </p:blipFill>
        <p:spPr>
          <a:xfrm rot="5400000">
            <a:off x="1796360" y="349774"/>
            <a:ext cx="3039424" cy="6571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85453">
            <a:off x="5233093" y="427300"/>
            <a:ext cx="2352838" cy="235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075" y="891675"/>
            <a:ext cx="8407649" cy="3888907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4"/>
          <p:cNvSpPr txBox="1"/>
          <p:nvPr>
            <p:ph type="ctrTitle"/>
          </p:nvPr>
        </p:nvSpPr>
        <p:spPr>
          <a:xfrm>
            <a:off x="1039007" y="1538368"/>
            <a:ext cx="6991800" cy="144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4200">
                <a:latin typeface="Unbounded"/>
                <a:ea typeface="Unbounded"/>
                <a:cs typeface="Unbounded"/>
                <a:sym typeface="Unbounded"/>
              </a:rPr>
              <a:t>Спасибо </a:t>
            </a:r>
            <a:br>
              <a:rPr lang="en-GB" sz="4200">
                <a:latin typeface="Unbounded"/>
                <a:ea typeface="Unbounded"/>
                <a:cs typeface="Unbounded"/>
                <a:sym typeface="Unbounded"/>
              </a:rPr>
            </a:br>
            <a:r>
              <a:rPr lang="en-GB" sz="4200">
                <a:latin typeface="Unbounded"/>
                <a:ea typeface="Unbounded"/>
                <a:cs typeface="Unbounded"/>
                <a:sym typeface="Unbounded"/>
              </a:rPr>
              <a:t>за внимание! </a:t>
            </a:r>
            <a:endParaRPr sz="4200"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4640525" y="506495"/>
            <a:ext cx="18168724" cy="46930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>
            <p:ph idx="4294967295" type="ctrTitle"/>
          </p:nvPr>
        </p:nvSpPr>
        <p:spPr>
          <a:xfrm>
            <a:off x="1744350" y="2157491"/>
            <a:ext cx="5655300" cy="130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Идея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5118587" y="100929"/>
            <a:ext cx="1922688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1340063" y="1649425"/>
            <a:ext cx="63096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Создать решение</a:t>
            </a:r>
            <a:r>
              <a:rPr lang="en-GB" sz="18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, которое закрывает потребность пользователей в индивидуальной, </a:t>
            </a:r>
            <a:r>
              <a:rPr lang="en-GB" sz="18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удобной и быстрой</a:t>
            </a:r>
            <a:r>
              <a:rPr lang="en-GB" sz="18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 </a:t>
            </a:r>
            <a:r>
              <a:rPr lang="en-GB" sz="18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помощи при выборе ноутбука</a:t>
            </a:r>
            <a:r>
              <a:rPr lang="en-GB" sz="18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, адаптируясь к их предпочтениям и требованиям. Необходимо упростить процесс выбора, делая его более понятным и доступным для людей, не обладающих техническими знаниями и опытом в области компьютерной техники. </a:t>
            </a:r>
            <a:endParaRPr sz="1800">
              <a:solidFill>
                <a:srgbClr val="F0F0F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idx="4294967295" type="ctrTitle"/>
          </p:nvPr>
        </p:nvSpPr>
        <p:spPr>
          <a:xfrm>
            <a:off x="277526" y="3331855"/>
            <a:ext cx="14364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Март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76" name="Google Shape;76;p16"/>
          <p:cNvSpPr txBox="1"/>
          <p:nvPr>
            <p:ph idx="4294967295" type="ctrTitle"/>
          </p:nvPr>
        </p:nvSpPr>
        <p:spPr>
          <a:xfrm>
            <a:off x="264950" y="37649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Обсуждение идеи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Разработка теоретической части 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Поиск подрядчиков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Финализирование функционала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77" name="Google Shape;77;p16"/>
          <p:cNvSpPr txBox="1"/>
          <p:nvPr>
            <p:ph idx="4294967295" type="ctrTitle"/>
          </p:nvPr>
        </p:nvSpPr>
        <p:spPr>
          <a:xfrm>
            <a:off x="4507051" y="3331850"/>
            <a:ext cx="27459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Май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78" name="Google Shape;78;p16"/>
          <p:cNvSpPr txBox="1"/>
          <p:nvPr>
            <p:ph idx="4294967295" type="ctrTitle"/>
          </p:nvPr>
        </p:nvSpPr>
        <p:spPr>
          <a:xfrm>
            <a:off x="4494469" y="37649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Согласование проекта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Подача бюджетов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Раунды созвонов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Успех!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79" name="Google Shape;79;p16"/>
          <p:cNvCxnSpPr/>
          <p:nvPr/>
        </p:nvCxnSpPr>
        <p:spPr>
          <a:xfrm>
            <a:off x="2453216" y="3573955"/>
            <a:ext cx="1746000" cy="0"/>
          </a:xfrm>
          <a:prstGeom prst="straightConnector1">
            <a:avLst/>
          </a:prstGeom>
          <a:noFill/>
          <a:ln cap="flat" cmpd="sng" w="19050">
            <a:solidFill>
              <a:srgbClr val="FE67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" name="Google Shape;80;p16"/>
          <p:cNvSpPr txBox="1"/>
          <p:nvPr>
            <p:ph idx="4294967295" type="ctrTitle"/>
          </p:nvPr>
        </p:nvSpPr>
        <p:spPr>
          <a:xfrm>
            <a:off x="259128" y="666510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Начало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/>
          <p:nvPr>
            <p:ph idx="4294967295" type="ctrTitle"/>
          </p:nvPr>
        </p:nvSpPr>
        <p:spPr>
          <a:xfrm>
            <a:off x="277526" y="3331855"/>
            <a:ext cx="14364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Июнь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87" name="Google Shape;87;p17"/>
          <p:cNvSpPr txBox="1"/>
          <p:nvPr>
            <p:ph idx="4294967295" type="ctrTitle"/>
          </p:nvPr>
        </p:nvSpPr>
        <p:spPr>
          <a:xfrm>
            <a:off x="264950" y="37649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Старт разработки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Первые наработки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 ними ошибки</a:t>
            </a:r>
            <a:b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 изменение концепции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88" name="Google Shape;88;p17"/>
          <p:cNvSpPr txBox="1"/>
          <p:nvPr>
            <p:ph idx="4294967295" type="ctrTitle"/>
          </p:nvPr>
        </p:nvSpPr>
        <p:spPr>
          <a:xfrm>
            <a:off x="4507051" y="3331850"/>
            <a:ext cx="2745900" cy="4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26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Сентябрь</a:t>
            </a:r>
            <a:endParaRPr sz="26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89" name="Google Shape;89;p17"/>
          <p:cNvSpPr txBox="1"/>
          <p:nvPr>
            <p:ph idx="4294967295" type="ctrTitle"/>
          </p:nvPr>
        </p:nvSpPr>
        <p:spPr>
          <a:xfrm>
            <a:off x="4494469" y="37649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Alpha или Beta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Описание будет зависеть от статуса проекта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cxnSp>
        <p:nvCxnSpPr>
          <p:cNvPr id="90" name="Google Shape;90;p17"/>
          <p:cNvCxnSpPr/>
          <p:nvPr/>
        </p:nvCxnSpPr>
        <p:spPr>
          <a:xfrm>
            <a:off x="2453216" y="3573955"/>
            <a:ext cx="1746000" cy="0"/>
          </a:xfrm>
          <a:prstGeom prst="straightConnector1">
            <a:avLst/>
          </a:prstGeom>
          <a:noFill/>
          <a:ln cap="flat" cmpd="sng" w="19050">
            <a:solidFill>
              <a:srgbClr val="FE673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1" name="Google Shape;91;p17"/>
          <p:cNvSpPr txBox="1"/>
          <p:nvPr>
            <p:ph idx="4294967295" type="ctrTitle"/>
          </p:nvPr>
        </p:nvSpPr>
        <p:spPr>
          <a:xfrm>
            <a:off x="259128" y="666510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Процесс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92" name="Google Shape;9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78000" y="-312311"/>
            <a:ext cx="3137524" cy="31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 txBox="1"/>
          <p:nvPr>
            <p:ph idx="4294967295" type="ctrTitle"/>
          </p:nvPr>
        </p:nvSpPr>
        <p:spPr>
          <a:xfrm>
            <a:off x="2649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Навигация по продуктам: бот помогает пользователям найти ближайший авторизованный магазин или онлайн-платформу для покупки выбранного ноутбука.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>
            <p:ph idx="4294967295" type="ctrTitle"/>
          </p:nvPr>
        </p:nvSpPr>
        <p:spPr>
          <a:xfrm>
            <a:off x="3600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0" name="Google Shape;100;p18"/>
          <p:cNvSpPr txBox="1"/>
          <p:nvPr>
            <p:ph idx="4294967295" type="ctrTitle"/>
          </p:nvPr>
        </p:nvSpPr>
        <p:spPr>
          <a:xfrm>
            <a:off x="32367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Индивидуальные рекомендации: на основе собранных данных бот подбирает наиболее подходящие модели ноутбуков ASUS и предоставляет подробные характеристики каждой модели.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1" name="Google Shape;10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8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 txBox="1"/>
          <p:nvPr>
            <p:ph idx="4294967295" type="ctrTitle"/>
          </p:nvPr>
        </p:nvSpPr>
        <p:spPr>
          <a:xfrm>
            <a:off x="33318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3" name="Google Shape;103;p18"/>
          <p:cNvSpPr txBox="1"/>
          <p:nvPr>
            <p:ph idx="4294967295" type="ctrTitle"/>
          </p:nvPr>
        </p:nvSpPr>
        <p:spPr>
          <a:xfrm>
            <a:off x="62085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Анализ потребностей пользователя: бот задает ряд вопросов для определения предпочтений пользователя, таких как размер экрана, назначение ноутбука, бюджет </a:t>
            </a:r>
            <a:b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и другие важные параметры.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6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8"/>
          <p:cNvSpPr txBox="1"/>
          <p:nvPr>
            <p:ph idx="4294967295" type="ctrTitle"/>
          </p:nvPr>
        </p:nvSpPr>
        <p:spPr>
          <a:xfrm>
            <a:off x="63036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06" name="Google Shape;106;p18"/>
          <p:cNvSpPr txBox="1"/>
          <p:nvPr>
            <p:ph idx="4294967295" type="ctrTitle"/>
          </p:nvPr>
        </p:nvSpPr>
        <p:spPr>
          <a:xfrm>
            <a:off x="239450" y="1193826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Ключевые возможности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9"/>
          <p:cNvSpPr txBox="1"/>
          <p:nvPr>
            <p:ph idx="4294967295" type="ctrTitle"/>
          </p:nvPr>
        </p:nvSpPr>
        <p:spPr>
          <a:xfrm>
            <a:off x="2367177" y="1777200"/>
            <a:ext cx="2366400" cy="25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Русский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Английский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Казахский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Узбекский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Азербайджанский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12" name="Google Shape;112;p19"/>
          <p:cNvSpPr txBox="1"/>
          <p:nvPr>
            <p:ph idx="4294967295" type="ctrTitle"/>
          </p:nvPr>
        </p:nvSpPr>
        <p:spPr>
          <a:xfrm>
            <a:off x="2354209" y="666510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Мир без языковых барьеров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pic>
        <p:nvPicPr>
          <p:cNvPr id="113" name="Google Shape;11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450" y="1890703"/>
            <a:ext cx="221725" cy="2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9"/>
          <p:cNvSpPr txBox="1"/>
          <p:nvPr>
            <p:ph idx="4294967295" type="ctrTitle"/>
          </p:nvPr>
        </p:nvSpPr>
        <p:spPr>
          <a:xfrm>
            <a:off x="5556177" y="1777188"/>
            <a:ext cx="2366400" cy="254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Грузинский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Молдавский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Армянский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Туркменский язык, </a:t>
            </a:r>
            <a:b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4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Киргизский язык.</a:t>
            </a:r>
            <a:endParaRPr sz="14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450" y="2299874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454" y="2714207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454" y="312853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5454" y="357587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450" y="1890703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450" y="2299874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454" y="2714207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454" y="3128532"/>
            <a:ext cx="221725" cy="22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454" y="3575872"/>
            <a:ext cx="221725" cy="22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"/>
          <p:cNvSpPr txBox="1"/>
          <p:nvPr>
            <p:ph idx="4294967295" type="ctrTitle"/>
          </p:nvPr>
        </p:nvSpPr>
        <p:spPr>
          <a:xfrm>
            <a:off x="2649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Бот получает RSS-ленту по ноутбукам от магазинов-</a:t>
            </a:r>
            <a:b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партнеров и на основе данных генерирует и ежедневно обновляет базу доступных ноутбуков 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29" name="Google Shape;12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0"/>
          <p:cNvSpPr txBox="1"/>
          <p:nvPr>
            <p:ph idx="4294967295" type="ctrTitle"/>
          </p:nvPr>
        </p:nvSpPr>
        <p:spPr>
          <a:xfrm>
            <a:off x="3600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1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31" name="Google Shape;131;p20"/>
          <p:cNvSpPr txBox="1"/>
          <p:nvPr>
            <p:ph idx="4294967295" type="ctrTitle"/>
          </p:nvPr>
        </p:nvSpPr>
        <p:spPr>
          <a:xfrm>
            <a:off x="32367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Подбор ноутбуков по предпочтения пользователей происходит автоматически — благодаря пониманию контекста и потребной пользователя. Текст сопоставляется с техническими характеристиками 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2" name="Google Shape;13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318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0"/>
          <p:cNvSpPr txBox="1"/>
          <p:nvPr>
            <p:ph idx="4294967295" type="ctrTitle"/>
          </p:nvPr>
        </p:nvSpPr>
        <p:spPr>
          <a:xfrm>
            <a:off x="33318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2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34" name="Google Shape;134;p20"/>
          <p:cNvSpPr txBox="1"/>
          <p:nvPr>
            <p:ph idx="4294967295" type="ctrTitle"/>
          </p:nvPr>
        </p:nvSpPr>
        <p:spPr>
          <a:xfrm>
            <a:off x="6208550" y="3416427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SzPts val="1100"/>
              <a:buNone/>
            </a:pP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Бот сможет помочь не только </a:t>
            </a:r>
            <a:b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</a:br>
            <a:r>
              <a:rPr lang="en-GB" sz="12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с подбором ноутбука, но и подсказать на что влияет цветопередача, зачем нужен мощный процессор, какой объем оперативной памяти подходит для монтирования видео и т.д.</a:t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pic>
        <p:nvPicPr>
          <p:cNvPr id="135" name="Google Shape;13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3600" y="2844120"/>
            <a:ext cx="508374" cy="5346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>
            <p:ph idx="4294967295" type="ctrTitle"/>
          </p:nvPr>
        </p:nvSpPr>
        <p:spPr>
          <a:xfrm>
            <a:off x="6303600" y="2894545"/>
            <a:ext cx="490800" cy="4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1800">
                <a:solidFill>
                  <a:srgbClr val="000000"/>
                </a:solidFill>
                <a:latin typeface="Unbounded"/>
                <a:ea typeface="Unbounded"/>
                <a:cs typeface="Unbounded"/>
                <a:sym typeface="Unbounded"/>
              </a:rPr>
              <a:t>3</a:t>
            </a:r>
            <a:endParaRPr sz="1800">
              <a:solidFill>
                <a:srgbClr val="000000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37" name="Google Shape;137;p20"/>
          <p:cNvSpPr txBox="1"/>
          <p:nvPr>
            <p:ph idx="4294967295" type="ctrTitle"/>
          </p:nvPr>
        </p:nvSpPr>
        <p:spPr>
          <a:xfrm>
            <a:off x="239450" y="1193826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100% </a:t>
            </a:r>
            <a:b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</a:b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автоматизация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idx="4294967295" type="ctrTitle"/>
          </p:nvPr>
        </p:nvSpPr>
        <p:spPr>
          <a:xfrm>
            <a:off x="264950" y="1853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Увеличение продаж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Облегчая процесс выбора ноутбука для пользователей, бот способствует принятию решения о покупке и, следовательно, увеличению продаж продукции.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3" name="Google Shape;143;p21"/>
          <p:cNvSpPr txBox="1"/>
          <p:nvPr>
            <p:ph idx="4294967295" type="ctrTitle"/>
          </p:nvPr>
        </p:nvSpPr>
        <p:spPr>
          <a:xfrm>
            <a:off x="3312950" y="1853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Брендовая лояльность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Предоставление инновационного и удобного сервиса повышает удовлетворенность клиентов и укрепляет их лояльность к бренду ASUS.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4" name="Google Shape;144;p21"/>
          <p:cNvSpPr txBox="1"/>
          <p:nvPr>
            <p:ph idx="4294967295" type="ctrTitle"/>
          </p:nvPr>
        </p:nvSpPr>
        <p:spPr>
          <a:xfrm>
            <a:off x="6284750" y="185371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Простота и доступность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Благодаря боту пользователи могут изучить продукты ASUS и сделать правильный выбор без необходимости разбираться в сложных технических характеристиках, что делает технологии более доступными.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5" name="Google Shape;145;p21"/>
          <p:cNvSpPr txBox="1"/>
          <p:nvPr>
            <p:ph idx="4294967295" type="ctrTitle"/>
          </p:nvPr>
        </p:nvSpPr>
        <p:spPr>
          <a:xfrm>
            <a:off x="239450" y="671953"/>
            <a:ext cx="5655300" cy="130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-GB" sz="3200">
                <a:solidFill>
                  <a:srgbClr val="FE6733"/>
                </a:solidFill>
                <a:latin typeface="Unbounded"/>
                <a:ea typeface="Unbounded"/>
                <a:cs typeface="Unbounded"/>
                <a:sym typeface="Unbounded"/>
              </a:rPr>
              <a:t>Преимущества бота для ASUS</a:t>
            </a:r>
            <a:endParaRPr sz="3200">
              <a:solidFill>
                <a:srgbClr val="FE6733"/>
              </a:solidFill>
              <a:latin typeface="Unbounded"/>
              <a:ea typeface="Unbounded"/>
              <a:cs typeface="Unbounded"/>
              <a:sym typeface="Unbounded"/>
            </a:endParaRPr>
          </a:p>
        </p:txBody>
      </p:sp>
      <p:sp>
        <p:nvSpPr>
          <p:cNvPr id="146" name="Google Shape;146;p21"/>
          <p:cNvSpPr txBox="1"/>
          <p:nvPr>
            <p:ph idx="4294967295" type="ctrTitle"/>
          </p:nvPr>
        </p:nvSpPr>
        <p:spPr>
          <a:xfrm>
            <a:off x="264950" y="33077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Рост узнаваемости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Внедрение интеллектуального бота подчеркивает инновационность компании и ее стремление сделать технологии доступными каждому, что повышает узнаваемость бренда ASUS на рынке.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7" name="Google Shape;147;p21"/>
          <p:cNvSpPr txBox="1"/>
          <p:nvPr>
            <p:ph idx="4294967295" type="ctrTitle"/>
          </p:nvPr>
        </p:nvSpPr>
        <p:spPr>
          <a:xfrm>
            <a:off x="3312950" y="33077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Получение обратной связи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Бот может собирать обратную связь от пользователей, помогая компании ASUS улучшать свою продукцию и оптимизировать маркетинговые стратегии.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  <p:sp>
        <p:nvSpPr>
          <p:cNvPr id="148" name="Google Shape;148;p21"/>
          <p:cNvSpPr txBox="1"/>
          <p:nvPr>
            <p:ph idx="4294967295" type="ctrTitle"/>
          </p:nvPr>
        </p:nvSpPr>
        <p:spPr>
          <a:xfrm>
            <a:off x="6284750" y="3307792"/>
            <a:ext cx="2654700" cy="110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GB" sz="1400">
                <a:solidFill>
                  <a:srgbClr val="FE6733"/>
                </a:solidFill>
                <a:latin typeface="Manrope"/>
                <a:ea typeface="Manrope"/>
                <a:cs typeface="Manrope"/>
                <a:sym typeface="Manrope"/>
              </a:rPr>
              <a:t>Анализ данных </a:t>
            </a:r>
            <a:endParaRPr sz="1400">
              <a:solidFill>
                <a:srgbClr val="FE6733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None/>
            </a:pPr>
            <a:r>
              <a:rPr lang="en-GB" sz="1000">
                <a:solidFill>
                  <a:srgbClr val="F0F0F0"/>
                </a:solidFill>
                <a:latin typeface="Manrope"/>
                <a:ea typeface="Manrope"/>
                <a:cs typeface="Manrope"/>
                <a:sym typeface="Manrope"/>
              </a:rPr>
              <a:t>Бот собирает статистику и анализирует предпочтения пользователей, что может быть полезно для разработки новых продуктов и улучшения существующих моделей ноутбуков.</a:t>
            </a:r>
            <a:endParaRPr sz="10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SzPts val="1100"/>
              <a:buNone/>
            </a:pPr>
            <a:r>
              <a:t/>
            </a:r>
            <a:endParaRPr sz="1200">
              <a:solidFill>
                <a:srgbClr val="F0F0F0"/>
              </a:solidFill>
              <a:latin typeface="Manrope"/>
              <a:ea typeface="Manrope"/>
              <a:cs typeface="Manrope"/>
              <a:sym typeface="Manrop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