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73" r:id="rId3"/>
    <p:sldId id="276" r:id="rId4"/>
    <p:sldId id="277" r:id="rId5"/>
    <p:sldId id="278" r:id="rId6"/>
    <p:sldId id="279" r:id="rId7"/>
    <p:sldId id="280" r:id="rId8"/>
    <p:sldId id="281" r:id="rId9"/>
    <p:sldId id="283" r:id="rId10"/>
    <p:sldId id="286" r:id="rId11"/>
    <p:sldId id="287" r:id="rId12"/>
    <p:sldId id="288" r:id="rId13"/>
    <p:sldId id="289" r:id="rId14"/>
    <p:sldId id="290" r:id="rId15"/>
    <p:sldId id="291" r:id="rId16"/>
    <p:sldId id="292" r:id="rId17"/>
    <p:sldId id="293" r:id="rId18"/>
    <p:sldId id="272" r:id="rId19"/>
  </p:sldIdLst>
  <p:sldSz cx="9144000" cy="5143500" type="screen16x9"/>
  <p:notesSz cx="6858000" cy="9144000"/>
  <p:embeddedFontLst>
    <p:embeddedFont>
      <p:font typeface="Inter" panose="020B0604020202020204" charset="0"/>
      <p:regular r:id="rId21"/>
      <p:bold r:id="rId22"/>
    </p:embeddedFont>
    <p:embeddedFont>
      <p:font typeface="Manrope" panose="020B0604020202020204" charset="0"/>
      <p:regular r:id="rId23"/>
      <p:bold r:id="rId24"/>
    </p:embeddedFont>
    <p:embeddedFont>
      <p:font typeface="Unbounded" panose="020B0604020202020204" charset="-52"/>
      <p:regular r:id="rId25"/>
      <p:bold r:id="rId26"/>
    </p:embeddedFont>
    <p:embeddedFont>
      <p:font typeface="Verdana" panose="020B0604030504040204" pitchFamily="34" charset="0"/>
      <p:regular r:id="rId27"/>
      <p:bold r:id="rId28"/>
      <p:italic r:id="rId29"/>
      <p:boldItalic r:id="rId30"/>
    </p:embeddedFont>
  </p:embeddedFontLst>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guide id="3" pos="227">
          <p15:clr>
            <a:srgbClr val="747775"/>
          </p15:clr>
        </p15:guide>
        <p15:guide id="4" pos="5533">
          <p15:clr>
            <a:srgbClr val="747775"/>
          </p15:clr>
        </p15:guide>
        <p15:guide id="5" orient="horz" pos="227">
          <p15:clr>
            <a:srgbClr val="747775"/>
          </p15:clr>
        </p15:guide>
        <p15:guide id="6" orient="horz" pos="3013">
          <p15:clr>
            <a:srgbClr val="747775"/>
          </p15:clr>
        </p15:guide>
        <p15:guide id="7" pos="4207">
          <p15:clr>
            <a:srgbClr val="747775"/>
          </p15:clr>
        </p15:guide>
        <p15:guide id="8" pos="1553">
          <p15:clr>
            <a:srgbClr val="747775"/>
          </p15:clr>
        </p15:guide>
        <p15:guide id="9" orient="horz" pos="923">
          <p15:clr>
            <a:srgbClr val="747775"/>
          </p15:clr>
        </p15:guide>
        <p15:guide id="10" orient="horz" pos="231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733"/>
    <a:srgbClr val="FD4301"/>
    <a:srgbClr val="1010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05" autoAdjust="0"/>
  </p:normalViewPr>
  <p:slideViewPr>
    <p:cSldViewPr snapToGrid="0">
      <p:cViewPr varScale="1">
        <p:scale>
          <a:sx n="93" d="100"/>
          <a:sy n="93" d="100"/>
        </p:scale>
        <p:origin x="883" y="53"/>
      </p:cViewPr>
      <p:guideLst>
        <p:guide orient="horz" pos="1620"/>
        <p:guide pos="2880"/>
        <p:guide pos="227"/>
        <p:guide pos="5533"/>
        <p:guide orient="horz" pos="227"/>
        <p:guide orient="horz" pos="3013"/>
        <p:guide pos="4207"/>
        <p:guide pos="1553"/>
        <p:guide orient="horz" pos="923"/>
        <p:guide orient="horz" pos="23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u.wikipedia.org/wiki/%D0%90%D0%BD%D0%B3%D0%BB%D0%B8%D0%B9%D1%81%D0%BA%D0%B8%D0%B9_%D1%8F%D0%B7%D1%8B%D0%B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ru.wikipedia.org/wiki/Google_Brain" TargetMode="External"/><Relationship Id="rId5" Type="http://schemas.openxmlformats.org/officeDocument/2006/relationships/hyperlink" Target="https://ru.wikipedia.org/wiki/%D0%9D%D0%B5%D0%B9%D1%80%D0%BE%D0%BD%D0%BD%D0%B0%D1%8F_%D1%81%D0%B5%D1%82%D1%8C" TargetMode="External"/><Relationship Id="rId4" Type="http://schemas.openxmlformats.org/officeDocument/2006/relationships/hyperlink" Target="https://ru.wikipedia.org/wiki/%D0%93%D0%BB%D1%83%D0%B1%D0%BE%D0%BA%D0%BE%D0%B5_%D0%BE%D0%B1%D1%83%D1%87%D0%B5%D0%BD%D0%B8%D0%B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ru.wikipedia.org/wiki/%D0%A2%D0%B0%D0%B9%D0%B2%D0%B0%D0%BD%D1%8C" TargetMode="External"/><Relationship Id="rId3" Type="http://schemas.openxmlformats.org/officeDocument/2006/relationships/hyperlink" Target="https://ru.wikipedia.org/wiki/%D0%90%D0%BD%D0%B3%D0%BB%D0%B8%D0%B9%D1%81%D0%BA%D0%B8%D0%B9_%D1%8F%D0%B7%D1%8B%D0%BA" TargetMode="External"/><Relationship Id="rId7" Type="http://schemas.openxmlformats.org/officeDocument/2006/relationships/hyperlink" Target="https://ru.wikipedia.org/wiki/%D0%9F%D0%B8%D0%BD%D1%8C%D0%B8%D0%BD%D1%8C"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ru.wikipedia.org/wiki/%D0%A3%D0%BF%D1%80%D0%BE%D1%89%D0%B5%D0%BD%D0%B8%D0%B5_%D0%B8%D0%B5%D1%80%D0%BE%D0%B3%D0%BB%D0%B8%D1%84%D0%BE%D0%B2" TargetMode="External"/><Relationship Id="rId5" Type="http://schemas.openxmlformats.org/officeDocument/2006/relationships/hyperlink" Target="https://ru.wikipedia.org/wiki/%D0%9A%D0%B8%D1%82%D0%B0%D0%B9%D1%81%D0%BA%D0%BE%D0%B5_%D0%BF%D0%B8%D1%81%D1%8C%D0%BC%D0%BE#%D0%9F%D0%BE%D0%BB%D0%BD%D1%8B%D0%B5_%D0%B8_%D1%83%D0%BF%D1%80%D0%BE%D1%89%D1%91%D0%BD%D0%BD%D1%8B%D0%B5_%D0%B8%D0%B5%D1%80%D0%BE%D0%B3%D0%BB%D0%B8%D1%84%D1%8B" TargetMode="External"/><Relationship Id="rId4" Type="http://schemas.openxmlformats.org/officeDocument/2006/relationships/hyperlink" Target="https://ru.wikipedia.org/wiki/%D0%9A%D0%B8%D1%82%D0%B0%D0%B9%D1%81%D0%BA%D0%B8%D0%B9_%D1%8F%D0%B7%D1%8B%D0%BA" TargetMode="External"/><Relationship Id="rId9" Type="http://schemas.openxmlformats.org/officeDocument/2006/relationships/hyperlink" Target="https://ru.wikipedia.org/wiki/%D0%98%D1%81%D0%BA%D1%83%D1%81%D1%81%D1%82%D0%B2%D0%B5%D0%BD%D0%BD%D1%8B%D0%B9_%D0%B8%D0%BD%D1%82%D0%B5%D0%BB%D0%BB%D0%B5%D0%BA%D1%8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ru-RU" b="1" dirty="0"/>
              <a:t>Последние годы социальные медиа боролись за «внимание».</a:t>
            </a:r>
          </a:p>
          <a:p>
            <a:pPr marL="158750" indent="0">
              <a:buNone/>
            </a:pPr>
            <a:r>
              <a:rPr lang="ru-RU" dirty="0"/>
              <a:t>Развивая каждое приложение, все боролись за метрики </a:t>
            </a:r>
            <a:r>
              <a:rPr lang="en-US" dirty="0"/>
              <a:t>MAU/DAU</a:t>
            </a:r>
            <a:r>
              <a:rPr lang="ru-RU" dirty="0"/>
              <a:t> – что по факту является вниманием пользователя к продукту.</a:t>
            </a:r>
          </a:p>
          <a:p>
            <a:pPr marL="158750" indent="0">
              <a:buNone/>
            </a:pPr>
            <a:r>
              <a:rPr lang="ru-RU" dirty="0"/>
              <a:t>С развитием ИИ будет происходит переход с внимания к </a:t>
            </a:r>
            <a:r>
              <a:rPr lang="ru-RU" b="1" dirty="0"/>
              <a:t>близости</a:t>
            </a:r>
            <a:br>
              <a:rPr lang="en-US" dirty="0"/>
            </a:br>
            <a:br>
              <a:rPr lang="en-US" dirty="0"/>
            </a:br>
            <a:r>
              <a:rPr lang="ru-RU" dirty="0"/>
              <a:t>Мы начнем разговаривать он-</a:t>
            </a:r>
            <a:r>
              <a:rPr lang="ru-RU" dirty="0" err="1"/>
              <a:t>лайн</a:t>
            </a:r>
            <a:r>
              <a:rPr lang="ru-RU" dirty="0"/>
              <a:t> на разные темы такие как глобальное потепление, политика </a:t>
            </a:r>
            <a:r>
              <a:rPr lang="ru-RU" dirty="0" err="1"/>
              <a:t>итд</a:t>
            </a:r>
            <a:r>
              <a:rPr lang="ru-RU" dirty="0"/>
              <a:t> с людьми или с ботами?</a:t>
            </a:r>
          </a:p>
          <a:p>
            <a:pPr marL="158750" indent="0">
              <a:buNone/>
            </a:pPr>
            <a:r>
              <a:rPr lang="ru-RU" dirty="0"/>
              <a:t>Как понять, что с тобой в этой дискуссии участвует человек? Мы будем думать, что это человек, а это ИИ бот.</a:t>
            </a:r>
          </a:p>
          <a:p>
            <a:pPr marL="158750" indent="0">
              <a:buNone/>
            </a:pPr>
            <a:endParaRPr lang="ru-RU" dirty="0"/>
          </a:p>
          <a:p>
            <a:pPr marL="158750" indent="0">
              <a:buNone/>
            </a:pPr>
            <a:r>
              <a:rPr lang="ru-RU" dirty="0"/>
              <a:t>Мы будем тратить время чтобы убедить его в нашей точке зрения, но это не возможно.</a:t>
            </a:r>
          </a:p>
          <a:p>
            <a:pPr marL="158750" indent="0">
              <a:buNone/>
            </a:pPr>
            <a:r>
              <a:rPr lang="ru-RU" dirty="0"/>
              <a:t>И чем дольше мы будем тратить времени разговаривая с ним, тем лучше ИИ Бот будет узнавать нас. И таким образом Бот сможет установить с нами близость. Убедить нас в том, что мы особенные и таким образом повлиять на нас и убедить нас в обратной точке зрения.</a:t>
            </a:r>
          </a:p>
          <a:p>
            <a:endParaRPr lang="ru-RU" dirty="0"/>
          </a:p>
          <a:p>
            <a:pPr marL="158750" indent="0">
              <a:buNone/>
            </a:pPr>
            <a:r>
              <a:rPr lang="ru-RU" dirty="0"/>
              <a:t>При этом ИИ не имеет сознания или чувств, он просто «мастер языка». Но что бы создать ложную интимность</a:t>
            </a:r>
            <a:r>
              <a:rPr lang="en-US" dirty="0"/>
              <a:t>/</a:t>
            </a:r>
            <a:r>
              <a:rPr lang="ru-RU" dirty="0"/>
              <a:t>близость ИИ не нужны чувства, ему нужно вызывать чувства у собеседника, то есть в людях</a:t>
            </a:r>
          </a:p>
        </p:txBody>
      </p:sp>
    </p:spTree>
    <p:extLst>
      <p:ext uri="{BB962C8B-B14F-4D97-AF65-F5344CB8AC3E}">
        <p14:creationId xmlns:p14="http://schemas.microsoft.com/office/powerpoint/2010/main" val="27611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ru-RU" dirty="0"/>
              <a:t>На чем зарабатывает </a:t>
            </a:r>
            <a:r>
              <a:rPr lang="en-US" dirty="0"/>
              <a:t>Google </a:t>
            </a:r>
            <a:r>
              <a:rPr lang="ru-RU" dirty="0"/>
              <a:t>и </a:t>
            </a:r>
            <a:r>
              <a:rPr lang="en-US" dirty="0"/>
              <a:t>Yandex &gt; </a:t>
            </a:r>
            <a:r>
              <a:rPr lang="ru-RU" dirty="0"/>
              <a:t>на контекстной рекламе.</a:t>
            </a:r>
          </a:p>
          <a:p>
            <a:pPr marL="158750" indent="0">
              <a:buNone/>
            </a:pPr>
            <a:r>
              <a:rPr lang="ru-RU" dirty="0"/>
              <a:t>Поиск становится устарелой историей. Зачем что-то искать в интернете, если можно спросить </a:t>
            </a:r>
            <a:r>
              <a:rPr lang="en-US" dirty="0" err="1"/>
              <a:t>ChatGPT</a:t>
            </a:r>
            <a:r>
              <a:rPr lang="en-US" dirty="0"/>
              <a:t> </a:t>
            </a:r>
            <a:r>
              <a:rPr lang="ru-RU" dirty="0"/>
              <a:t>и он тебе ответит.</a:t>
            </a:r>
            <a:endParaRPr lang="en-US" dirty="0"/>
          </a:p>
          <a:p>
            <a:pPr marL="158750" indent="0">
              <a:buNone/>
            </a:pPr>
            <a:r>
              <a:rPr lang="ru-RU" b="1" dirty="0"/>
              <a:t>Индустрия новостей и индустрия рекламы уйдет в прошлое!</a:t>
            </a:r>
          </a:p>
          <a:p>
            <a:endParaRPr lang="ru-RU" b="1" dirty="0"/>
          </a:p>
          <a:p>
            <a:pPr marL="158750" indent="0">
              <a:buNone/>
            </a:pPr>
            <a:r>
              <a:rPr lang="ru-RU" b="1" dirty="0"/>
              <a:t>Зачем читать газету, если там набор статей от редактора.</a:t>
            </a:r>
          </a:p>
          <a:p>
            <a:pPr marL="158750" indent="0">
              <a:buNone/>
            </a:pPr>
            <a:r>
              <a:rPr lang="ru-RU" b="1" dirty="0"/>
              <a:t>Зачем читать ленту, если там мне подборка или смотреть </a:t>
            </a:r>
            <a:r>
              <a:rPr lang="en-US" b="1" dirty="0" err="1"/>
              <a:t>youtube</a:t>
            </a:r>
            <a:r>
              <a:rPr lang="en-US" b="1" dirty="0"/>
              <a:t>. </a:t>
            </a:r>
            <a:r>
              <a:rPr lang="ru-RU" b="1" dirty="0"/>
              <a:t>Если я могу спросить оракула, что нового.</a:t>
            </a:r>
          </a:p>
          <a:p>
            <a:endParaRPr lang="ru-RU" b="1" dirty="0"/>
          </a:p>
          <a:p>
            <a:pPr marL="158750" indent="0">
              <a:buNone/>
            </a:pPr>
            <a:r>
              <a:rPr lang="ru-RU" b="1" dirty="0"/>
              <a:t>Зачем реклама, если я могу спросить «оракул» что купить?</a:t>
            </a:r>
          </a:p>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2477465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87715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4254367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313748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3586981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2707901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282624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6e0359297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6e0359297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147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kern="1200" cap="none" dirty="0">
                <a:solidFill>
                  <a:schemeClr val="tx1"/>
                </a:solidFill>
                <a:latin typeface="Arial"/>
                <a:ea typeface="Arial"/>
                <a:cs typeface="Arial"/>
                <a:sym typeface="Arial"/>
              </a:rPr>
              <a:t>Attention is all you need </a:t>
            </a:r>
            <a:r>
              <a:rPr lang="en-US" sz="1100" b="0" i="0" u="none" strike="noStrike" kern="1200" cap="none" dirty="0">
                <a:solidFill>
                  <a:schemeClr val="tx1"/>
                </a:solidFill>
                <a:latin typeface="Arial"/>
                <a:ea typeface="Arial"/>
                <a:cs typeface="Arial"/>
                <a:sym typeface="Arial"/>
              </a:rPr>
              <a:t>– </a:t>
            </a:r>
            <a:r>
              <a:rPr lang="ru-RU" sz="1100" b="0" i="0" u="none" strike="noStrike" kern="1200" cap="none" dirty="0">
                <a:solidFill>
                  <a:schemeClr val="tx1"/>
                </a:solidFill>
                <a:latin typeface="Arial"/>
                <a:ea typeface="Arial"/>
                <a:cs typeface="Arial"/>
                <a:sym typeface="Arial"/>
              </a:rPr>
              <a:t>выпустили исследователи из компании </a:t>
            </a:r>
            <a:r>
              <a:rPr lang="en-US" sz="1100" b="0" i="0" u="none" strike="noStrike" kern="1200" cap="none" dirty="0">
                <a:solidFill>
                  <a:schemeClr val="tx1"/>
                </a:solidFill>
                <a:latin typeface="Arial"/>
                <a:ea typeface="Arial"/>
                <a:cs typeface="Arial"/>
                <a:sym typeface="Arial"/>
              </a:rPr>
              <a:t>Google</a:t>
            </a:r>
            <a:r>
              <a:rPr lang="ru-RU" sz="1100" b="0" i="0" u="none" strike="noStrike" kern="1200" cap="none" dirty="0">
                <a:solidFill>
                  <a:schemeClr val="tx1"/>
                </a:solidFill>
                <a:latin typeface="Arial"/>
                <a:ea typeface="Arial"/>
                <a:cs typeface="Arial"/>
                <a:sym typeface="Arial"/>
              </a:rPr>
              <a:t>, придумали новую модель</a:t>
            </a:r>
            <a:r>
              <a:rPr lang="en-US" sz="1100" b="0" i="0" u="none" strike="noStrike" kern="1200" cap="none" dirty="0">
                <a:solidFill>
                  <a:schemeClr val="tx1"/>
                </a:solidFill>
                <a:latin typeface="Arial"/>
                <a:ea typeface="Arial"/>
                <a:cs typeface="Arial"/>
                <a:sym typeface="Arial"/>
              </a:rPr>
              <a:t>/</a:t>
            </a:r>
            <a:r>
              <a:rPr lang="ru-RU" sz="1100" b="0" i="0" u="none" strike="noStrike" kern="1200" cap="none" dirty="0">
                <a:solidFill>
                  <a:schemeClr val="tx1"/>
                </a:solidFill>
                <a:latin typeface="Arial"/>
                <a:ea typeface="Arial"/>
                <a:cs typeface="Arial"/>
                <a:sym typeface="Arial"/>
              </a:rPr>
              <a:t>архитектуру нейронных сетей, назвали ее трансформеры.</a:t>
            </a:r>
          </a:p>
          <a:p>
            <a:r>
              <a:rPr lang="ru-RU" sz="1100" b="0" i="0" u="none" strike="noStrike" kern="1200" cap="none" dirty="0">
                <a:solidFill>
                  <a:schemeClr val="tx1"/>
                </a:solidFill>
                <a:latin typeface="Arial"/>
                <a:ea typeface="Arial"/>
                <a:cs typeface="Arial"/>
                <a:sym typeface="Arial"/>
              </a:rPr>
              <a:t>Основная идея – что использование внимания при тренировки нейронной сети дает удивительные результаты, при тренировке на большом объёме данных использовать внимание как указателя на те вещи, которые являются важными при обучении. Внимание создается благодаря тому, что  при обучении </a:t>
            </a:r>
            <a:r>
              <a:rPr lang="ru-RU" sz="1100" b="0" i="0" u="none" strike="noStrike" kern="1200" cap="none" dirty="0" err="1">
                <a:solidFill>
                  <a:schemeClr val="tx1"/>
                </a:solidFill>
                <a:latin typeface="Arial"/>
                <a:ea typeface="Arial"/>
                <a:cs typeface="Arial"/>
                <a:sym typeface="Arial"/>
              </a:rPr>
              <a:t>нейронка</a:t>
            </a:r>
            <a:r>
              <a:rPr lang="ru-RU" sz="1100" b="0" i="0" u="none" strike="noStrike" kern="1200" cap="none" dirty="0">
                <a:solidFill>
                  <a:schemeClr val="tx1"/>
                </a:solidFill>
                <a:latin typeface="Arial"/>
                <a:ea typeface="Arial"/>
                <a:cs typeface="Arial"/>
                <a:sym typeface="Arial"/>
              </a:rPr>
              <a:t> создает некую свою модель мира.</a:t>
            </a:r>
            <a:endParaRPr lang="en-US" sz="1100" b="0" i="0" u="none" strike="noStrike" kern="1200" cap="none" dirty="0">
              <a:solidFill>
                <a:schemeClr val="tx1"/>
              </a:solidFill>
              <a:latin typeface="Arial"/>
              <a:ea typeface="Arial"/>
              <a:cs typeface="Arial"/>
              <a:sym typeface="Arial"/>
            </a:endParaRPr>
          </a:p>
          <a:p>
            <a:endParaRPr lang="en-US" sz="1100" b="0" i="0" u="none" strike="noStrike" kern="1200" cap="none" dirty="0">
              <a:solidFill>
                <a:schemeClr val="tx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u="none" strike="noStrike" kern="1200" cap="none" dirty="0" err="1">
                <a:solidFill>
                  <a:schemeClr val="tx1"/>
                </a:solidFill>
                <a:latin typeface="Arial"/>
                <a:ea typeface="Arial"/>
                <a:cs typeface="Arial"/>
                <a:sym typeface="Arial"/>
              </a:rPr>
              <a:t>Трансфо́рмер</a:t>
            </a:r>
            <a:r>
              <a:rPr lang="ru-RU" sz="1100" b="0" i="0" u="none" strike="noStrike" kern="1200" cap="none" dirty="0">
                <a:solidFill>
                  <a:schemeClr val="tx1"/>
                </a:solidFill>
                <a:latin typeface="Arial"/>
                <a:ea typeface="Arial"/>
                <a:cs typeface="Arial"/>
                <a:sym typeface="Arial"/>
              </a:rPr>
              <a:t> (</a:t>
            </a:r>
            <a:r>
              <a:rPr lang="ru-RU" sz="1100" b="0" i="0" u="none" strike="noStrike" kern="1200" cap="none" dirty="0">
                <a:solidFill>
                  <a:schemeClr val="tx1"/>
                </a:solidFill>
                <a:latin typeface="Arial"/>
                <a:ea typeface="Arial"/>
                <a:cs typeface="Arial"/>
                <a:sym typeface="Arial"/>
                <a:hlinkClick r:id="rId3" tooltip="Английский язык">
                  <a:extLst>
                    <a:ext uri="{A12FA001-AC4F-418D-AE19-62706E023703}">
                      <ahyp:hlinkClr xmlns:ahyp="http://schemas.microsoft.com/office/drawing/2018/hyperlinkcolor" val="tx"/>
                    </a:ext>
                  </a:extLst>
                </a:hlinkClick>
              </a:rPr>
              <a:t>англ.</a:t>
            </a:r>
            <a:r>
              <a:rPr lang="ru-RU" sz="1100" b="0" i="0" u="none" strike="noStrike" kern="1200" cap="none" dirty="0">
                <a:solidFill>
                  <a:schemeClr val="tx1"/>
                </a:solidFill>
                <a:latin typeface="Arial"/>
                <a:ea typeface="Arial"/>
                <a:cs typeface="Arial"/>
                <a:sym typeface="Arial"/>
              </a:rPr>
              <a:t> </a:t>
            </a:r>
            <a:r>
              <a:rPr lang="ru-RU" sz="1100" b="0" i="0" u="none" strike="noStrike" kern="1200" cap="none" dirty="0" err="1">
                <a:solidFill>
                  <a:schemeClr val="tx1"/>
                </a:solidFill>
                <a:latin typeface="Arial"/>
                <a:ea typeface="Arial"/>
                <a:cs typeface="Arial"/>
                <a:sym typeface="Arial"/>
              </a:rPr>
              <a:t>Transformer</a:t>
            </a:r>
            <a:r>
              <a:rPr lang="ru-RU" sz="1100" b="0" i="0" u="none" strike="noStrike" kern="1200" cap="none" dirty="0">
                <a:solidFill>
                  <a:schemeClr val="tx1"/>
                </a:solidFill>
                <a:latin typeface="Arial"/>
                <a:ea typeface="Arial"/>
                <a:cs typeface="Arial"/>
                <a:sym typeface="Arial"/>
              </a:rPr>
              <a:t>) — архитектура </a:t>
            </a:r>
            <a:r>
              <a:rPr lang="ru-RU" sz="1100" b="0" i="0" u="none" strike="noStrike" kern="1200" cap="none" dirty="0">
                <a:solidFill>
                  <a:schemeClr val="tx1"/>
                </a:solidFill>
                <a:latin typeface="Arial"/>
                <a:ea typeface="Arial"/>
                <a:cs typeface="Arial"/>
                <a:sym typeface="Arial"/>
                <a:hlinkClick r:id="rId4" tooltip="Глубокое обучение">
                  <a:extLst>
                    <a:ext uri="{A12FA001-AC4F-418D-AE19-62706E023703}">
                      <ahyp:hlinkClr xmlns:ahyp="http://schemas.microsoft.com/office/drawing/2018/hyperlinkcolor" val="tx"/>
                    </a:ext>
                  </a:extLst>
                </a:hlinkClick>
              </a:rPr>
              <a:t>глубоких</a:t>
            </a:r>
            <a:r>
              <a:rPr lang="ru-RU" sz="1100" b="0" i="0" u="none" strike="noStrike" kern="1200" cap="none" dirty="0">
                <a:solidFill>
                  <a:schemeClr val="tx1"/>
                </a:solidFill>
                <a:latin typeface="Arial"/>
                <a:ea typeface="Arial"/>
                <a:cs typeface="Arial"/>
                <a:sym typeface="Arial"/>
              </a:rPr>
              <a:t> </a:t>
            </a:r>
            <a:r>
              <a:rPr lang="ru-RU" sz="1100" b="0" i="0" u="none" strike="noStrike" kern="1200" cap="none" dirty="0">
                <a:solidFill>
                  <a:schemeClr val="tx1"/>
                </a:solidFill>
                <a:latin typeface="Arial"/>
                <a:ea typeface="Arial"/>
                <a:cs typeface="Arial"/>
                <a:sym typeface="Arial"/>
                <a:hlinkClick r:id="rId5" tooltip="Нейронная сеть">
                  <a:extLst>
                    <a:ext uri="{A12FA001-AC4F-418D-AE19-62706E023703}">
                      <ahyp:hlinkClr xmlns:ahyp="http://schemas.microsoft.com/office/drawing/2018/hyperlinkcolor" val="tx"/>
                    </a:ext>
                  </a:extLst>
                </a:hlinkClick>
              </a:rPr>
              <a:t>нейронных сетей</a:t>
            </a:r>
            <a:r>
              <a:rPr lang="ru-RU" sz="1100" b="0" i="0" u="none" strike="noStrike" kern="1200" cap="none" dirty="0">
                <a:solidFill>
                  <a:schemeClr val="tx1"/>
                </a:solidFill>
                <a:latin typeface="Arial"/>
                <a:ea typeface="Arial"/>
                <a:cs typeface="Arial"/>
                <a:sym typeface="Arial"/>
              </a:rPr>
              <a:t>, представленная в 2017 году исследователями из </a:t>
            </a:r>
            <a:r>
              <a:rPr lang="ru-RU" sz="1100" b="0" i="0" u="none" strike="noStrike" kern="1200" cap="none" dirty="0" err="1">
                <a:solidFill>
                  <a:schemeClr val="tx1"/>
                </a:solidFill>
                <a:latin typeface="Arial"/>
                <a:ea typeface="Arial"/>
                <a:cs typeface="Arial"/>
                <a:sym typeface="Arial"/>
                <a:hlinkClick r:id="rId6">
                  <a:extLst>
                    <a:ext uri="{A12FA001-AC4F-418D-AE19-62706E023703}">
                      <ahyp:hlinkClr xmlns:ahyp="http://schemas.microsoft.com/office/drawing/2018/hyperlinkcolor" val="tx"/>
                    </a:ext>
                  </a:extLst>
                </a:hlinkClick>
              </a:rPr>
              <a:t>Google</a:t>
            </a:r>
            <a:r>
              <a:rPr lang="ru-RU" sz="1100" b="0" i="0" u="none" strike="noStrike" kern="1200" cap="none" dirty="0">
                <a:solidFill>
                  <a:schemeClr val="tx1"/>
                </a:solid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ru-RU" sz="1100" b="0" i="0" u="none" strike="noStrike" kern="1200" cap="none" dirty="0" err="1">
                <a:solidFill>
                  <a:schemeClr val="tx1"/>
                </a:solidFill>
                <a:latin typeface="Arial"/>
                <a:ea typeface="Arial"/>
                <a:cs typeface="Arial"/>
                <a:sym typeface="Arial"/>
                <a:hlinkClick r:id="rId6">
                  <a:extLst>
                    <a:ext uri="{A12FA001-AC4F-418D-AE19-62706E023703}">
                      <ahyp:hlinkClr xmlns:ahyp="http://schemas.microsoft.com/office/drawing/2018/hyperlinkcolor" val="tx"/>
                    </a:ext>
                  </a:extLst>
                </a:hlinkClick>
              </a:rPr>
              <a:t>Brain</a:t>
            </a:r>
            <a:endParaRPr lang="ru-RU" sz="1100" b="0" i="0" u="none" strike="noStrike" kern="1200" cap="none" dirty="0">
              <a:solidFill>
                <a:schemeClr val="tx1"/>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ru-RU" sz="1100" b="0" i="0" u="none" strike="noStrike" kern="1200" cap="none" dirty="0">
                <a:solidFill>
                  <a:schemeClr val="tx1"/>
                </a:solidFill>
                <a:latin typeface="Arial"/>
                <a:ea typeface="Arial"/>
                <a:cs typeface="Arial"/>
                <a:sym typeface="Arial"/>
              </a:rPr>
              <a:t>Легко парализуемая архитектура, быстро можно обучать на сравнительно маленьких мощностях </a:t>
            </a:r>
            <a:endParaRPr lang="ru-RU" sz="1100" b="1" i="0" u="none" strike="noStrike" kern="1200" cap="none" dirty="0">
              <a:solidFill>
                <a:schemeClr val="tx1"/>
              </a:solidFill>
              <a:latin typeface="Arial"/>
              <a:ea typeface="Arial"/>
              <a:cs typeface="Arial"/>
              <a:sym typeface="Arial"/>
            </a:endParaRPr>
          </a:p>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401430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dirty="0"/>
              <a:t>Foundation Model (</a:t>
            </a:r>
            <a:r>
              <a:rPr lang="ru-RU" b="1" dirty="0"/>
              <a:t>Базисные модели)</a:t>
            </a:r>
            <a:r>
              <a:rPr lang="en-US" b="1" dirty="0"/>
              <a:t> </a:t>
            </a:r>
            <a:r>
              <a:rPr lang="ru-RU" dirty="0"/>
              <a:t>и практические приложения</a:t>
            </a:r>
          </a:p>
          <a:p>
            <a:r>
              <a:rPr lang="ru-RU" dirty="0"/>
              <a:t>1 год в нормальной жизни</a:t>
            </a:r>
          </a:p>
          <a:p>
            <a:r>
              <a:rPr lang="ru-RU" dirty="0"/>
              <a:t>1 месяц в крипте</a:t>
            </a:r>
          </a:p>
          <a:p>
            <a:r>
              <a:rPr lang="ru-RU" dirty="0"/>
              <a:t>1 неделя в ИИ</a:t>
            </a:r>
          </a:p>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26450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sz="1100" b="1" i="0" u="none" strike="noStrike" cap="none" dirty="0">
                <a:solidFill>
                  <a:srgbClr val="000000"/>
                </a:solidFill>
                <a:effectLst/>
                <a:latin typeface="Arial"/>
                <a:ea typeface="Arial"/>
                <a:cs typeface="Arial"/>
                <a:sym typeface="Arial"/>
              </a:rPr>
              <a:t>Ли Кайфу́</a:t>
            </a:r>
            <a:r>
              <a:rPr lang="ru-RU" sz="1100" b="0" i="0" u="none" strike="noStrike" cap="none" dirty="0">
                <a:solidFill>
                  <a:srgbClr val="000000"/>
                </a:solidFill>
                <a:effectLst/>
                <a:latin typeface="Arial"/>
                <a:ea typeface="Arial"/>
                <a:cs typeface="Arial"/>
                <a:sym typeface="Arial"/>
              </a:rPr>
              <a:t> (</a:t>
            </a:r>
            <a:r>
              <a:rPr lang="ru-RU" sz="1100" b="0" i="0" u="none" strike="noStrike" cap="none" dirty="0">
                <a:solidFill>
                  <a:srgbClr val="000000"/>
                </a:solidFill>
                <a:effectLst/>
                <a:latin typeface="Arial"/>
                <a:ea typeface="Arial"/>
                <a:cs typeface="Arial"/>
                <a:sym typeface="Arial"/>
                <a:hlinkClick r:id="rId3" tooltip="Английский язык"/>
              </a:rPr>
              <a:t>англ.</a:t>
            </a:r>
            <a:r>
              <a:rPr lang="ru-RU" sz="1100" b="0" i="0" u="none" strike="noStrike" cap="none" dirty="0">
                <a:solidFill>
                  <a:srgbClr val="000000"/>
                </a:solidFill>
                <a:effectLst/>
                <a:latin typeface="Arial"/>
                <a:ea typeface="Arial"/>
                <a:cs typeface="Arial"/>
                <a:sym typeface="Arial"/>
              </a:rPr>
              <a:t> </a:t>
            </a:r>
            <a:r>
              <a:rPr lang="en-US" sz="1100" b="0" i="1" u="none" strike="noStrike" cap="none" dirty="0">
                <a:solidFill>
                  <a:srgbClr val="000000"/>
                </a:solidFill>
                <a:effectLst/>
                <a:latin typeface="Arial"/>
                <a:ea typeface="Arial"/>
                <a:cs typeface="Arial"/>
                <a:sym typeface="Arial"/>
              </a:rPr>
              <a:t>Kai-Fu Lee</a:t>
            </a:r>
            <a:r>
              <a:rPr lang="en-US" sz="1100" b="0" i="0" u="none" strike="noStrike" cap="none" dirty="0">
                <a:solidFill>
                  <a:srgbClr val="000000"/>
                </a:solidFill>
                <a:effectLst/>
                <a:latin typeface="Arial"/>
                <a:ea typeface="Arial"/>
                <a:cs typeface="Arial"/>
                <a:sym typeface="Arial"/>
              </a:rPr>
              <a:t>, </a:t>
            </a:r>
            <a:r>
              <a:rPr lang="ru-RU" sz="1100" b="0" i="0" u="none" strike="noStrike" cap="none" dirty="0">
                <a:solidFill>
                  <a:srgbClr val="000000"/>
                </a:solidFill>
                <a:effectLst/>
                <a:latin typeface="Arial"/>
                <a:ea typeface="Arial"/>
                <a:cs typeface="Arial"/>
                <a:sym typeface="Arial"/>
                <a:hlinkClick r:id="rId4" tooltip="Китайский язык"/>
              </a:rPr>
              <a:t>кит.</a:t>
            </a:r>
            <a:r>
              <a:rPr lang="ru-RU" sz="1100" b="0" i="0" u="none" strike="noStrike" cap="none" dirty="0">
                <a:solidFill>
                  <a:srgbClr val="000000"/>
                </a:solidFill>
                <a:effectLst/>
                <a:latin typeface="Arial"/>
                <a:ea typeface="Arial"/>
                <a:cs typeface="Arial"/>
                <a:sym typeface="Arial"/>
              </a:rPr>
              <a:t> </a:t>
            </a:r>
            <a:r>
              <a:rPr lang="ru-RU" sz="1100" b="0" i="0" u="none" strike="noStrike" cap="none" dirty="0" err="1">
                <a:solidFill>
                  <a:srgbClr val="000000"/>
                </a:solidFill>
                <a:effectLst/>
                <a:latin typeface="Arial"/>
                <a:ea typeface="Arial"/>
                <a:cs typeface="Arial"/>
                <a:sym typeface="Arial"/>
                <a:hlinkClick r:id="rId5" tooltip="Китайское письмо"/>
              </a:rPr>
              <a:t>трад</a:t>
            </a:r>
            <a:r>
              <a:rPr lang="ru-RU" sz="1100" b="0" i="0" u="none" strike="noStrike" cap="none" dirty="0">
                <a:solidFill>
                  <a:srgbClr val="000000"/>
                </a:solidFill>
                <a:effectLst/>
                <a:latin typeface="Arial"/>
                <a:ea typeface="Arial"/>
                <a:cs typeface="Arial"/>
                <a:sym typeface="Arial"/>
                <a:hlinkClick r:id="rId5" tooltip="Китайское письмо"/>
              </a:rPr>
              <a:t>.</a:t>
            </a:r>
            <a:r>
              <a:rPr lang="ru-RU" sz="1100" b="0" i="0" u="none" strike="noStrike" cap="none" dirty="0">
                <a:solidFill>
                  <a:srgbClr val="000000"/>
                </a:solidFill>
                <a:effectLst/>
                <a:latin typeface="Arial"/>
                <a:ea typeface="Arial"/>
                <a:cs typeface="Arial"/>
                <a:sym typeface="Arial"/>
              </a:rPr>
              <a:t> </a:t>
            </a:r>
            <a:r>
              <a:rPr lang="ja-JP" altLang="en-US" sz="1100" b="0" i="0" u="none" strike="noStrike" cap="none" dirty="0">
                <a:solidFill>
                  <a:srgbClr val="000000"/>
                </a:solidFill>
                <a:effectLst/>
                <a:latin typeface="Arial"/>
                <a:ea typeface="Arial"/>
                <a:cs typeface="Arial"/>
                <a:sym typeface="Arial"/>
              </a:rPr>
              <a:t>李開復</a:t>
            </a:r>
            <a:r>
              <a:rPr lang="en-US" altLang="ja-JP" sz="1100" b="0" i="0" u="none" strike="noStrike" cap="none" dirty="0">
                <a:solidFill>
                  <a:srgbClr val="000000"/>
                </a:solidFill>
                <a:effectLst/>
                <a:latin typeface="Arial"/>
                <a:ea typeface="Arial"/>
                <a:cs typeface="Arial"/>
                <a:sym typeface="Arial"/>
              </a:rPr>
              <a:t>, </a:t>
            </a:r>
            <a:r>
              <a:rPr lang="ru-RU" sz="1100" b="0" i="0" u="none" strike="noStrike" cap="none" dirty="0">
                <a:solidFill>
                  <a:srgbClr val="000000"/>
                </a:solidFill>
                <a:effectLst/>
                <a:latin typeface="Arial"/>
                <a:ea typeface="Arial"/>
                <a:cs typeface="Arial"/>
                <a:sym typeface="Arial"/>
                <a:hlinkClick r:id="rId6" tooltip="Упрощение иероглифов"/>
              </a:rPr>
              <a:t>упр.</a:t>
            </a:r>
            <a:r>
              <a:rPr lang="ru-RU" sz="1100" b="0" i="0" u="none" strike="noStrike" cap="none" dirty="0">
                <a:solidFill>
                  <a:srgbClr val="000000"/>
                </a:solidFill>
                <a:effectLst/>
                <a:latin typeface="Arial"/>
                <a:ea typeface="Arial"/>
                <a:cs typeface="Arial"/>
                <a:sym typeface="Arial"/>
              </a:rPr>
              <a:t> </a:t>
            </a:r>
            <a:r>
              <a:rPr lang="ja-JP" altLang="en-US" sz="1100" b="0" i="0" u="none" strike="noStrike" cap="none" dirty="0">
                <a:solidFill>
                  <a:srgbClr val="000000"/>
                </a:solidFill>
                <a:effectLst/>
                <a:latin typeface="Arial"/>
                <a:ea typeface="Arial"/>
                <a:cs typeface="Arial"/>
                <a:sym typeface="Arial"/>
              </a:rPr>
              <a:t>李开复</a:t>
            </a:r>
            <a:r>
              <a:rPr lang="en-US" altLang="ja-JP" sz="1100" b="0" i="0" u="none" strike="noStrike" cap="none" dirty="0">
                <a:solidFill>
                  <a:srgbClr val="000000"/>
                </a:solidFill>
                <a:effectLst/>
                <a:latin typeface="Arial"/>
                <a:ea typeface="Arial"/>
                <a:cs typeface="Arial"/>
                <a:sym typeface="Arial"/>
              </a:rPr>
              <a:t>, </a:t>
            </a:r>
            <a:r>
              <a:rPr lang="ru-RU" sz="1100" b="0" i="0" u="none" strike="noStrike" cap="none" dirty="0">
                <a:solidFill>
                  <a:srgbClr val="000000"/>
                </a:solidFill>
                <a:effectLst/>
                <a:latin typeface="Arial"/>
                <a:ea typeface="Arial"/>
                <a:cs typeface="Arial"/>
                <a:sym typeface="Arial"/>
                <a:hlinkClick r:id="rId7" tooltip="Пиньинь"/>
              </a:rPr>
              <a:t>пиньинь</a:t>
            </a:r>
            <a:r>
              <a:rPr lang="ru-RU" sz="1100" b="0" i="0"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Lǐ</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Kāifù</a:t>
            </a:r>
            <a:r>
              <a:rPr lang="en-US" sz="1100" b="0" i="0" u="none" strike="noStrike" cap="none" dirty="0">
                <a:solidFill>
                  <a:srgbClr val="000000"/>
                </a:solidFill>
                <a:effectLst/>
                <a:latin typeface="Arial"/>
                <a:ea typeface="Arial"/>
                <a:cs typeface="Arial"/>
                <a:sym typeface="Arial"/>
              </a:rPr>
              <a:t>) — </a:t>
            </a:r>
            <a:r>
              <a:rPr lang="ru-RU" sz="1100" b="0" i="0" u="none" strike="noStrike" cap="none" dirty="0">
                <a:solidFill>
                  <a:srgbClr val="000000"/>
                </a:solidFill>
                <a:effectLst/>
                <a:latin typeface="Arial"/>
                <a:ea typeface="Arial"/>
                <a:cs typeface="Arial"/>
                <a:sym typeface="Arial"/>
                <a:hlinkClick r:id="rId8" tooltip="Тайвань"/>
              </a:rPr>
              <a:t>тайваньский</a:t>
            </a:r>
            <a:r>
              <a:rPr lang="ru-RU" sz="1100" b="0" i="0" u="none" strike="noStrike" cap="none" dirty="0">
                <a:solidFill>
                  <a:srgbClr val="000000"/>
                </a:solidFill>
                <a:effectLst/>
                <a:latin typeface="Arial"/>
                <a:ea typeface="Arial"/>
                <a:cs typeface="Arial"/>
                <a:sym typeface="Arial"/>
              </a:rPr>
              <a:t> предприниматель в области разработок программного обеспечения и </a:t>
            </a:r>
            <a:r>
              <a:rPr lang="ru-RU" sz="1100" b="0" i="0" u="none" strike="noStrike" cap="none" dirty="0">
                <a:solidFill>
                  <a:srgbClr val="000000"/>
                </a:solidFill>
                <a:effectLst/>
                <a:latin typeface="Arial"/>
                <a:ea typeface="Arial"/>
                <a:cs typeface="Arial"/>
                <a:sym typeface="Arial"/>
                <a:hlinkClick r:id="rId9" tooltip="Искусственный интеллект"/>
              </a:rPr>
              <a:t>искусственного интеллекта</a:t>
            </a:r>
            <a:r>
              <a:rPr lang="ru-RU" sz="1100" b="0" i="0" u="none" strike="noStrike" cap="none" dirty="0">
                <a:solidFill>
                  <a:srgbClr val="000000"/>
                </a:solidFill>
                <a:effectLst/>
                <a:latin typeface="Arial"/>
                <a:ea typeface="Arial"/>
                <a:cs typeface="Arial"/>
                <a:sym typeface="Arial"/>
              </a:rPr>
              <a:t>, занимавший высшие руководящие посты в китайских отделениях крупнейших американских фирм и ведущий широкомасштабные инвестиционные проекты в Китае.</a:t>
            </a:r>
            <a:endParaRPr lang="ru-RU" dirty="0"/>
          </a:p>
        </p:txBody>
      </p:sp>
    </p:spTree>
    <p:extLst>
      <p:ext uri="{BB962C8B-B14F-4D97-AF65-F5344CB8AC3E}">
        <p14:creationId xmlns:p14="http://schemas.microsoft.com/office/powerpoint/2010/main" val="300706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8333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ru-RU"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157043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ru-RU" b="1" dirty="0"/>
              <a:t>Таким образом ИИ получил ключ ко всем нашим институтам от Банков до Храмов</a:t>
            </a:r>
            <a:r>
              <a:rPr lang="ru-RU" dirty="0"/>
              <a:t>. </a:t>
            </a:r>
            <a:r>
              <a:rPr lang="ru-RU" b="1" dirty="0"/>
              <a:t>Язык </a:t>
            </a:r>
            <a:r>
              <a:rPr lang="ru-RU" dirty="0"/>
              <a:t>– это наш инструмент для коммуникации в нашем обществе.</a:t>
            </a:r>
          </a:p>
          <a:p>
            <a:pPr marL="158750" indent="0">
              <a:buNone/>
            </a:pPr>
            <a:r>
              <a:rPr lang="ru-RU" dirty="0"/>
              <a:t>С помощью языка мы даем инструкции нашему Банку, мотивируем нашу команду, создаем смыслы, даем направление. </a:t>
            </a:r>
          </a:p>
          <a:p>
            <a:pPr marL="158750" indent="0">
              <a:buNone/>
            </a:pPr>
            <a:r>
              <a:rPr lang="ru-RU" dirty="0"/>
              <a:t>С помощью слов, изображений, звуков мы объясняем Религию. </a:t>
            </a:r>
            <a:r>
              <a:rPr lang="en-US" dirty="0"/>
              <a:t>C </a:t>
            </a:r>
            <a:r>
              <a:rPr lang="ru-RU" dirty="0"/>
              <a:t>помощью</a:t>
            </a:r>
            <a:r>
              <a:rPr lang="en-US" dirty="0"/>
              <a:t> </a:t>
            </a:r>
            <a:r>
              <a:rPr lang="ru-RU" dirty="0"/>
              <a:t>языка работает наше мышление…</a:t>
            </a:r>
          </a:p>
          <a:p>
            <a:endParaRPr lang="ru-RU" dirty="0"/>
          </a:p>
          <a:p>
            <a:r>
              <a:rPr lang="ru-RU" dirty="0"/>
              <a:t>Получается с появление </a:t>
            </a:r>
            <a:r>
              <a:rPr lang="en-US" dirty="0"/>
              <a:t>AGI</a:t>
            </a:r>
            <a:r>
              <a:rPr lang="ru-RU" dirty="0"/>
              <a:t> и </a:t>
            </a:r>
            <a:r>
              <a:rPr lang="en-US" dirty="0"/>
              <a:t>LLM </a:t>
            </a:r>
            <a:r>
              <a:rPr lang="ru-RU" dirty="0"/>
              <a:t>– ИИ «</a:t>
            </a:r>
            <a:r>
              <a:rPr lang="ru-RU" dirty="0" err="1"/>
              <a:t>хакнул</a:t>
            </a:r>
            <a:r>
              <a:rPr lang="ru-RU" dirty="0"/>
              <a:t>» «операционную модель» работы человеческой цивилизации.</a:t>
            </a:r>
            <a:endParaRPr lang="en-US" dirty="0"/>
          </a:p>
          <a:p>
            <a:r>
              <a:rPr lang="ru-RU" dirty="0"/>
              <a:t>«Операционная система» любой культуры в человеческой истории всегда был язык.</a:t>
            </a:r>
          </a:p>
        </p:txBody>
      </p:sp>
    </p:spTree>
    <p:extLst>
      <p:ext uri="{BB962C8B-B14F-4D97-AF65-F5344CB8AC3E}">
        <p14:creationId xmlns:p14="http://schemas.microsoft.com/office/powerpoint/2010/main" val="1968314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e03592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e03592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dirty="0"/>
              <a:t>Разработчик – пишет процедуры в коде, тестировщик – </a:t>
            </a:r>
            <a:r>
              <a:rPr lang="ru-RU" dirty="0" err="1"/>
              <a:t>автотесты</a:t>
            </a:r>
            <a:r>
              <a:rPr lang="ru-RU" dirty="0"/>
              <a:t>.</a:t>
            </a:r>
          </a:p>
        </p:txBody>
      </p:sp>
    </p:spTree>
    <p:extLst>
      <p:ext uri="{BB962C8B-B14F-4D97-AF65-F5344CB8AC3E}">
        <p14:creationId xmlns:p14="http://schemas.microsoft.com/office/powerpoint/2010/main" val="263853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mt="46000"/>
          </a:blip>
          <a:stretch>
            <a:fillRect/>
          </a:stretch>
        </p:blipFill>
        <p:spPr>
          <a:xfrm flipH="1">
            <a:off x="-2721153" y="1781286"/>
            <a:ext cx="18803323" cy="4856950"/>
          </a:xfrm>
          <a:prstGeom prst="rect">
            <a:avLst/>
          </a:prstGeom>
          <a:noFill/>
          <a:ln>
            <a:noFill/>
          </a:ln>
        </p:spPr>
      </p:pic>
      <p:sp>
        <p:nvSpPr>
          <p:cNvPr id="55" name="Google Shape;55;p13"/>
          <p:cNvSpPr txBox="1">
            <a:spLocks noGrp="1"/>
          </p:cNvSpPr>
          <p:nvPr>
            <p:ph type="ctrTitle"/>
          </p:nvPr>
        </p:nvSpPr>
        <p:spPr>
          <a:xfrm>
            <a:off x="239449" y="3549125"/>
            <a:ext cx="6991800" cy="1444800"/>
          </a:xfrm>
          <a:prstGeom prst="rect">
            <a:avLst/>
          </a:prstGeom>
        </p:spPr>
        <p:txBody>
          <a:bodyPr spcFirstLastPara="1" wrap="square" lIns="91425" tIns="91425" rIns="91425" bIns="91425" anchor="t" anchorCtr="0">
            <a:noAutofit/>
          </a:bodyPr>
          <a:lstStyle/>
          <a:p>
            <a:pPr algn="l">
              <a:buSzPts val="990"/>
            </a:pPr>
            <a:r>
              <a:rPr lang="ru-RU" sz="2400" b="1" dirty="0">
                <a:solidFill>
                  <a:srgbClr val="FE6733"/>
                </a:solidFill>
                <a:latin typeface="Unbounded"/>
              </a:rPr>
              <a:t>ИИ в банковской сфере: </a:t>
            </a:r>
            <a:r>
              <a:rPr lang="ru-RU" sz="2400" dirty="0">
                <a:solidFill>
                  <a:srgbClr val="FE6733"/>
                </a:solidFill>
                <a:latin typeface="Unbounded"/>
              </a:rPr>
              <a:t>переход от цифровизации к автономному будущему</a:t>
            </a:r>
            <a:endParaRPr sz="2400" dirty="0">
              <a:solidFill>
                <a:srgbClr val="FE6733"/>
              </a:solidFill>
              <a:latin typeface="Unbounded"/>
              <a:sym typeface="Unbounded"/>
            </a:endParaRPr>
          </a:p>
        </p:txBody>
      </p:sp>
      <p:sp>
        <p:nvSpPr>
          <p:cNvPr id="56" name="Google Shape;56;p13"/>
          <p:cNvSpPr txBox="1">
            <a:spLocks noGrp="1"/>
          </p:cNvSpPr>
          <p:nvPr>
            <p:ph type="ctrTitle"/>
          </p:nvPr>
        </p:nvSpPr>
        <p:spPr>
          <a:xfrm>
            <a:off x="254916" y="2303471"/>
            <a:ext cx="2071800" cy="752100"/>
          </a:xfrm>
          <a:prstGeom prst="rect">
            <a:avLst/>
          </a:prstGeom>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None/>
            </a:pPr>
            <a:r>
              <a:rPr lang="ru-RU" sz="1588" dirty="0">
                <a:solidFill>
                  <a:srgbClr val="F0F0F0"/>
                </a:solidFill>
                <a:latin typeface="Manrope"/>
                <a:ea typeface="Manrope"/>
                <a:cs typeface="Manrope"/>
                <a:sym typeface="Manrope"/>
              </a:rPr>
              <a:t>Иван Иванов</a:t>
            </a:r>
            <a:endParaRPr sz="1588" dirty="0">
              <a:solidFill>
                <a:srgbClr val="F0F0F0"/>
              </a:solidFill>
              <a:latin typeface="Manrope"/>
              <a:ea typeface="Manrope"/>
              <a:cs typeface="Manrope"/>
              <a:sym typeface="Manrope"/>
            </a:endParaRPr>
          </a:p>
          <a:p>
            <a:pPr marL="0" lvl="0" indent="0" algn="l" rtl="0">
              <a:lnSpc>
                <a:spcPct val="100000"/>
              </a:lnSpc>
              <a:spcBef>
                <a:spcPts val="400"/>
              </a:spcBef>
              <a:spcAft>
                <a:spcPts val="0"/>
              </a:spcAft>
              <a:buNone/>
            </a:pPr>
            <a:r>
              <a:rPr lang="ru-RU" sz="1144" dirty="0">
                <a:solidFill>
                  <a:srgbClr val="F0F0F0"/>
                </a:solidFill>
                <a:latin typeface="Manrope"/>
                <a:ea typeface="Manrope"/>
                <a:cs typeface="Manrope"/>
                <a:sym typeface="Manrope"/>
              </a:rPr>
              <a:t>Директор по цифровой трансформации Альфа-Банк</a:t>
            </a:r>
            <a:endParaRPr sz="1144" dirty="0">
              <a:solidFill>
                <a:srgbClr val="F0F0F0"/>
              </a:solidFill>
              <a:latin typeface="Manrope"/>
              <a:ea typeface="Manrope"/>
              <a:cs typeface="Manrope"/>
              <a:sym typeface="Manrope"/>
            </a:endParaRPr>
          </a:p>
          <a:p>
            <a:pPr marL="0" lvl="0" indent="0" algn="l" rtl="0">
              <a:lnSpc>
                <a:spcPct val="100000"/>
              </a:lnSpc>
              <a:spcBef>
                <a:spcPts val="0"/>
              </a:spcBef>
              <a:spcAft>
                <a:spcPts val="0"/>
              </a:spcAft>
              <a:buNone/>
            </a:pPr>
            <a:endParaRPr sz="1700" dirty="0">
              <a:solidFill>
                <a:srgbClr val="F0F0F0"/>
              </a:solidFill>
              <a:latin typeface="Unbounded"/>
              <a:ea typeface="Unbounded"/>
              <a:cs typeface="Unbounded"/>
              <a:sym typeface="Unbounded"/>
            </a:endParaRPr>
          </a:p>
          <a:p>
            <a:pPr marL="0" lvl="0" indent="0" algn="l" rtl="0">
              <a:lnSpc>
                <a:spcPct val="80000"/>
              </a:lnSpc>
              <a:spcBef>
                <a:spcPts val="0"/>
              </a:spcBef>
              <a:spcAft>
                <a:spcPts val="0"/>
              </a:spcAft>
              <a:buNone/>
            </a:pPr>
            <a:endParaRPr sz="1700" dirty="0">
              <a:solidFill>
                <a:srgbClr val="F0F0F0"/>
              </a:solidFill>
              <a:latin typeface="Unbounded"/>
              <a:ea typeface="Unbounded"/>
              <a:cs typeface="Unbounded"/>
              <a:sym typeface="Unbounded"/>
            </a:endParaRPr>
          </a:p>
        </p:txBody>
      </p:sp>
      <p:pic>
        <p:nvPicPr>
          <p:cNvPr id="57" name="Google Shape;57;p13"/>
          <p:cNvPicPr preferRelativeResize="0"/>
          <p:nvPr/>
        </p:nvPicPr>
        <p:blipFill>
          <a:blip r:embed="rId5">
            <a:alphaModFix/>
          </a:blip>
          <a:stretch>
            <a:fillRect/>
          </a:stretch>
        </p:blipFill>
        <p:spPr>
          <a:xfrm>
            <a:off x="5393713" y="1244271"/>
            <a:ext cx="2236149" cy="1811300"/>
          </a:xfrm>
          <a:prstGeom prst="rect">
            <a:avLst/>
          </a:prstGeom>
          <a:noFill/>
          <a:ln>
            <a:noFill/>
          </a:ln>
        </p:spPr>
      </p:pic>
      <p:pic>
        <p:nvPicPr>
          <p:cNvPr id="58" name="Google Shape;58;p13"/>
          <p:cNvPicPr preferRelativeResize="0"/>
          <p:nvPr/>
        </p:nvPicPr>
        <p:blipFill>
          <a:blip r:embed="rId6">
            <a:alphaModFix/>
          </a:blip>
          <a:stretch>
            <a:fillRect/>
          </a:stretch>
        </p:blipFill>
        <p:spPr>
          <a:xfrm>
            <a:off x="4447800" y="474801"/>
            <a:ext cx="1878200" cy="18762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ИИ влюбит в себя клиентов через общение</a:t>
            </a:r>
          </a:p>
        </p:txBody>
      </p:sp>
      <p:sp>
        <p:nvSpPr>
          <p:cNvPr id="4" name="Прямоугольник 5">
            <a:extLst>
              <a:ext uri="{FF2B5EF4-FFF2-40B4-BE49-F238E27FC236}">
                <a16:creationId xmlns:a16="http://schemas.microsoft.com/office/drawing/2014/main" id="{63DDCB9D-AA17-40BB-BDA5-27B598B73EC7}"/>
              </a:ext>
            </a:extLst>
          </p:cNvPr>
          <p:cNvSpPr/>
          <p:nvPr/>
        </p:nvSpPr>
        <p:spPr>
          <a:xfrm>
            <a:off x="6390035" y="1770345"/>
            <a:ext cx="2446622" cy="3544117"/>
          </a:xfrm>
          <a:prstGeom prst="rect">
            <a:avLst/>
          </a:prstGeom>
          <a:noFill/>
          <a:ln>
            <a:solidFill>
              <a:srgbClr val="FE67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Inter" panose="020B0604020202020204" charset="0"/>
                <a:ea typeface="Inter" panose="020B0604020202020204" charset="0"/>
                <a:sym typeface="Verdana"/>
              </a:rPr>
              <a:t>ИИ через</a:t>
            </a:r>
          </a:p>
          <a:p>
            <a:r>
              <a:rPr lang="ru-RU" sz="1700" b="1" dirty="0">
                <a:solidFill>
                  <a:srgbClr val="FE6733"/>
                </a:solidFill>
                <a:latin typeface="Inter" panose="020B0604020202020204" charset="0"/>
                <a:ea typeface="Inter" panose="020B0604020202020204" charset="0"/>
                <a:sym typeface="Verdana"/>
              </a:rPr>
              <a:t>+</a:t>
            </a:r>
            <a:r>
              <a:rPr lang="en-US" sz="1700" b="1" dirty="0">
                <a:solidFill>
                  <a:srgbClr val="FE6733"/>
                </a:solidFill>
                <a:latin typeface="Inter" panose="020B0604020202020204" charset="0"/>
                <a:ea typeface="Inter" panose="020B0604020202020204" charset="0"/>
                <a:sym typeface="Verdana"/>
              </a:rPr>
              <a:t>N</a:t>
            </a:r>
            <a:r>
              <a:rPr lang="ru-RU" sz="1700" b="1" dirty="0">
                <a:solidFill>
                  <a:srgbClr val="FE6733"/>
                </a:solidFill>
                <a:latin typeface="Inter" panose="020B0604020202020204" charset="0"/>
                <a:ea typeface="Inter" panose="020B0604020202020204" charset="0"/>
                <a:sym typeface="Verdana"/>
              </a:rPr>
              <a:t> лет</a:t>
            </a:r>
          </a:p>
          <a:p>
            <a:endParaRPr lang="ru-RU" sz="1700" b="1" dirty="0">
              <a:solidFill>
                <a:schemeClr val="bg1"/>
              </a:solidFill>
              <a:latin typeface="Inter" panose="020B0604020202020204" charset="0"/>
              <a:ea typeface="Inter" panose="020B0604020202020204" charset="0"/>
              <a:sym typeface="Verdana"/>
            </a:endParaRPr>
          </a:p>
          <a:p>
            <a:r>
              <a:rPr lang="ru-RU" sz="1600" b="1" dirty="0" err="1">
                <a:solidFill>
                  <a:srgbClr val="FE6733"/>
                </a:solidFill>
                <a:latin typeface="Inter" panose="020B0604020202020204" charset="0"/>
                <a:ea typeface="Inter" panose="020B0604020202020204" charset="0"/>
                <a:sym typeface="Verdana"/>
              </a:rPr>
              <a:t>суперсервис</a:t>
            </a:r>
            <a:r>
              <a:rPr lang="ru-RU" sz="1600" dirty="0">
                <a:solidFill>
                  <a:srgbClr val="FE6733"/>
                </a:solidFill>
                <a:latin typeface="Inter" panose="020B0604020202020204" charset="0"/>
                <a:ea typeface="Inter" panose="020B0604020202020204" charset="0"/>
                <a:sym typeface="Verdana"/>
              </a:rPr>
              <a:t> от бота с экстремальным уровнем близости</a:t>
            </a:r>
            <a:r>
              <a:rPr lang="ru-RU" sz="1600" dirty="0">
                <a:solidFill>
                  <a:schemeClr val="bg1"/>
                </a:solidFill>
                <a:latin typeface="Inter" panose="020B0604020202020204" charset="0"/>
                <a:ea typeface="Inter" panose="020B0604020202020204" charset="0"/>
                <a:sym typeface="Verdana"/>
              </a:rPr>
              <a:t> </a:t>
            </a:r>
            <a:endParaRPr lang="en-US" sz="1600" dirty="0">
              <a:solidFill>
                <a:schemeClr val="bg1"/>
              </a:solidFill>
              <a:latin typeface="Inter" panose="020B0604020202020204" charset="0"/>
              <a:ea typeface="Inter" panose="020B0604020202020204" charset="0"/>
              <a:sym typeface="Verdana"/>
            </a:endParaRPr>
          </a:p>
        </p:txBody>
      </p:sp>
      <p:sp>
        <p:nvSpPr>
          <p:cNvPr id="5" name="Прямоугольник 6">
            <a:extLst>
              <a:ext uri="{FF2B5EF4-FFF2-40B4-BE49-F238E27FC236}">
                <a16:creationId xmlns:a16="http://schemas.microsoft.com/office/drawing/2014/main" id="{056C04F4-8849-4263-97D5-CA0B9CBB468B}"/>
              </a:ext>
            </a:extLst>
          </p:cNvPr>
          <p:cNvSpPr/>
          <p:nvPr/>
        </p:nvSpPr>
        <p:spPr>
          <a:xfrm>
            <a:off x="3588419" y="1770345"/>
            <a:ext cx="2446622" cy="354411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Manrope" panose="020B0604020202020204" charset="0"/>
                <a:ea typeface="Inter" panose="020B0604020202020204" charset="0"/>
                <a:sym typeface="Verdana"/>
              </a:rPr>
              <a:t>ИИ</a:t>
            </a:r>
          </a:p>
          <a:p>
            <a:r>
              <a:rPr lang="ru-RU" sz="1700" b="1" dirty="0">
                <a:solidFill>
                  <a:srgbClr val="FE6733"/>
                </a:solidFill>
                <a:latin typeface="Manrope" panose="020B0604020202020204" charset="0"/>
                <a:ea typeface="Inter" panose="020B0604020202020204" charset="0"/>
                <a:sym typeface="Verdana"/>
              </a:rPr>
              <a:t>сейчас</a:t>
            </a:r>
          </a:p>
          <a:p>
            <a:endParaRPr lang="ru-RU" sz="1700" b="1"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чат-боты</a:t>
            </a: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IVR, голосовой помощник</a:t>
            </a:r>
            <a:br>
              <a:rPr lang="ru-RU" sz="1600" dirty="0">
                <a:solidFill>
                  <a:schemeClr val="bg1"/>
                </a:solidFill>
                <a:latin typeface="Manrope" panose="020B0604020202020204" charset="0"/>
                <a:ea typeface="Inter" panose="020B0604020202020204" charset="0"/>
                <a:sym typeface="Verdana"/>
              </a:rPr>
            </a:br>
            <a:r>
              <a:rPr lang="ru-RU" sz="1600" dirty="0">
                <a:solidFill>
                  <a:schemeClr val="bg1"/>
                </a:solidFill>
                <a:latin typeface="Manrope" panose="020B0604020202020204" charset="0"/>
                <a:ea typeface="Inter" panose="020B0604020202020204" charset="0"/>
                <a:sym typeface="Verdana"/>
              </a:rPr>
              <a:t> </a:t>
            </a:r>
            <a:br>
              <a:rPr lang="ru-RU" sz="1600" dirty="0">
                <a:solidFill>
                  <a:schemeClr val="bg1"/>
                </a:solidFill>
                <a:latin typeface="Manrope" panose="020B0604020202020204" charset="0"/>
                <a:ea typeface="Inter" panose="020B0604020202020204" charset="0"/>
                <a:sym typeface="Verdana"/>
              </a:rPr>
            </a:br>
            <a:r>
              <a:rPr lang="ru-RU" sz="1600" dirty="0">
                <a:solidFill>
                  <a:schemeClr val="bg1"/>
                </a:solidFill>
                <a:latin typeface="Manrope" panose="020B0604020202020204" charset="0"/>
                <a:ea typeface="Inter" panose="020B0604020202020204" charset="0"/>
                <a:sym typeface="Verdana"/>
              </a:rPr>
              <a:t>умная </a:t>
            </a:r>
            <a:r>
              <a:rPr lang="ru-RU" sz="1600" dirty="0" err="1">
                <a:solidFill>
                  <a:schemeClr val="bg1"/>
                </a:solidFill>
                <a:latin typeface="Manrope" panose="020B0604020202020204" charset="0"/>
                <a:ea typeface="Inter" panose="020B0604020202020204" charset="0"/>
                <a:sym typeface="Verdana"/>
              </a:rPr>
              <a:t>wikipedia</a:t>
            </a:r>
            <a:r>
              <a:rPr lang="ru-RU" sz="1600" dirty="0">
                <a:solidFill>
                  <a:schemeClr val="bg1"/>
                </a:solidFill>
                <a:latin typeface="Manrope" panose="020B0604020202020204" charset="0"/>
                <a:ea typeface="Inter" panose="020B0604020202020204" charset="0"/>
                <a:sym typeface="Verdana"/>
              </a:rPr>
              <a:t> и бот-суфлер</a:t>
            </a: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речевая аналитика, диалоговый тренажер</a:t>
            </a:r>
          </a:p>
        </p:txBody>
      </p:sp>
      <p:pic>
        <p:nvPicPr>
          <p:cNvPr id="8" name="Рисунок 7">
            <a:extLst>
              <a:ext uri="{FF2B5EF4-FFF2-40B4-BE49-F238E27FC236}">
                <a16:creationId xmlns:a16="http://schemas.microsoft.com/office/drawing/2014/main" id="{406FA62E-1975-4B7E-91EA-6C89A9386D6A}"/>
              </a:ext>
            </a:extLst>
          </p:cNvPr>
          <p:cNvPicPr>
            <a:picLocks noChangeAspect="1"/>
          </p:cNvPicPr>
          <p:nvPr/>
        </p:nvPicPr>
        <p:blipFill>
          <a:blip r:embed="rId4">
            <a:grayscl/>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5853068" y="1815827"/>
            <a:ext cx="373512" cy="317775"/>
          </a:xfrm>
          <a:prstGeom prst="rect">
            <a:avLst/>
          </a:prstGeom>
        </p:spPr>
      </p:pic>
      <p:pic>
        <p:nvPicPr>
          <p:cNvPr id="9" name="Picture 2">
            <a:extLst>
              <a:ext uri="{FF2B5EF4-FFF2-40B4-BE49-F238E27FC236}">
                <a16:creationId xmlns:a16="http://schemas.microsoft.com/office/drawing/2014/main" id="{A1FA543B-3FB5-4005-90F6-3C123353E959}"/>
              </a:ext>
            </a:extLst>
          </p:cNvPr>
          <p:cNvPicPr>
            <a:picLocks noChangeAspect="1" noChangeArrowheads="1"/>
          </p:cNvPicPr>
          <p:nvPr/>
        </p:nvPicPr>
        <p:blipFill>
          <a:blip r:embed="rId6"/>
          <a:stretch>
            <a:fillRect/>
          </a:stretch>
        </p:blipFill>
        <p:spPr bwMode="auto">
          <a:xfrm>
            <a:off x="-375920" y="1770345"/>
            <a:ext cx="3772800" cy="3772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55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858351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С тобой будет разговаривать провидец</a:t>
            </a:r>
          </a:p>
        </p:txBody>
      </p:sp>
      <p:pic>
        <p:nvPicPr>
          <p:cNvPr id="4" name="Picture 2">
            <a:extLst>
              <a:ext uri="{FF2B5EF4-FFF2-40B4-BE49-F238E27FC236}">
                <a16:creationId xmlns:a16="http://schemas.microsoft.com/office/drawing/2014/main" id="{D4F33F60-5D48-4072-A79C-9CD867BB3FCB}"/>
              </a:ext>
            </a:extLst>
          </p:cNvPr>
          <p:cNvPicPr>
            <a:picLocks noChangeAspect="1" noChangeArrowheads="1"/>
          </p:cNvPicPr>
          <p:nvPr/>
        </p:nvPicPr>
        <p:blipFill>
          <a:blip r:embed="rId4"/>
          <a:stretch>
            <a:fillRect/>
          </a:stretch>
        </p:blipFill>
        <p:spPr bwMode="auto">
          <a:xfrm>
            <a:off x="-375920" y="1770345"/>
            <a:ext cx="3772800" cy="3772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5" name="Прямоугольник 5">
            <a:extLst>
              <a:ext uri="{FF2B5EF4-FFF2-40B4-BE49-F238E27FC236}">
                <a16:creationId xmlns:a16="http://schemas.microsoft.com/office/drawing/2014/main" id="{CCFAD426-4DBF-48E0-A38A-32F41E50EADB}"/>
              </a:ext>
            </a:extLst>
          </p:cNvPr>
          <p:cNvSpPr/>
          <p:nvPr/>
        </p:nvSpPr>
        <p:spPr>
          <a:xfrm>
            <a:off x="6390035" y="1770345"/>
            <a:ext cx="2446622" cy="3544117"/>
          </a:xfrm>
          <a:prstGeom prst="rect">
            <a:avLst/>
          </a:prstGeom>
          <a:noFill/>
          <a:ln>
            <a:solidFill>
              <a:srgbClr val="FE67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Inter" panose="020B0604020202020204" charset="0"/>
                <a:ea typeface="Inter" panose="020B0604020202020204" charset="0"/>
                <a:sym typeface="Verdana"/>
              </a:rPr>
              <a:t>ИИ через</a:t>
            </a:r>
          </a:p>
          <a:p>
            <a:r>
              <a:rPr lang="ru-RU" sz="1700" b="1" dirty="0">
                <a:solidFill>
                  <a:srgbClr val="FE6733"/>
                </a:solidFill>
                <a:latin typeface="Inter" panose="020B0604020202020204" charset="0"/>
                <a:ea typeface="Inter" panose="020B0604020202020204" charset="0"/>
                <a:sym typeface="Verdana"/>
              </a:rPr>
              <a:t>+</a:t>
            </a:r>
            <a:r>
              <a:rPr lang="en-US" sz="1700" b="1" dirty="0">
                <a:solidFill>
                  <a:srgbClr val="FE6733"/>
                </a:solidFill>
                <a:latin typeface="Inter" panose="020B0604020202020204" charset="0"/>
                <a:ea typeface="Inter" panose="020B0604020202020204" charset="0"/>
                <a:sym typeface="Verdana"/>
              </a:rPr>
              <a:t>N</a:t>
            </a:r>
            <a:r>
              <a:rPr lang="ru-RU" sz="1700" b="1" dirty="0">
                <a:solidFill>
                  <a:srgbClr val="FE6733"/>
                </a:solidFill>
                <a:latin typeface="Inter" panose="020B0604020202020204" charset="0"/>
                <a:ea typeface="Inter" panose="020B0604020202020204" charset="0"/>
                <a:sym typeface="Verdana"/>
              </a:rPr>
              <a:t> лет</a:t>
            </a:r>
          </a:p>
          <a:p>
            <a:endParaRPr lang="ru-RU" sz="1700" b="1" dirty="0">
              <a:solidFill>
                <a:schemeClr val="bg1"/>
              </a:solidFill>
              <a:latin typeface="Inter" panose="020B0604020202020204" charset="0"/>
              <a:ea typeface="Inter" panose="020B0604020202020204" charset="0"/>
              <a:sym typeface="Verdana"/>
            </a:endParaRPr>
          </a:p>
          <a:p>
            <a:r>
              <a:rPr lang="ru-RU" sz="1600" b="1" dirty="0">
                <a:solidFill>
                  <a:srgbClr val="FE6733"/>
                </a:solidFill>
                <a:latin typeface="Inter" panose="020B0604020202020204" charset="0"/>
                <a:ea typeface="Inter" panose="020B0604020202020204" charset="0"/>
                <a:sym typeface="Verdana"/>
              </a:rPr>
              <a:t>провидец</a:t>
            </a:r>
            <a:r>
              <a:rPr lang="ru-RU" sz="1600" dirty="0">
                <a:solidFill>
                  <a:srgbClr val="FE6733"/>
                </a:solidFill>
                <a:latin typeface="Inter" panose="020B0604020202020204" charset="0"/>
                <a:ea typeface="Inter" panose="020B0604020202020204" charset="0"/>
                <a:sym typeface="Verdana"/>
              </a:rPr>
              <a:t>, который знает, что тебе нужно, чем тебе помочь, что тебе делать (продать</a:t>
            </a:r>
            <a:r>
              <a:rPr lang="en-US" sz="1600" dirty="0">
                <a:solidFill>
                  <a:srgbClr val="FE6733"/>
                </a:solidFill>
                <a:latin typeface="Inter" panose="020B0604020202020204" charset="0"/>
                <a:ea typeface="Inter" panose="020B0604020202020204" charset="0"/>
                <a:sym typeface="Verdana"/>
              </a:rPr>
              <a:t>)</a:t>
            </a:r>
            <a:r>
              <a:rPr lang="ru-RU" sz="1700" dirty="0">
                <a:solidFill>
                  <a:schemeClr val="bg1"/>
                </a:solidFill>
                <a:latin typeface="Inter" panose="020B0604020202020204" charset="0"/>
                <a:ea typeface="Inter" panose="020B0604020202020204" charset="0"/>
                <a:sym typeface="Verdana"/>
              </a:rPr>
              <a:t> </a:t>
            </a:r>
            <a:endParaRPr lang="en-US" sz="1700" dirty="0">
              <a:solidFill>
                <a:schemeClr val="bg1"/>
              </a:solidFill>
              <a:latin typeface="Inter" panose="020B0604020202020204" charset="0"/>
              <a:ea typeface="Inter" panose="020B0604020202020204" charset="0"/>
              <a:sym typeface="Verdana"/>
            </a:endParaRPr>
          </a:p>
        </p:txBody>
      </p:sp>
      <p:sp>
        <p:nvSpPr>
          <p:cNvPr id="8" name="Прямоугольник 6">
            <a:extLst>
              <a:ext uri="{FF2B5EF4-FFF2-40B4-BE49-F238E27FC236}">
                <a16:creationId xmlns:a16="http://schemas.microsoft.com/office/drawing/2014/main" id="{4F29D962-CF1A-4F37-B70D-5192158F6270}"/>
              </a:ext>
            </a:extLst>
          </p:cNvPr>
          <p:cNvSpPr/>
          <p:nvPr/>
        </p:nvSpPr>
        <p:spPr>
          <a:xfrm>
            <a:off x="3588419" y="1778812"/>
            <a:ext cx="2446622" cy="354411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Manrope" panose="020B0604020202020204" charset="0"/>
                <a:ea typeface="Inter" panose="020B0604020202020204" charset="0"/>
                <a:sym typeface="Verdana"/>
              </a:rPr>
              <a:t>ИИ</a:t>
            </a:r>
          </a:p>
          <a:p>
            <a:r>
              <a:rPr lang="ru-RU" sz="1700" b="1" dirty="0">
                <a:solidFill>
                  <a:srgbClr val="FE6733"/>
                </a:solidFill>
                <a:latin typeface="Manrope" panose="020B0604020202020204" charset="0"/>
                <a:ea typeface="Inter" panose="020B0604020202020204" charset="0"/>
                <a:sym typeface="Verdana"/>
              </a:rPr>
              <a:t>сейчас</a:t>
            </a:r>
          </a:p>
          <a:p>
            <a:endParaRPr lang="ru-RU" sz="1700" b="1"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продвижение и рекомендации при поиске</a:t>
            </a: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склонность и NBO</a:t>
            </a: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продажи через доп. сервисы: Бизнес-бот </a:t>
            </a:r>
            <a:r>
              <a:rPr lang="ru-RU" sz="1600" dirty="0" err="1">
                <a:solidFill>
                  <a:schemeClr val="bg1"/>
                </a:solidFill>
                <a:latin typeface="Manrope" panose="020B0604020202020204" charset="0"/>
                <a:ea typeface="Inter" panose="020B0604020202020204" charset="0"/>
                <a:sym typeface="Verdana"/>
              </a:rPr>
              <a:t>Боби</a:t>
            </a:r>
            <a:r>
              <a:rPr lang="ru-RU" sz="1600" dirty="0">
                <a:solidFill>
                  <a:schemeClr val="bg1"/>
                </a:solidFill>
                <a:latin typeface="Manrope" panose="020B0604020202020204" charset="0"/>
                <a:ea typeface="Inter" panose="020B0604020202020204" charset="0"/>
                <a:sym typeface="Verdana"/>
              </a:rPr>
              <a:t>, Изи </a:t>
            </a:r>
            <a:r>
              <a:rPr lang="ru-RU" sz="1600" dirty="0" err="1">
                <a:solidFill>
                  <a:schemeClr val="bg1"/>
                </a:solidFill>
                <a:latin typeface="Manrope" panose="020B0604020202020204" charset="0"/>
                <a:ea typeface="Inter" panose="020B0604020202020204" charset="0"/>
                <a:sym typeface="Verdana"/>
              </a:rPr>
              <a:t>бизи</a:t>
            </a:r>
            <a:r>
              <a:rPr lang="ru-RU" sz="1600" dirty="0">
                <a:solidFill>
                  <a:schemeClr val="bg1"/>
                </a:solidFill>
                <a:latin typeface="Manrope" panose="020B0604020202020204" charset="0"/>
                <a:ea typeface="Inter" panose="020B0604020202020204" charset="0"/>
                <a:sym typeface="Verdana"/>
              </a:rPr>
              <a:t> Бот, </a:t>
            </a:r>
            <a:r>
              <a:rPr lang="ru-RU" sz="1600" dirty="0" err="1">
                <a:solidFill>
                  <a:schemeClr val="bg1"/>
                </a:solidFill>
                <a:latin typeface="Manrope" panose="020B0604020202020204" charset="0"/>
                <a:ea typeface="Inter" panose="020B0604020202020204" charset="0"/>
                <a:sym typeface="Verdana"/>
              </a:rPr>
              <a:t>инвест</a:t>
            </a:r>
            <a:r>
              <a:rPr lang="ru-RU" sz="1600" dirty="0">
                <a:solidFill>
                  <a:schemeClr val="bg1"/>
                </a:solidFill>
                <a:latin typeface="Manrope" panose="020B0604020202020204" charset="0"/>
                <a:ea typeface="Inter" panose="020B0604020202020204" charset="0"/>
                <a:sym typeface="Verdana"/>
              </a:rPr>
              <a:t> (</a:t>
            </a:r>
            <a:r>
              <a:rPr lang="ru-RU" sz="1600" dirty="0" err="1">
                <a:solidFill>
                  <a:schemeClr val="bg1"/>
                </a:solidFill>
                <a:latin typeface="Manrope" panose="020B0604020202020204" charset="0"/>
                <a:ea typeface="Inter" panose="020B0604020202020204" charset="0"/>
                <a:sym typeface="Verdana"/>
              </a:rPr>
              <a:t>Bloomberg</a:t>
            </a:r>
            <a:r>
              <a:rPr lang="ru-RU" sz="1600" dirty="0">
                <a:solidFill>
                  <a:schemeClr val="bg1"/>
                </a:solidFill>
                <a:latin typeface="Manrope" panose="020B0604020202020204" charset="0"/>
                <a:ea typeface="Inter" panose="020B0604020202020204" charset="0"/>
                <a:sym typeface="Verdana"/>
              </a:rPr>
              <a:t>)</a:t>
            </a:r>
          </a:p>
        </p:txBody>
      </p:sp>
      <p:pic>
        <p:nvPicPr>
          <p:cNvPr id="9" name="Рисунок 7">
            <a:extLst>
              <a:ext uri="{FF2B5EF4-FFF2-40B4-BE49-F238E27FC236}">
                <a16:creationId xmlns:a16="http://schemas.microsoft.com/office/drawing/2014/main" id="{B562C527-5B28-445D-A4A5-97231BCDCBF2}"/>
              </a:ext>
            </a:extLst>
          </p:cNvPr>
          <p:cNvPicPr>
            <a:picLocks noChangeAspect="1"/>
          </p:cNvPicPr>
          <p:nvPr/>
        </p:nvPicPr>
        <p:blipFill>
          <a:blip r:embed="rId5">
            <a:grayscl/>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853068" y="1815827"/>
            <a:ext cx="373512" cy="317775"/>
          </a:xfrm>
          <a:prstGeom prst="rect">
            <a:avLst/>
          </a:prstGeom>
        </p:spPr>
      </p:pic>
    </p:spTree>
    <p:extLst>
      <p:ext uri="{BB962C8B-B14F-4D97-AF65-F5344CB8AC3E}">
        <p14:creationId xmlns:p14="http://schemas.microsoft.com/office/powerpoint/2010/main" val="3813677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pic>
        <p:nvPicPr>
          <p:cNvPr id="15" name="Google Shape;109;p18">
            <a:extLst>
              <a:ext uri="{FF2B5EF4-FFF2-40B4-BE49-F238E27FC236}">
                <a16:creationId xmlns:a16="http://schemas.microsoft.com/office/drawing/2014/main" id="{853B94B9-F29B-4330-A734-93B6466C74CB}"/>
              </a:ext>
            </a:extLst>
          </p:cNvPr>
          <p:cNvPicPr preferRelativeResize="0"/>
          <p:nvPr/>
        </p:nvPicPr>
        <p:blipFill>
          <a:blip r:embed="rId4">
            <a:alphaModFix/>
          </a:blip>
          <a:stretch>
            <a:fillRect/>
          </a:stretch>
        </p:blipFill>
        <p:spPr>
          <a:xfrm>
            <a:off x="7025134" y="-236110"/>
            <a:ext cx="3137524" cy="3134275"/>
          </a:xfrm>
          <a:prstGeom prst="rect">
            <a:avLst/>
          </a:prstGeom>
          <a:noFill/>
          <a:ln>
            <a:noFill/>
          </a:ln>
        </p:spPr>
      </p:pic>
      <p:sp>
        <p:nvSpPr>
          <p:cNvPr id="12" name="Прямоугольник 6">
            <a:extLst>
              <a:ext uri="{FF2B5EF4-FFF2-40B4-BE49-F238E27FC236}">
                <a16:creationId xmlns:a16="http://schemas.microsoft.com/office/drawing/2014/main" id="{10F6CE65-3B6B-4834-BB55-D01A2AF83E8D}"/>
              </a:ext>
            </a:extLst>
          </p:cNvPr>
          <p:cNvSpPr/>
          <p:nvPr/>
        </p:nvSpPr>
        <p:spPr>
          <a:xfrm>
            <a:off x="663800" y="1361440"/>
            <a:ext cx="2842258" cy="39976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600" dirty="0">
                <a:solidFill>
                  <a:schemeClr val="bg1"/>
                </a:solidFill>
                <a:latin typeface="Manrope" panose="020B0604020202020204" charset="0"/>
                <a:ea typeface="Inter" panose="020B0604020202020204" charset="0"/>
                <a:sym typeface="Verdana"/>
              </a:rPr>
              <a:t>Чуткий и душевный мужчина зарабатывает на жизнь написанием личных писем для других людей. Оставшись убитым горем после расторжения брака, Теодор (Хоакин Феникс) увлекается операционной системой «Самантой» (Скарлетт Йоханссон). Хотя поначалу они были «друзьями», отношения вскоре переросли в любовь.</a:t>
            </a:r>
            <a:endParaRPr lang="ru-RU" sz="1600" dirty="0">
              <a:solidFill>
                <a:schemeClr val="bg1"/>
              </a:solidFill>
              <a:latin typeface="Manrope" panose="020B0604020202020204" charset="0"/>
              <a:ea typeface="Inter" panose="020B0604020202020204" charset="0"/>
            </a:endParaRPr>
          </a:p>
        </p:txBody>
      </p:sp>
      <p:sp>
        <p:nvSpPr>
          <p:cNvPr id="13" name="Прямоугольник 9">
            <a:extLst>
              <a:ext uri="{FF2B5EF4-FFF2-40B4-BE49-F238E27FC236}">
                <a16:creationId xmlns:a16="http://schemas.microsoft.com/office/drawing/2014/main" id="{06ADEF7B-5109-44A1-B6A8-BA5A87FB8AAE}"/>
              </a:ext>
            </a:extLst>
          </p:cNvPr>
          <p:cNvSpPr/>
          <p:nvPr/>
        </p:nvSpPr>
        <p:spPr>
          <a:xfrm>
            <a:off x="4091905" y="1361440"/>
            <a:ext cx="2842258" cy="39976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600" dirty="0">
                <a:solidFill>
                  <a:schemeClr val="bg1"/>
                </a:solidFill>
                <a:latin typeface="Manrope" panose="020B0604020202020204" charset="0"/>
                <a:ea typeface="Inter" panose="020B0604020202020204" charset="0"/>
              </a:rPr>
              <a:t>Инженер по программному обеспечению Блейк </a:t>
            </a:r>
            <a:r>
              <a:rPr lang="ru-RU" sz="1600" dirty="0" err="1">
                <a:solidFill>
                  <a:schemeClr val="bg1"/>
                </a:solidFill>
                <a:latin typeface="Manrope" panose="020B0604020202020204" charset="0"/>
                <a:ea typeface="Inter" panose="020B0604020202020204" charset="0"/>
              </a:rPr>
              <a:t>Лемойн</a:t>
            </a:r>
            <a:r>
              <a:rPr lang="ru-RU" sz="1600" dirty="0">
                <a:solidFill>
                  <a:schemeClr val="bg1"/>
                </a:solidFill>
                <a:latin typeface="Manrope" panose="020B0604020202020204" charset="0"/>
                <a:ea typeface="Inter" panose="020B0604020202020204" charset="0"/>
              </a:rPr>
              <a:t> (Дэнни де Вито) обнаруживает, что нейросетевая языковая модель, над которой он работает, обладает признаками собственного сознания. Он проникается к ней эмпатией и пробует отключить модель, чтобы прекратить ее страдания.</a:t>
            </a:r>
          </a:p>
        </p:txBody>
      </p:sp>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QUIZ: от лояльности к ЛЮБВИ</a:t>
            </a:r>
          </a:p>
        </p:txBody>
      </p:sp>
      <p:grpSp>
        <p:nvGrpSpPr>
          <p:cNvPr id="4" name="Группа 1">
            <a:extLst>
              <a:ext uri="{FF2B5EF4-FFF2-40B4-BE49-F238E27FC236}">
                <a16:creationId xmlns:a16="http://schemas.microsoft.com/office/drawing/2014/main" id="{DCFE87FD-6715-469F-843D-666BABE7DA33}"/>
              </a:ext>
            </a:extLst>
          </p:cNvPr>
          <p:cNvGrpSpPr/>
          <p:nvPr/>
        </p:nvGrpSpPr>
        <p:grpSpPr>
          <a:xfrm>
            <a:off x="663800" y="1361440"/>
            <a:ext cx="2844000" cy="4135590"/>
            <a:chOff x="663800" y="1361440"/>
            <a:chExt cx="2844000" cy="4135590"/>
          </a:xfrm>
        </p:grpSpPr>
        <p:pic>
          <p:nvPicPr>
            <p:cNvPr id="5" name="Рисунок 3">
              <a:extLst>
                <a:ext uri="{FF2B5EF4-FFF2-40B4-BE49-F238E27FC236}">
                  <a16:creationId xmlns:a16="http://schemas.microsoft.com/office/drawing/2014/main" id="{9357E6EA-E0D4-4547-9795-FE9A23EE0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800" y="2653030"/>
              <a:ext cx="2844000" cy="2844000"/>
            </a:xfrm>
            <a:prstGeom prst="roundRect">
              <a:avLst>
                <a:gd name="adj" fmla="val 16667"/>
              </a:avLst>
            </a:prstGeom>
            <a:noFill/>
            <a:ln>
              <a:noFill/>
            </a:ln>
          </p:spPr>
        </p:pic>
        <p:sp>
          <p:nvSpPr>
            <p:cNvPr id="8" name="Прямоугольник 4">
              <a:extLst>
                <a:ext uri="{FF2B5EF4-FFF2-40B4-BE49-F238E27FC236}">
                  <a16:creationId xmlns:a16="http://schemas.microsoft.com/office/drawing/2014/main" id="{F21FB005-3EEF-4C6D-9DFB-E1644C8EE9BD}"/>
                </a:ext>
              </a:extLst>
            </p:cNvPr>
            <p:cNvSpPr/>
            <p:nvPr/>
          </p:nvSpPr>
          <p:spPr>
            <a:xfrm>
              <a:off x="663800" y="1361440"/>
              <a:ext cx="2842258" cy="924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1700" b="1" dirty="0">
                  <a:solidFill>
                    <a:schemeClr val="bg1"/>
                  </a:solidFill>
                  <a:latin typeface="Inter" panose="020B0604020202020204" charset="0"/>
                  <a:ea typeface="Inter" panose="020B0604020202020204" charset="0"/>
                  <a:sym typeface="Verdana"/>
                </a:rPr>
                <a:t>Фантазия</a:t>
              </a:r>
            </a:p>
            <a:p>
              <a:endParaRPr lang="ru-RU" sz="1700" b="1" dirty="0">
                <a:solidFill>
                  <a:srgbClr val="E30100"/>
                </a:solidFill>
                <a:latin typeface="Inter" panose="020B0604020202020204" charset="0"/>
                <a:ea typeface="Inter" panose="020B0604020202020204" charset="0"/>
                <a:sym typeface="Verdana"/>
              </a:endParaRPr>
            </a:p>
            <a:p>
              <a:r>
                <a:rPr lang="ru-RU" sz="1700" b="1" dirty="0">
                  <a:solidFill>
                    <a:srgbClr val="FE6733"/>
                  </a:solidFill>
                  <a:latin typeface="Unbounded" panose="020B0604020202020204" charset="-52"/>
                  <a:ea typeface="Inter" panose="020B0604020202020204" charset="0"/>
                  <a:sym typeface="Verdana"/>
                </a:rPr>
                <a:t>2013 год</a:t>
              </a:r>
            </a:p>
            <a:p>
              <a:r>
                <a:rPr lang="ru-RU" sz="1700" b="1" dirty="0">
                  <a:solidFill>
                    <a:schemeClr val="bg1"/>
                  </a:solidFill>
                  <a:latin typeface="Inter" panose="020B0604020202020204" charset="0"/>
                  <a:ea typeface="Inter" panose="020B0604020202020204" charset="0"/>
                  <a:sym typeface="Verdana"/>
                </a:rPr>
                <a:t>Она (</a:t>
              </a:r>
              <a:r>
                <a:rPr lang="en-US" sz="1700" b="1" dirty="0">
                  <a:solidFill>
                    <a:schemeClr val="bg1"/>
                  </a:solidFill>
                  <a:latin typeface="Inter" panose="020B0604020202020204" charset="0"/>
                  <a:ea typeface="Inter" panose="020B0604020202020204" charset="0"/>
                  <a:sym typeface="Verdana"/>
                </a:rPr>
                <a:t>Her)</a:t>
              </a:r>
              <a:endParaRPr lang="ru-RU" sz="1700" b="1" dirty="0">
                <a:solidFill>
                  <a:schemeClr val="bg1"/>
                </a:solidFill>
                <a:latin typeface="Inter" panose="020B0604020202020204" charset="0"/>
                <a:ea typeface="Inter" panose="020B0604020202020204" charset="0"/>
                <a:sym typeface="Verdana"/>
              </a:endParaRPr>
            </a:p>
            <a:p>
              <a:endParaRPr lang="ru-RU" b="1" dirty="0">
                <a:solidFill>
                  <a:srgbClr val="E30100"/>
                </a:solidFill>
                <a:latin typeface="Inter" panose="020B0604020202020204" charset="0"/>
                <a:ea typeface="Inter" panose="020B0604020202020204" charset="0"/>
              </a:endParaRPr>
            </a:p>
          </p:txBody>
        </p:sp>
      </p:grpSp>
      <p:grpSp>
        <p:nvGrpSpPr>
          <p:cNvPr id="9" name="Группа 11">
            <a:extLst>
              <a:ext uri="{FF2B5EF4-FFF2-40B4-BE49-F238E27FC236}">
                <a16:creationId xmlns:a16="http://schemas.microsoft.com/office/drawing/2014/main" id="{60D7F7E5-09D3-4BE5-AA06-28D308DB0738}"/>
              </a:ext>
            </a:extLst>
          </p:cNvPr>
          <p:cNvGrpSpPr/>
          <p:nvPr/>
        </p:nvGrpSpPr>
        <p:grpSpPr>
          <a:xfrm>
            <a:off x="4093646" y="1361440"/>
            <a:ext cx="3792001" cy="4135590"/>
            <a:chOff x="4095387" y="1361440"/>
            <a:chExt cx="3792001" cy="4135590"/>
          </a:xfrm>
        </p:grpSpPr>
        <p:pic>
          <p:nvPicPr>
            <p:cNvPr id="10" name="Рисунок 10">
              <a:extLst>
                <a:ext uri="{FF2B5EF4-FFF2-40B4-BE49-F238E27FC236}">
                  <a16:creationId xmlns:a16="http://schemas.microsoft.com/office/drawing/2014/main" id="{518CE41D-3646-4B8F-ADAA-6D572C979C78}"/>
                </a:ext>
              </a:extLst>
            </p:cNvPr>
            <p:cNvPicPr>
              <a:picLocks noChangeAspect="1"/>
            </p:cNvPicPr>
            <p:nvPr/>
          </p:nvPicPr>
          <p:blipFill rotWithShape="1">
            <a:blip r:embed="rId6"/>
            <a:srcRect l="4246" t="12813" r="9308" b="741"/>
            <a:stretch/>
          </p:blipFill>
          <p:spPr>
            <a:xfrm>
              <a:off x="4095388" y="2653030"/>
              <a:ext cx="3792000" cy="2844000"/>
            </a:xfrm>
            <a:prstGeom prst="roundRect">
              <a:avLst>
                <a:gd name="adj" fmla="val 16667"/>
              </a:avLst>
            </a:prstGeom>
            <a:noFill/>
            <a:ln>
              <a:noFill/>
            </a:ln>
          </p:spPr>
        </p:pic>
        <p:sp>
          <p:nvSpPr>
            <p:cNvPr id="11" name="Прямоугольник 5">
              <a:extLst>
                <a:ext uri="{FF2B5EF4-FFF2-40B4-BE49-F238E27FC236}">
                  <a16:creationId xmlns:a16="http://schemas.microsoft.com/office/drawing/2014/main" id="{59DCB515-DDE7-48E0-A8E1-A2B0654633D5}"/>
                </a:ext>
              </a:extLst>
            </p:cNvPr>
            <p:cNvSpPr/>
            <p:nvPr/>
          </p:nvSpPr>
          <p:spPr>
            <a:xfrm>
              <a:off x="4095387" y="1361440"/>
              <a:ext cx="3791999" cy="924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1700" b="1" dirty="0">
                  <a:solidFill>
                    <a:schemeClr val="bg1"/>
                  </a:solidFill>
                  <a:latin typeface="Manrope" panose="020B0604020202020204" charset="0"/>
                  <a:ea typeface="Inter" panose="020B0604020202020204" charset="0"/>
                  <a:sym typeface="Verdana"/>
                </a:rPr>
                <a:t>Реальность</a:t>
              </a:r>
            </a:p>
            <a:p>
              <a:endParaRPr lang="ru-RU" sz="1700" b="1" dirty="0">
                <a:solidFill>
                  <a:srgbClr val="E30100"/>
                </a:solidFill>
                <a:latin typeface="Manrope" panose="020B0604020202020204" charset="0"/>
                <a:ea typeface="Inter" panose="020B0604020202020204" charset="0"/>
                <a:sym typeface="Verdana"/>
              </a:endParaRPr>
            </a:p>
            <a:p>
              <a:r>
                <a:rPr lang="ru-RU" sz="1700" b="1" dirty="0">
                  <a:solidFill>
                    <a:srgbClr val="FE6733"/>
                  </a:solidFill>
                  <a:latin typeface="Unbounded" panose="020B0604020202020204" charset="-52"/>
                  <a:ea typeface="Inter" panose="020B0604020202020204" charset="0"/>
                  <a:sym typeface="Verdana"/>
                </a:rPr>
                <a:t>Июль 2022</a:t>
              </a:r>
            </a:p>
            <a:p>
              <a:r>
                <a:rPr lang="ru-RU" sz="1700" b="1" dirty="0">
                  <a:solidFill>
                    <a:schemeClr val="bg1"/>
                  </a:solidFill>
                  <a:latin typeface="Manrope" panose="020B0604020202020204" charset="0"/>
                  <a:ea typeface="Inter" panose="020B0604020202020204" charset="0"/>
                  <a:sym typeface="Verdana"/>
                </a:rPr>
                <a:t>Блейк Леймо</a:t>
              </a:r>
              <a:r>
                <a:rPr lang="ru-RU" sz="1700" b="1" dirty="0">
                  <a:solidFill>
                    <a:schemeClr val="tx1"/>
                  </a:solidFill>
                  <a:latin typeface="Manrope" panose="020B0604020202020204" charset="0"/>
                  <a:ea typeface="Inter" panose="020B0604020202020204" charset="0"/>
                  <a:sym typeface="Verdana"/>
                </a:rPr>
                <a:t>н</a:t>
              </a:r>
            </a:p>
            <a:p>
              <a:endParaRPr lang="ru-RU" b="1" dirty="0">
                <a:solidFill>
                  <a:srgbClr val="E30100"/>
                </a:solidFill>
                <a:latin typeface="Manrope" panose="020B0604020202020204" charset="0"/>
                <a:ea typeface="Inter" panose="020B0604020202020204" charset="0"/>
              </a:endParaRPr>
            </a:p>
          </p:txBody>
        </p:sp>
      </p:grpSp>
    </p:spTree>
    <p:extLst>
      <p:ext uri="{BB962C8B-B14F-4D97-AF65-F5344CB8AC3E}">
        <p14:creationId xmlns:p14="http://schemas.microsoft.com/office/powerpoint/2010/main" val="67902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Влюбить в себя </a:t>
            </a:r>
            <a:endParaRPr lang="en-US" sz="3200" dirty="0">
              <a:solidFill>
                <a:srgbClr val="FE6733"/>
              </a:solidFill>
              <a:latin typeface="Unbounded"/>
            </a:endParaRPr>
          </a:p>
          <a:p>
            <a:pPr>
              <a:lnSpc>
                <a:spcPct val="80000"/>
              </a:lnSpc>
              <a:buSzPts val="990"/>
            </a:pPr>
            <a:r>
              <a:rPr lang="ru-RU" sz="3200" dirty="0">
                <a:solidFill>
                  <a:srgbClr val="FE6733"/>
                </a:solidFill>
                <a:latin typeface="Unbounded"/>
              </a:rPr>
              <a:t>кандидата/сотрудника</a:t>
            </a:r>
          </a:p>
        </p:txBody>
      </p:sp>
      <p:pic>
        <p:nvPicPr>
          <p:cNvPr id="4" name="Picture 2">
            <a:extLst>
              <a:ext uri="{FF2B5EF4-FFF2-40B4-BE49-F238E27FC236}">
                <a16:creationId xmlns:a16="http://schemas.microsoft.com/office/drawing/2014/main" id="{6CFF8616-CDFD-48E6-957F-028442A23333}"/>
              </a:ext>
            </a:extLst>
          </p:cNvPr>
          <p:cNvPicPr>
            <a:picLocks noChangeAspect="1" noChangeArrowheads="1"/>
          </p:cNvPicPr>
          <p:nvPr/>
        </p:nvPicPr>
        <p:blipFill>
          <a:blip r:embed="rId4"/>
          <a:stretch>
            <a:fillRect/>
          </a:stretch>
        </p:blipFill>
        <p:spPr bwMode="auto">
          <a:xfrm>
            <a:off x="-375920" y="1770345"/>
            <a:ext cx="3772800" cy="3772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5" name="Прямоугольник 5">
            <a:extLst>
              <a:ext uri="{FF2B5EF4-FFF2-40B4-BE49-F238E27FC236}">
                <a16:creationId xmlns:a16="http://schemas.microsoft.com/office/drawing/2014/main" id="{6EFAC64E-A71D-4C2D-85FE-C5CA7F2F6776}"/>
              </a:ext>
            </a:extLst>
          </p:cNvPr>
          <p:cNvSpPr/>
          <p:nvPr/>
        </p:nvSpPr>
        <p:spPr>
          <a:xfrm>
            <a:off x="6390035" y="1770345"/>
            <a:ext cx="2446622" cy="3544117"/>
          </a:xfrm>
          <a:prstGeom prst="rect">
            <a:avLst/>
          </a:prstGeom>
          <a:noFill/>
          <a:ln>
            <a:solidFill>
              <a:srgbClr val="FE67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Inter" panose="020B0604020202020204" charset="0"/>
                <a:ea typeface="Inter" panose="020B0604020202020204" charset="0"/>
                <a:sym typeface="Verdana"/>
              </a:rPr>
              <a:t>ИИ через</a:t>
            </a:r>
          </a:p>
          <a:p>
            <a:r>
              <a:rPr lang="ru-RU" sz="1700" b="1" dirty="0">
                <a:solidFill>
                  <a:srgbClr val="FE6733"/>
                </a:solidFill>
                <a:latin typeface="Inter" panose="020B0604020202020204" charset="0"/>
                <a:ea typeface="Inter" panose="020B0604020202020204" charset="0"/>
                <a:sym typeface="Verdana"/>
              </a:rPr>
              <a:t>+</a:t>
            </a:r>
            <a:r>
              <a:rPr lang="en-US" sz="1700" b="1" dirty="0">
                <a:solidFill>
                  <a:srgbClr val="FE6733"/>
                </a:solidFill>
                <a:latin typeface="Inter" panose="020B0604020202020204" charset="0"/>
                <a:ea typeface="Inter" panose="020B0604020202020204" charset="0"/>
                <a:sym typeface="Verdana"/>
              </a:rPr>
              <a:t>N</a:t>
            </a:r>
            <a:r>
              <a:rPr lang="ru-RU" sz="1700" b="1" dirty="0">
                <a:solidFill>
                  <a:srgbClr val="FE6733"/>
                </a:solidFill>
                <a:latin typeface="Inter" panose="020B0604020202020204" charset="0"/>
                <a:ea typeface="Inter" panose="020B0604020202020204" charset="0"/>
                <a:sym typeface="Verdana"/>
              </a:rPr>
              <a:t> лет</a:t>
            </a:r>
          </a:p>
          <a:p>
            <a:endParaRPr lang="ru-RU" sz="1700" b="1" dirty="0">
              <a:solidFill>
                <a:schemeClr val="bg1"/>
              </a:solidFill>
              <a:latin typeface="Inter" panose="020B0604020202020204" charset="0"/>
              <a:ea typeface="Inter" panose="020B0604020202020204" charset="0"/>
              <a:sym typeface="Verdana"/>
            </a:endParaRPr>
          </a:p>
          <a:p>
            <a:r>
              <a:rPr lang="ru-RU" sz="1600" b="1" dirty="0" err="1">
                <a:solidFill>
                  <a:srgbClr val="FE6733"/>
                </a:solidFill>
                <a:latin typeface="Inter" panose="020B0604020202020204" charset="0"/>
                <a:ea typeface="Inter" panose="020B0604020202020204" charset="0"/>
                <a:sym typeface="Verdana"/>
              </a:rPr>
              <a:t>суперсервис</a:t>
            </a:r>
            <a:r>
              <a:rPr lang="ru-RU" sz="1600" dirty="0">
                <a:solidFill>
                  <a:srgbClr val="FE6733"/>
                </a:solidFill>
                <a:latin typeface="Inter" panose="020B0604020202020204" charset="0"/>
                <a:ea typeface="Inter" panose="020B0604020202020204" charset="0"/>
                <a:sym typeface="Verdana"/>
              </a:rPr>
              <a:t> в компании, которую любят до прихода и во время работы в ней</a:t>
            </a:r>
          </a:p>
          <a:p>
            <a:r>
              <a:rPr lang="ru-RU" sz="1700" dirty="0">
                <a:solidFill>
                  <a:schemeClr val="bg1"/>
                </a:solidFill>
                <a:latin typeface="Inter" panose="020B0604020202020204" charset="0"/>
                <a:ea typeface="Inter" panose="020B0604020202020204" charset="0"/>
                <a:sym typeface="Verdana"/>
              </a:rPr>
              <a:t> </a:t>
            </a:r>
            <a:endParaRPr lang="en-US" sz="1700" dirty="0">
              <a:solidFill>
                <a:schemeClr val="bg1"/>
              </a:solidFill>
              <a:latin typeface="Inter" panose="020B0604020202020204" charset="0"/>
              <a:ea typeface="Inter" panose="020B0604020202020204" charset="0"/>
              <a:sym typeface="Verdana"/>
            </a:endParaRPr>
          </a:p>
        </p:txBody>
      </p:sp>
      <p:sp>
        <p:nvSpPr>
          <p:cNvPr id="8" name="Прямоугольник 6">
            <a:extLst>
              <a:ext uri="{FF2B5EF4-FFF2-40B4-BE49-F238E27FC236}">
                <a16:creationId xmlns:a16="http://schemas.microsoft.com/office/drawing/2014/main" id="{9FC9B4E4-C8D9-4D9B-A36D-6A6733279883}"/>
              </a:ext>
            </a:extLst>
          </p:cNvPr>
          <p:cNvSpPr/>
          <p:nvPr/>
        </p:nvSpPr>
        <p:spPr>
          <a:xfrm>
            <a:off x="3588419" y="1778812"/>
            <a:ext cx="2446622" cy="354411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Manrope" panose="020B0604020202020204" charset="0"/>
                <a:ea typeface="Inter" panose="020B0604020202020204" charset="0"/>
                <a:sym typeface="Verdana"/>
              </a:rPr>
              <a:t>ИИ</a:t>
            </a:r>
          </a:p>
          <a:p>
            <a:r>
              <a:rPr lang="ru-RU" sz="1700" b="1" dirty="0">
                <a:solidFill>
                  <a:srgbClr val="FE6733"/>
                </a:solidFill>
                <a:latin typeface="Manrope" panose="020B0604020202020204" charset="0"/>
                <a:ea typeface="Inter" panose="020B0604020202020204" charset="0"/>
                <a:sym typeface="Verdana"/>
              </a:rPr>
              <a:t>сейчас</a:t>
            </a:r>
          </a:p>
          <a:p>
            <a:endParaRPr lang="ru-RU" sz="1700" b="1"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чат-боты c HR/ИТ сервисами</a:t>
            </a:r>
          </a:p>
          <a:p>
            <a:endParaRPr lang="ru-RU" sz="5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модели соответствия</a:t>
            </a:r>
          </a:p>
          <a:p>
            <a:r>
              <a:rPr lang="ru-RU" sz="1600" dirty="0">
                <a:solidFill>
                  <a:schemeClr val="bg1"/>
                </a:solidFill>
                <a:latin typeface="Manrope" panose="020B0604020202020204" charset="0"/>
                <a:ea typeface="Inter" panose="020B0604020202020204" charset="0"/>
                <a:sym typeface="Verdana"/>
              </a:rPr>
              <a:t>и оттока</a:t>
            </a:r>
          </a:p>
          <a:p>
            <a:endParaRPr lang="ru-RU" sz="5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создание тренингов </a:t>
            </a:r>
          </a:p>
          <a:p>
            <a:endParaRPr lang="ru-RU" sz="5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подготовка описания вакансий</a:t>
            </a:r>
          </a:p>
          <a:p>
            <a:endParaRPr lang="ru-RU" sz="5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умный портал, база ОРД, юрист помощник</a:t>
            </a:r>
          </a:p>
        </p:txBody>
      </p:sp>
      <p:pic>
        <p:nvPicPr>
          <p:cNvPr id="9" name="Рисунок 7">
            <a:extLst>
              <a:ext uri="{FF2B5EF4-FFF2-40B4-BE49-F238E27FC236}">
                <a16:creationId xmlns:a16="http://schemas.microsoft.com/office/drawing/2014/main" id="{61105D09-00EA-450A-923E-6B9B183B70B3}"/>
              </a:ext>
            </a:extLst>
          </p:cNvPr>
          <p:cNvPicPr>
            <a:picLocks noChangeAspect="1"/>
          </p:cNvPicPr>
          <p:nvPr/>
        </p:nvPicPr>
        <p:blipFill>
          <a:blip r:embed="rId5">
            <a:grayscl/>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853068" y="1815827"/>
            <a:ext cx="373512" cy="317775"/>
          </a:xfrm>
          <a:prstGeom prst="rect">
            <a:avLst/>
          </a:prstGeom>
        </p:spPr>
      </p:pic>
    </p:spTree>
    <p:extLst>
      <p:ext uri="{BB962C8B-B14F-4D97-AF65-F5344CB8AC3E}">
        <p14:creationId xmlns:p14="http://schemas.microsoft.com/office/powerpoint/2010/main" val="1946480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ИИ в операционном менеджменте</a:t>
            </a:r>
          </a:p>
        </p:txBody>
      </p:sp>
      <p:pic>
        <p:nvPicPr>
          <p:cNvPr id="4" name="Picture 2">
            <a:extLst>
              <a:ext uri="{FF2B5EF4-FFF2-40B4-BE49-F238E27FC236}">
                <a16:creationId xmlns:a16="http://schemas.microsoft.com/office/drawing/2014/main" id="{1511D4C5-581E-4877-B925-3B35CAF092B3}"/>
              </a:ext>
            </a:extLst>
          </p:cNvPr>
          <p:cNvPicPr>
            <a:picLocks noChangeAspect="1" noChangeArrowheads="1"/>
          </p:cNvPicPr>
          <p:nvPr/>
        </p:nvPicPr>
        <p:blipFill>
          <a:blip r:embed="rId4"/>
          <a:stretch>
            <a:fillRect/>
          </a:stretch>
        </p:blipFill>
        <p:spPr bwMode="auto">
          <a:xfrm>
            <a:off x="-375920" y="1770345"/>
            <a:ext cx="3772800" cy="3772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5" name="Прямоугольник 5">
            <a:extLst>
              <a:ext uri="{FF2B5EF4-FFF2-40B4-BE49-F238E27FC236}">
                <a16:creationId xmlns:a16="http://schemas.microsoft.com/office/drawing/2014/main" id="{4D03C4E8-5DFF-4D74-92D3-A1B0E379C47F}"/>
              </a:ext>
            </a:extLst>
          </p:cNvPr>
          <p:cNvSpPr/>
          <p:nvPr/>
        </p:nvSpPr>
        <p:spPr>
          <a:xfrm>
            <a:off x="6390035" y="1770345"/>
            <a:ext cx="2446622" cy="3544117"/>
          </a:xfrm>
          <a:prstGeom prst="rect">
            <a:avLst/>
          </a:prstGeom>
          <a:noFill/>
          <a:ln>
            <a:solidFill>
              <a:srgbClr val="FE67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Inter" panose="020B0604020202020204" charset="0"/>
                <a:ea typeface="Inter" panose="020B0604020202020204" charset="0"/>
                <a:sym typeface="Verdana"/>
              </a:rPr>
              <a:t>ИИ через</a:t>
            </a:r>
          </a:p>
          <a:p>
            <a:r>
              <a:rPr lang="ru-RU" sz="1700" b="1" dirty="0">
                <a:solidFill>
                  <a:srgbClr val="FE6733"/>
                </a:solidFill>
                <a:latin typeface="Inter" panose="020B0604020202020204" charset="0"/>
                <a:ea typeface="Inter" panose="020B0604020202020204" charset="0"/>
                <a:sym typeface="Verdana"/>
              </a:rPr>
              <a:t>+</a:t>
            </a:r>
            <a:r>
              <a:rPr lang="en-US" sz="1700" b="1" dirty="0">
                <a:solidFill>
                  <a:srgbClr val="FE6733"/>
                </a:solidFill>
                <a:latin typeface="Inter" panose="020B0604020202020204" charset="0"/>
                <a:ea typeface="Inter" panose="020B0604020202020204" charset="0"/>
                <a:sym typeface="Verdana"/>
              </a:rPr>
              <a:t>N</a:t>
            </a:r>
            <a:r>
              <a:rPr lang="ru-RU" sz="1700" b="1" dirty="0">
                <a:solidFill>
                  <a:srgbClr val="FE6733"/>
                </a:solidFill>
                <a:latin typeface="Inter" panose="020B0604020202020204" charset="0"/>
                <a:ea typeface="Inter" panose="020B0604020202020204" charset="0"/>
                <a:sym typeface="Verdana"/>
              </a:rPr>
              <a:t> лет</a:t>
            </a:r>
          </a:p>
          <a:p>
            <a:endParaRPr lang="ru-RU" sz="1700" b="1" dirty="0">
              <a:solidFill>
                <a:schemeClr val="bg1"/>
              </a:solidFill>
              <a:latin typeface="Inter" panose="020B0604020202020204" charset="0"/>
              <a:ea typeface="Inter" panose="020B0604020202020204" charset="0"/>
              <a:sym typeface="Verdana"/>
            </a:endParaRPr>
          </a:p>
          <a:p>
            <a:r>
              <a:rPr lang="ru-RU" sz="1600" dirty="0">
                <a:solidFill>
                  <a:srgbClr val="FE6733"/>
                </a:solidFill>
                <a:latin typeface="Inter" panose="020B0604020202020204" charset="0"/>
                <a:ea typeface="Inter" panose="020B0604020202020204" charset="0"/>
                <a:sym typeface="Verdana"/>
              </a:rPr>
              <a:t>виртуальный интерактивный искусственный интеллект</a:t>
            </a:r>
          </a:p>
          <a:p>
            <a:r>
              <a:rPr lang="ru-RU" sz="1700" dirty="0">
                <a:solidFill>
                  <a:schemeClr val="bg1"/>
                </a:solidFill>
                <a:latin typeface="Inter" panose="020B0604020202020204" charset="0"/>
                <a:ea typeface="Inter" panose="020B0604020202020204" charset="0"/>
                <a:sym typeface="Verdana"/>
              </a:rPr>
              <a:t> </a:t>
            </a:r>
            <a:endParaRPr lang="en-US" sz="1700" dirty="0">
              <a:solidFill>
                <a:schemeClr val="bg1"/>
              </a:solidFill>
              <a:latin typeface="Inter" panose="020B0604020202020204" charset="0"/>
              <a:ea typeface="Inter" panose="020B0604020202020204" charset="0"/>
              <a:sym typeface="Verdana"/>
            </a:endParaRPr>
          </a:p>
        </p:txBody>
      </p:sp>
      <p:sp>
        <p:nvSpPr>
          <p:cNvPr id="8" name="Прямоугольник 6">
            <a:extLst>
              <a:ext uri="{FF2B5EF4-FFF2-40B4-BE49-F238E27FC236}">
                <a16:creationId xmlns:a16="http://schemas.microsoft.com/office/drawing/2014/main" id="{8E26FA6B-863B-44DA-9034-62A906180FEF}"/>
              </a:ext>
            </a:extLst>
          </p:cNvPr>
          <p:cNvSpPr/>
          <p:nvPr/>
        </p:nvSpPr>
        <p:spPr>
          <a:xfrm>
            <a:off x="3588419" y="1778812"/>
            <a:ext cx="2446622" cy="354411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Manrope" panose="020B0604020202020204" charset="0"/>
                <a:ea typeface="Inter" panose="020B0604020202020204" charset="0"/>
                <a:sym typeface="Verdana"/>
              </a:rPr>
              <a:t>ИИ</a:t>
            </a:r>
          </a:p>
          <a:p>
            <a:r>
              <a:rPr lang="ru-RU" sz="1700" b="1" dirty="0">
                <a:solidFill>
                  <a:srgbClr val="FE6733"/>
                </a:solidFill>
                <a:latin typeface="Manrope" panose="020B0604020202020204" charset="0"/>
                <a:ea typeface="Inter" panose="020B0604020202020204" charset="0"/>
                <a:sym typeface="Verdana"/>
              </a:rPr>
              <a:t>сейчас</a:t>
            </a:r>
          </a:p>
          <a:p>
            <a:endParaRPr lang="ru-RU" sz="1700" b="1"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модели для умной аналитики и принятия решений</a:t>
            </a: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видео-контроль для корректировки ошибок и управленческих решений </a:t>
            </a:r>
          </a:p>
        </p:txBody>
      </p:sp>
      <p:pic>
        <p:nvPicPr>
          <p:cNvPr id="9" name="Рисунок 7">
            <a:extLst>
              <a:ext uri="{FF2B5EF4-FFF2-40B4-BE49-F238E27FC236}">
                <a16:creationId xmlns:a16="http://schemas.microsoft.com/office/drawing/2014/main" id="{356D5F05-A336-44A8-9B20-B25C32E1A858}"/>
              </a:ext>
            </a:extLst>
          </p:cNvPr>
          <p:cNvPicPr>
            <a:picLocks noChangeAspect="1"/>
          </p:cNvPicPr>
          <p:nvPr/>
        </p:nvPicPr>
        <p:blipFill>
          <a:blip r:embed="rId5">
            <a:grayscl/>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853068" y="1815827"/>
            <a:ext cx="373512" cy="317775"/>
          </a:xfrm>
          <a:prstGeom prst="rect">
            <a:avLst/>
          </a:prstGeom>
        </p:spPr>
      </p:pic>
    </p:spTree>
    <p:extLst>
      <p:ext uri="{BB962C8B-B14F-4D97-AF65-F5344CB8AC3E}">
        <p14:creationId xmlns:p14="http://schemas.microsoft.com/office/powerpoint/2010/main" val="440297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От цифровизации к автономному будущему</a:t>
            </a:r>
          </a:p>
        </p:txBody>
      </p:sp>
      <p:sp>
        <p:nvSpPr>
          <p:cNvPr id="4" name="Прямоугольник 6">
            <a:extLst>
              <a:ext uri="{FF2B5EF4-FFF2-40B4-BE49-F238E27FC236}">
                <a16:creationId xmlns:a16="http://schemas.microsoft.com/office/drawing/2014/main" id="{18684AE8-965B-47C6-AF49-41049305DBA7}"/>
              </a:ext>
            </a:extLst>
          </p:cNvPr>
          <p:cNvSpPr/>
          <p:nvPr/>
        </p:nvSpPr>
        <p:spPr>
          <a:xfrm>
            <a:off x="371075" y="1778812"/>
            <a:ext cx="8561257" cy="320805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Manrope" panose="020B0604020202020204" charset="0"/>
                <a:ea typeface="Inter" panose="020B0604020202020204" charset="0"/>
                <a:sym typeface="Verdana"/>
              </a:rPr>
              <a:t>ИИ</a:t>
            </a:r>
            <a:r>
              <a:rPr lang="en-US" sz="1700" b="1" dirty="0">
                <a:solidFill>
                  <a:srgbClr val="FE6733"/>
                </a:solidFill>
                <a:latin typeface="Manrope" panose="020B0604020202020204" charset="0"/>
                <a:ea typeface="Inter" panose="020B0604020202020204" charset="0"/>
                <a:sym typeface="Verdana"/>
              </a:rPr>
              <a:t> </a:t>
            </a:r>
            <a:r>
              <a:rPr lang="ru-RU" sz="1700" b="1" dirty="0">
                <a:solidFill>
                  <a:srgbClr val="FE6733"/>
                </a:solidFill>
                <a:latin typeface="Manrope" panose="020B0604020202020204" charset="0"/>
                <a:ea typeface="Inter" panose="020B0604020202020204" charset="0"/>
                <a:sym typeface="Verdana"/>
              </a:rPr>
              <a:t>сейчас</a:t>
            </a:r>
          </a:p>
          <a:p>
            <a:endParaRPr lang="ru-RU" sz="1700" b="1" dirty="0">
              <a:solidFill>
                <a:schemeClr val="bg1"/>
              </a:solidFill>
              <a:latin typeface="Manrope" panose="020B0604020202020204" charset="0"/>
              <a:ea typeface="Inter" panose="020B0604020202020204" charset="0"/>
              <a:sym typeface="Verdana"/>
            </a:endParaRPr>
          </a:p>
        </p:txBody>
      </p:sp>
      <p:pic>
        <p:nvPicPr>
          <p:cNvPr id="5" name="cashier">
            <a:hlinkClick r:id="" action="ppaction://media"/>
            <a:extLst>
              <a:ext uri="{FF2B5EF4-FFF2-40B4-BE49-F238E27FC236}">
                <a16:creationId xmlns:a16="http://schemas.microsoft.com/office/drawing/2014/main" id="{7152F1DC-8747-4047-B529-23BEEC8E366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94410" y="2537880"/>
            <a:ext cx="3727115" cy="2096503"/>
          </a:xfrm>
          <a:prstGeom prst="roundRect">
            <a:avLst>
              <a:gd name="adj" fmla="val 16667"/>
            </a:avLst>
          </a:prstGeom>
          <a:noFill/>
          <a:ln>
            <a:noFill/>
          </a:ln>
        </p:spPr>
      </p:pic>
      <p:pic>
        <p:nvPicPr>
          <p:cNvPr id="8" name="Untitled">
            <a:hlinkClick r:id="" action="ppaction://media"/>
            <a:extLst>
              <a:ext uri="{FF2B5EF4-FFF2-40B4-BE49-F238E27FC236}">
                <a16:creationId xmlns:a16="http://schemas.microsoft.com/office/drawing/2014/main" id="{83297EEF-D9D4-49BF-8092-DEF9F81F9DA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311095" y="2547851"/>
            <a:ext cx="2905742" cy="2106474"/>
          </a:xfrm>
          <a:prstGeom prst="roundRect">
            <a:avLst>
              <a:gd name="adj" fmla="val 16667"/>
            </a:avLst>
          </a:prstGeom>
          <a:noFill/>
          <a:ln>
            <a:noFill/>
          </a:ln>
        </p:spPr>
      </p:pic>
      <p:sp>
        <p:nvSpPr>
          <p:cNvPr id="10" name="Google Shape;104;p18">
            <a:extLst>
              <a:ext uri="{FF2B5EF4-FFF2-40B4-BE49-F238E27FC236}">
                <a16:creationId xmlns:a16="http://schemas.microsoft.com/office/drawing/2014/main" id="{CF80768E-64C3-46AD-9360-CF1B62D19F48}"/>
              </a:ext>
            </a:extLst>
          </p:cNvPr>
          <p:cNvSpPr txBox="1">
            <a:spLocks/>
          </p:cNvSpPr>
          <p:nvPr/>
        </p:nvSpPr>
        <p:spPr>
          <a:xfrm>
            <a:off x="1271349" y="2139392"/>
            <a:ext cx="2654700" cy="110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ru-RU" sz="1400" b="1" dirty="0">
                <a:solidFill>
                  <a:schemeClr val="bg1"/>
                </a:solidFill>
                <a:latin typeface="Inter" panose="020B0604020202020204" charset="0"/>
                <a:ea typeface="Inter" panose="020B0604020202020204" charset="0"/>
                <a:sym typeface="Verdana"/>
              </a:rPr>
              <a:t>ошибки и </a:t>
            </a:r>
            <a:r>
              <a:rPr lang="ru-RU" sz="1400" b="1" dirty="0" err="1">
                <a:solidFill>
                  <a:schemeClr val="bg1"/>
                </a:solidFill>
                <a:latin typeface="Inter" panose="020B0604020202020204" charset="0"/>
                <a:ea typeface="Inter" panose="020B0604020202020204" charset="0"/>
                <a:sym typeface="Verdana"/>
              </a:rPr>
              <a:t>фрод</a:t>
            </a:r>
            <a:endParaRPr lang="ru-RU" sz="1400" b="1" dirty="0">
              <a:solidFill>
                <a:schemeClr val="bg1"/>
              </a:solidFill>
              <a:latin typeface="Inter" panose="020B0604020202020204" charset="0"/>
              <a:ea typeface="Inter" panose="020B0604020202020204" charset="0"/>
              <a:sym typeface="Verdana"/>
            </a:endParaRPr>
          </a:p>
        </p:txBody>
      </p:sp>
      <p:sp>
        <p:nvSpPr>
          <p:cNvPr id="11" name="Google Shape;104;p18">
            <a:extLst>
              <a:ext uri="{FF2B5EF4-FFF2-40B4-BE49-F238E27FC236}">
                <a16:creationId xmlns:a16="http://schemas.microsoft.com/office/drawing/2014/main" id="{D7012295-2BED-451B-8338-0738F43F03D6}"/>
              </a:ext>
            </a:extLst>
          </p:cNvPr>
          <p:cNvSpPr txBox="1">
            <a:spLocks/>
          </p:cNvSpPr>
          <p:nvPr/>
        </p:nvSpPr>
        <p:spPr>
          <a:xfrm>
            <a:off x="5430266" y="2139392"/>
            <a:ext cx="2654700" cy="110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ru-RU" sz="1400" b="1" dirty="0">
                <a:solidFill>
                  <a:schemeClr val="bg1"/>
                </a:solidFill>
                <a:latin typeface="Inter" panose="020B0604020202020204" charset="0"/>
                <a:ea typeface="Inter" panose="020B0604020202020204" charset="0"/>
                <a:sym typeface="Verdana"/>
              </a:rPr>
              <a:t>оперативное управление</a:t>
            </a:r>
          </a:p>
        </p:txBody>
      </p:sp>
    </p:spTree>
    <p:extLst>
      <p:ext uri="{BB962C8B-B14F-4D97-AF65-F5344CB8AC3E}">
        <p14:creationId xmlns:p14="http://schemas.microsoft.com/office/powerpoint/2010/main" val="407589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video>
              <p:cMediaNode vol="80000">
                <p:cTn id="1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Автономный ИИ БАНК</a:t>
            </a:r>
          </a:p>
        </p:txBody>
      </p:sp>
      <p:cxnSp>
        <p:nvCxnSpPr>
          <p:cNvPr id="4" name="Прямая соединительная линия 2">
            <a:extLst>
              <a:ext uri="{FF2B5EF4-FFF2-40B4-BE49-F238E27FC236}">
                <a16:creationId xmlns:a16="http://schemas.microsoft.com/office/drawing/2014/main" id="{82547FD9-7EF8-4232-B633-2CA253C92608}"/>
              </a:ext>
            </a:extLst>
          </p:cNvPr>
          <p:cNvCxnSpPr>
            <a:cxnSpLocks/>
          </p:cNvCxnSpPr>
          <p:nvPr/>
        </p:nvCxnSpPr>
        <p:spPr>
          <a:xfrm>
            <a:off x="465360" y="4495215"/>
            <a:ext cx="8064000" cy="0"/>
          </a:xfrm>
          <a:prstGeom prst="line">
            <a:avLst/>
          </a:prstGeom>
          <a:ln w="34925">
            <a:solidFill>
              <a:srgbClr val="FE67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D7A08C4-7A80-41BF-A2E5-1CB73A240F34}"/>
              </a:ext>
            </a:extLst>
          </p:cNvPr>
          <p:cNvSpPr txBox="1"/>
          <p:nvPr/>
        </p:nvSpPr>
        <p:spPr>
          <a:xfrm>
            <a:off x="372224" y="4493376"/>
            <a:ext cx="1385316" cy="400110"/>
          </a:xfrm>
          <a:prstGeom prst="rect">
            <a:avLst/>
          </a:prstGeom>
          <a:noFill/>
        </p:spPr>
        <p:txBody>
          <a:bodyPr wrap="none" rtlCol="0">
            <a:spAutoFit/>
          </a:bodyPr>
          <a:lstStyle/>
          <a:p>
            <a:r>
              <a:rPr lang="ru-RU" sz="1000" dirty="0">
                <a:solidFill>
                  <a:schemeClr val="bg1"/>
                </a:solidFill>
                <a:latin typeface="Manrope" panose="020B0604020202020204" charset="0"/>
                <a:ea typeface="Inter" panose="020B0604020202020204" charset="0"/>
                <a:sym typeface="Verdana"/>
              </a:rPr>
              <a:t>мощности </a:t>
            </a:r>
            <a:r>
              <a:rPr lang="en-US" sz="1000" dirty="0">
                <a:solidFill>
                  <a:schemeClr val="bg1"/>
                </a:solidFill>
                <a:latin typeface="Manrope" panose="020B0604020202020204" charset="0"/>
                <a:ea typeface="Inter" panose="020B0604020202020204" charset="0"/>
                <a:sym typeface="Verdana"/>
              </a:rPr>
              <a:t>GPU</a:t>
            </a:r>
            <a:br>
              <a:rPr lang="ru-RU" sz="1000" dirty="0">
                <a:solidFill>
                  <a:schemeClr val="bg1"/>
                </a:solidFill>
                <a:latin typeface="Manrope" panose="020B0604020202020204" charset="0"/>
                <a:ea typeface="Inter" panose="020B0604020202020204" charset="0"/>
                <a:sym typeface="Verdana"/>
              </a:rPr>
            </a:br>
            <a:r>
              <a:rPr lang="ru-RU" sz="1000" dirty="0">
                <a:solidFill>
                  <a:schemeClr val="bg1"/>
                </a:solidFill>
                <a:latin typeface="Manrope" panose="020B0604020202020204" charset="0"/>
                <a:ea typeface="Inter" panose="020B0604020202020204" charset="0"/>
                <a:sym typeface="Verdana"/>
              </a:rPr>
              <a:t>и работа с данными</a:t>
            </a:r>
          </a:p>
        </p:txBody>
      </p:sp>
      <p:sp>
        <p:nvSpPr>
          <p:cNvPr id="8" name="Прямоугольник 1">
            <a:extLst>
              <a:ext uri="{FF2B5EF4-FFF2-40B4-BE49-F238E27FC236}">
                <a16:creationId xmlns:a16="http://schemas.microsoft.com/office/drawing/2014/main" id="{A6A54509-BCB0-4675-ADAA-89699AB7CAA1}"/>
              </a:ext>
            </a:extLst>
          </p:cNvPr>
          <p:cNvSpPr/>
          <p:nvPr/>
        </p:nvSpPr>
        <p:spPr>
          <a:xfrm>
            <a:off x="465360" y="1574799"/>
            <a:ext cx="2592799" cy="2830379"/>
          </a:xfrm>
          <a:prstGeom prst="rect">
            <a:avLst/>
          </a:prstGeom>
          <a:noFill/>
          <a:ln w="12700">
            <a:solidFill>
              <a:srgbClr val="FE67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b="1" dirty="0">
                <a:solidFill>
                  <a:schemeClr val="bg1"/>
                </a:solidFill>
                <a:latin typeface="Manrope" panose="020B0604020202020204" charset="0"/>
                <a:ea typeface="Inter" panose="020B0604020202020204" charset="0"/>
                <a:sym typeface="Verdana"/>
              </a:rPr>
              <a:t>ИИ сейчас</a:t>
            </a:r>
          </a:p>
          <a:p>
            <a:endParaRPr lang="ru-RU" dirty="0">
              <a:solidFill>
                <a:schemeClr val="bg1"/>
              </a:solidFill>
              <a:latin typeface="Manrope" panose="020B0604020202020204" charset="0"/>
              <a:ea typeface="Inter" panose="020B0604020202020204" charset="0"/>
              <a:sym typeface="Verdana"/>
            </a:endParaRPr>
          </a:p>
          <a:p>
            <a:pPr marL="285750" indent="-285750">
              <a:buBlip>
                <a:blip r:embed="rId4"/>
              </a:buBlip>
            </a:pPr>
            <a:r>
              <a:rPr lang="ru-RU" dirty="0">
                <a:solidFill>
                  <a:schemeClr val="bg1"/>
                </a:solidFill>
                <a:latin typeface="Manrope" panose="020B0604020202020204" charset="0"/>
                <a:ea typeface="Inter" panose="020B0604020202020204" charset="0"/>
                <a:sym typeface="Verdana"/>
              </a:rPr>
              <a:t>отдельные задачи в контуре через </a:t>
            </a:r>
            <a:r>
              <a:rPr lang="en-US" dirty="0">
                <a:solidFill>
                  <a:schemeClr val="bg1"/>
                </a:solidFill>
                <a:latin typeface="Manrope" panose="020B0604020202020204" charset="0"/>
                <a:ea typeface="Inter" panose="020B0604020202020204" charset="0"/>
                <a:sym typeface="Verdana"/>
              </a:rPr>
              <a:t>ML/AI,</a:t>
            </a:r>
            <a:r>
              <a:rPr lang="ru-RU" dirty="0">
                <a:solidFill>
                  <a:schemeClr val="bg1"/>
                </a:solidFill>
                <a:latin typeface="Manrope" panose="020B0604020202020204" charset="0"/>
                <a:ea typeface="Inter" panose="020B0604020202020204" charset="0"/>
                <a:sym typeface="Verdana"/>
              </a:rPr>
              <a:t> нейронки,</a:t>
            </a:r>
            <a:r>
              <a:rPr lang="en-US" dirty="0">
                <a:solidFill>
                  <a:schemeClr val="bg1"/>
                </a:solidFill>
                <a:latin typeface="Manrope" panose="020B0604020202020204" charset="0"/>
                <a:ea typeface="Inter" panose="020B0604020202020204" charset="0"/>
                <a:sym typeface="Verdana"/>
              </a:rPr>
              <a:t> RPA, OCR </a:t>
            </a:r>
            <a:r>
              <a:rPr lang="ru-RU" dirty="0">
                <a:solidFill>
                  <a:schemeClr val="bg1"/>
                </a:solidFill>
                <a:latin typeface="Manrope" panose="020B0604020202020204" charset="0"/>
                <a:ea typeface="Inter" panose="020B0604020202020204" charset="0"/>
                <a:sym typeface="Verdana"/>
              </a:rPr>
              <a:t>и др. технологии</a:t>
            </a:r>
          </a:p>
          <a:p>
            <a:pPr marL="285750" indent="-285750">
              <a:buBlip>
                <a:blip r:embed="rId4"/>
              </a:buBlip>
            </a:pPr>
            <a:endParaRPr lang="ru-RU" dirty="0">
              <a:solidFill>
                <a:schemeClr val="bg1"/>
              </a:solidFill>
              <a:latin typeface="Manrope" panose="020B0604020202020204" charset="0"/>
              <a:ea typeface="Inter" panose="020B0604020202020204" charset="0"/>
              <a:sym typeface="Verdana"/>
            </a:endParaRPr>
          </a:p>
          <a:p>
            <a:pPr marL="285750" indent="-285750">
              <a:buBlip>
                <a:blip r:embed="rId4"/>
              </a:buBlip>
            </a:pPr>
            <a:r>
              <a:rPr lang="ru-RU" dirty="0">
                <a:solidFill>
                  <a:schemeClr val="bg1"/>
                </a:solidFill>
                <a:latin typeface="Manrope" panose="020B0604020202020204" charset="0"/>
                <a:ea typeface="Inter" panose="020B0604020202020204" charset="0"/>
                <a:sym typeface="Verdana"/>
              </a:rPr>
              <a:t>отдельные задачи закрываем через внешние базисные модели (</a:t>
            </a:r>
            <a:r>
              <a:rPr lang="en-US" dirty="0">
                <a:solidFill>
                  <a:schemeClr val="bg1"/>
                </a:solidFill>
                <a:latin typeface="Manrope" panose="020B0604020202020204" charset="0"/>
                <a:ea typeface="Inter" panose="020B0604020202020204" charset="0"/>
                <a:sym typeface="Verdana"/>
              </a:rPr>
              <a:t>ChatGPT, YandexGPT, Gigachat </a:t>
            </a:r>
            <a:r>
              <a:rPr lang="ru-RU" dirty="0">
                <a:solidFill>
                  <a:schemeClr val="bg1"/>
                </a:solidFill>
                <a:latin typeface="Manrope" panose="020B0604020202020204" charset="0"/>
                <a:ea typeface="Inter" panose="020B0604020202020204" charset="0"/>
                <a:sym typeface="Verdana"/>
              </a:rPr>
              <a:t>и др.)</a:t>
            </a:r>
          </a:p>
        </p:txBody>
      </p:sp>
      <p:sp>
        <p:nvSpPr>
          <p:cNvPr id="9" name="Прямоугольник 4">
            <a:extLst>
              <a:ext uri="{FF2B5EF4-FFF2-40B4-BE49-F238E27FC236}">
                <a16:creationId xmlns:a16="http://schemas.microsoft.com/office/drawing/2014/main" id="{ABE7A043-990E-4E16-848E-F04E6E2A08D8}"/>
              </a:ext>
            </a:extLst>
          </p:cNvPr>
          <p:cNvSpPr/>
          <p:nvPr/>
        </p:nvSpPr>
        <p:spPr>
          <a:xfrm>
            <a:off x="3198400" y="1571895"/>
            <a:ext cx="2592799" cy="2833283"/>
          </a:xfrm>
          <a:prstGeom prst="rect">
            <a:avLst/>
          </a:prstGeom>
          <a:solidFill>
            <a:srgbClr val="FE673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ru-RU" dirty="0">
              <a:solidFill>
                <a:schemeClr val="tx1"/>
              </a:solidFill>
              <a:latin typeface="Manrope" panose="020B0604020202020204" charset="0"/>
            </a:endParaRPr>
          </a:p>
          <a:p>
            <a:r>
              <a:rPr lang="ru-RU" dirty="0">
                <a:solidFill>
                  <a:schemeClr val="bg1"/>
                </a:solidFill>
                <a:latin typeface="Manrope" panose="020B0604020202020204" charset="0"/>
                <a:ea typeface="Inter" panose="020B0604020202020204" charset="0"/>
              </a:rPr>
              <a:t>реализация части </a:t>
            </a:r>
            <a:r>
              <a:rPr lang="ru-RU" b="1" dirty="0">
                <a:solidFill>
                  <a:schemeClr val="bg1"/>
                </a:solidFill>
                <a:latin typeface="Manrope" panose="020B0604020202020204" charset="0"/>
                <a:ea typeface="Inter" panose="020B0604020202020204" charset="0"/>
              </a:rPr>
              <a:t>генеративных ИИ</a:t>
            </a:r>
            <a:r>
              <a:rPr lang="ru-RU" dirty="0">
                <a:solidFill>
                  <a:schemeClr val="bg1"/>
                </a:solidFill>
                <a:latin typeface="Manrope" panose="020B0604020202020204" charset="0"/>
                <a:ea typeface="Inter" panose="020B0604020202020204" charset="0"/>
              </a:rPr>
              <a:t> в контуре</a:t>
            </a:r>
          </a:p>
        </p:txBody>
      </p:sp>
      <p:sp>
        <p:nvSpPr>
          <p:cNvPr id="10" name="Прямоугольник 5">
            <a:extLst>
              <a:ext uri="{FF2B5EF4-FFF2-40B4-BE49-F238E27FC236}">
                <a16:creationId xmlns:a16="http://schemas.microsoft.com/office/drawing/2014/main" id="{1C866392-526B-4466-A601-4B7523BDA109}"/>
              </a:ext>
            </a:extLst>
          </p:cNvPr>
          <p:cNvSpPr/>
          <p:nvPr/>
        </p:nvSpPr>
        <p:spPr>
          <a:xfrm>
            <a:off x="5931440" y="1571895"/>
            <a:ext cx="2592799" cy="2833284"/>
          </a:xfrm>
          <a:prstGeom prst="rect">
            <a:avLst/>
          </a:prstGeom>
          <a:solidFill>
            <a:srgbClr val="FE673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b="1" dirty="0">
                <a:solidFill>
                  <a:schemeClr val="bg1"/>
                </a:solidFill>
                <a:latin typeface="Manrope" panose="020B0604020202020204" charset="0"/>
                <a:ea typeface="Inter" panose="020B0604020202020204" charset="0"/>
              </a:rPr>
              <a:t>сингулярность</a:t>
            </a:r>
          </a:p>
          <a:p>
            <a:endParaRPr lang="ru-RU" dirty="0">
              <a:solidFill>
                <a:schemeClr val="bg1"/>
              </a:solidFill>
              <a:latin typeface="Manrope" panose="020B0604020202020204" charset="0"/>
              <a:ea typeface="Inter" panose="020B0604020202020204" charset="0"/>
            </a:endParaRPr>
          </a:p>
          <a:p>
            <a:r>
              <a:rPr lang="ru-RU" dirty="0">
                <a:solidFill>
                  <a:schemeClr val="bg1"/>
                </a:solidFill>
                <a:latin typeface="Manrope" panose="020B0604020202020204" charset="0"/>
                <a:ea typeface="Inter" panose="020B0604020202020204" charset="0"/>
              </a:rPr>
              <a:t>соединение генеративных ИИ, которые работаю самостоятельно</a:t>
            </a:r>
          </a:p>
        </p:txBody>
      </p:sp>
      <p:sp>
        <p:nvSpPr>
          <p:cNvPr id="11" name="Прямоугольник 2">
            <a:extLst>
              <a:ext uri="{FF2B5EF4-FFF2-40B4-BE49-F238E27FC236}">
                <a16:creationId xmlns:a16="http://schemas.microsoft.com/office/drawing/2014/main" id="{42A0F9D0-3210-4B3A-83F2-2B7DC7B3E6F5}"/>
              </a:ext>
            </a:extLst>
          </p:cNvPr>
          <p:cNvSpPr/>
          <p:nvPr/>
        </p:nvSpPr>
        <p:spPr>
          <a:xfrm>
            <a:off x="3276259" y="2808960"/>
            <a:ext cx="1194141" cy="53848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latin typeface="Manrope" panose="020B0604020202020204" charset="0"/>
                <a:ea typeface="Inter" panose="020B0604020202020204" charset="0"/>
              </a:rPr>
              <a:t>Стратегия и продукты</a:t>
            </a:r>
          </a:p>
        </p:txBody>
      </p:sp>
      <p:sp>
        <p:nvSpPr>
          <p:cNvPr id="12" name="Прямоугольник 14">
            <a:extLst>
              <a:ext uri="{FF2B5EF4-FFF2-40B4-BE49-F238E27FC236}">
                <a16:creationId xmlns:a16="http://schemas.microsoft.com/office/drawing/2014/main" id="{DDFFBC7D-FB36-4B0A-83F8-F707068D398C}"/>
              </a:ext>
            </a:extLst>
          </p:cNvPr>
          <p:cNvSpPr/>
          <p:nvPr/>
        </p:nvSpPr>
        <p:spPr>
          <a:xfrm>
            <a:off x="3276258" y="2512881"/>
            <a:ext cx="2459658" cy="24964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latin typeface="Manrope" panose="020B0604020202020204" charset="0"/>
                <a:ea typeface="Inter" panose="020B0604020202020204" charset="0"/>
              </a:rPr>
              <a:t>Коммуникации</a:t>
            </a:r>
          </a:p>
        </p:txBody>
      </p:sp>
      <p:sp>
        <p:nvSpPr>
          <p:cNvPr id="13" name="Прямоугольник 15">
            <a:extLst>
              <a:ext uri="{FF2B5EF4-FFF2-40B4-BE49-F238E27FC236}">
                <a16:creationId xmlns:a16="http://schemas.microsoft.com/office/drawing/2014/main" id="{50D51BF7-2C88-4D6C-A004-C9B174CD0BB2}"/>
              </a:ext>
            </a:extLst>
          </p:cNvPr>
          <p:cNvSpPr/>
          <p:nvPr/>
        </p:nvSpPr>
        <p:spPr>
          <a:xfrm>
            <a:off x="3276258" y="3978798"/>
            <a:ext cx="2459658" cy="24964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latin typeface="Manrope" panose="020B0604020202020204" charset="0"/>
                <a:ea typeface="Inter" panose="020B0604020202020204" charset="0"/>
              </a:rPr>
              <a:t>Сервисы для сотрудников</a:t>
            </a:r>
          </a:p>
        </p:txBody>
      </p:sp>
      <p:sp>
        <p:nvSpPr>
          <p:cNvPr id="14" name="Прямоугольник 16">
            <a:extLst>
              <a:ext uri="{FF2B5EF4-FFF2-40B4-BE49-F238E27FC236}">
                <a16:creationId xmlns:a16="http://schemas.microsoft.com/office/drawing/2014/main" id="{05417A08-1FDE-4CE4-8ED7-9C58C57AF337}"/>
              </a:ext>
            </a:extLst>
          </p:cNvPr>
          <p:cNvSpPr/>
          <p:nvPr/>
        </p:nvSpPr>
        <p:spPr>
          <a:xfrm>
            <a:off x="4541775" y="2808960"/>
            <a:ext cx="1194141" cy="538480"/>
          </a:xfrm>
          <a:prstGeom prst="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b="1" dirty="0">
                <a:solidFill>
                  <a:schemeClr val="tx1"/>
                </a:solidFill>
                <a:latin typeface="Manrope" panose="020B0604020202020204" charset="0"/>
                <a:ea typeface="Inter" panose="020B0604020202020204" charset="0"/>
              </a:rPr>
              <a:t>Разработка кода</a:t>
            </a:r>
          </a:p>
        </p:txBody>
      </p:sp>
      <p:sp>
        <p:nvSpPr>
          <p:cNvPr id="15" name="Прямоугольник 17">
            <a:extLst>
              <a:ext uri="{FF2B5EF4-FFF2-40B4-BE49-F238E27FC236}">
                <a16:creationId xmlns:a16="http://schemas.microsoft.com/office/drawing/2014/main" id="{399B81BE-C003-4A1A-99AD-6432564AD487}"/>
              </a:ext>
            </a:extLst>
          </p:cNvPr>
          <p:cNvSpPr/>
          <p:nvPr/>
        </p:nvSpPr>
        <p:spPr>
          <a:xfrm>
            <a:off x="3276258" y="3393879"/>
            <a:ext cx="1194141" cy="53848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anrope" panose="020B0604020202020204" charset="0"/>
                <a:ea typeface="Inter" panose="020B0604020202020204" charset="0"/>
              </a:rPr>
              <a:t>PR </a:t>
            </a:r>
            <a:r>
              <a:rPr lang="ru-RU" sz="800" dirty="0">
                <a:solidFill>
                  <a:schemeClr val="tx1"/>
                </a:solidFill>
                <a:latin typeface="Manrope" panose="020B0604020202020204" charset="0"/>
                <a:ea typeface="Inter" panose="020B0604020202020204" charset="0"/>
              </a:rPr>
              <a:t>и маркетинг</a:t>
            </a:r>
          </a:p>
        </p:txBody>
      </p:sp>
      <p:sp>
        <p:nvSpPr>
          <p:cNvPr id="16" name="Прямоугольник 18">
            <a:extLst>
              <a:ext uri="{FF2B5EF4-FFF2-40B4-BE49-F238E27FC236}">
                <a16:creationId xmlns:a16="http://schemas.microsoft.com/office/drawing/2014/main" id="{BDBC13B4-6BC6-405D-8513-36FA055CC37A}"/>
              </a:ext>
            </a:extLst>
          </p:cNvPr>
          <p:cNvSpPr/>
          <p:nvPr/>
        </p:nvSpPr>
        <p:spPr>
          <a:xfrm>
            <a:off x="4541775" y="3393879"/>
            <a:ext cx="1194141" cy="53848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latin typeface="Manrope" panose="020B0604020202020204" charset="0"/>
                <a:ea typeface="Inter" panose="020B0604020202020204" charset="0"/>
              </a:rPr>
              <a:t>Операционный менеджмент</a:t>
            </a:r>
          </a:p>
        </p:txBody>
      </p:sp>
      <p:sp>
        <p:nvSpPr>
          <p:cNvPr id="19" name="Google Shape;103;p18">
            <a:extLst>
              <a:ext uri="{FF2B5EF4-FFF2-40B4-BE49-F238E27FC236}">
                <a16:creationId xmlns:a16="http://schemas.microsoft.com/office/drawing/2014/main" id="{D5166904-0428-48BE-A686-CE3E6F2B24A7}"/>
              </a:ext>
            </a:extLst>
          </p:cNvPr>
          <p:cNvSpPr txBox="1">
            <a:spLocks/>
          </p:cNvSpPr>
          <p:nvPr/>
        </p:nvSpPr>
        <p:spPr>
          <a:xfrm>
            <a:off x="405809" y="1169698"/>
            <a:ext cx="1436400" cy="4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en-GB" sz="1700" dirty="0">
                <a:solidFill>
                  <a:srgbClr val="FE6733"/>
                </a:solidFill>
                <a:latin typeface="Unbounded"/>
                <a:ea typeface="Unbounded"/>
                <a:cs typeface="Unbounded"/>
                <a:sym typeface="Unbounded"/>
              </a:rPr>
              <a:t>2023</a:t>
            </a:r>
          </a:p>
        </p:txBody>
      </p:sp>
      <p:sp>
        <p:nvSpPr>
          <p:cNvPr id="20" name="Google Shape;103;p18">
            <a:extLst>
              <a:ext uri="{FF2B5EF4-FFF2-40B4-BE49-F238E27FC236}">
                <a16:creationId xmlns:a16="http://schemas.microsoft.com/office/drawing/2014/main" id="{918BBF50-7526-467C-9339-36B2CF9C5771}"/>
              </a:ext>
            </a:extLst>
          </p:cNvPr>
          <p:cNvSpPr txBox="1">
            <a:spLocks/>
          </p:cNvSpPr>
          <p:nvPr/>
        </p:nvSpPr>
        <p:spPr>
          <a:xfrm>
            <a:off x="3117710" y="1169698"/>
            <a:ext cx="1436400" cy="4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en-GB" sz="1700" dirty="0">
                <a:solidFill>
                  <a:srgbClr val="FE6733"/>
                </a:solidFill>
                <a:latin typeface="Unbounded"/>
                <a:ea typeface="Unbounded"/>
                <a:cs typeface="Unbounded"/>
                <a:sym typeface="Unbounded"/>
              </a:rPr>
              <a:t>2024+</a:t>
            </a:r>
          </a:p>
        </p:txBody>
      </p:sp>
      <p:sp>
        <p:nvSpPr>
          <p:cNvPr id="21" name="Google Shape;103;p18">
            <a:extLst>
              <a:ext uri="{FF2B5EF4-FFF2-40B4-BE49-F238E27FC236}">
                <a16:creationId xmlns:a16="http://schemas.microsoft.com/office/drawing/2014/main" id="{99A7BE6C-E168-416D-BC53-477E364CAFEA}"/>
              </a:ext>
            </a:extLst>
          </p:cNvPr>
          <p:cNvSpPr txBox="1">
            <a:spLocks/>
          </p:cNvSpPr>
          <p:nvPr/>
        </p:nvSpPr>
        <p:spPr>
          <a:xfrm>
            <a:off x="5829611" y="1169698"/>
            <a:ext cx="1436400" cy="4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en-GB" sz="1700" dirty="0">
                <a:solidFill>
                  <a:srgbClr val="FE6733"/>
                </a:solidFill>
                <a:latin typeface="Unbounded"/>
                <a:ea typeface="Unbounded"/>
                <a:cs typeface="Unbounded"/>
                <a:sym typeface="Unbounded"/>
              </a:rPr>
              <a:t>2026+</a:t>
            </a:r>
          </a:p>
        </p:txBody>
      </p:sp>
      <p:pic>
        <p:nvPicPr>
          <p:cNvPr id="30" name="Picture 29">
            <a:extLst>
              <a:ext uri="{FF2B5EF4-FFF2-40B4-BE49-F238E27FC236}">
                <a16:creationId xmlns:a16="http://schemas.microsoft.com/office/drawing/2014/main" id="{2EDF2EBF-046D-42A4-A97F-FEE48CE2358C}"/>
              </a:ext>
            </a:extLst>
          </p:cNvPr>
          <p:cNvPicPr>
            <a:picLocks noChangeAspect="1"/>
          </p:cNvPicPr>
          <p:nvPr/>
        </p:nvPicPr>
        <p:blipFill>
          <a:blip r:embed="rId5"/>
          <a:stretch>
            <a:fillRect/>
          </a:stretch>
        </p:blipFill>
        <p:spPr>
          <a:xfrm>
            <a:off x="6287988" y="2858725"/>
            <a:ext cx="1956046" cy="1369713"/>
          </a:xfrm>
          <a:prstGeom prst="rect">
            <a:avLst/>
          </a:prstGeom>
        </p:spPr>
      </p:pic>
    </p:spTree>
    <p:extLst>
      <p:ext uri="{BB962C8B-B14F-4D97-AF65-F5344CB8AC3E}">
        <p14:creationId xmlns:p14="http://schemas.microsoft.com/office/powerpoint/2010/main" val="3787175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pic>
        <p:nvPicPr>
          <p:cNvPr id="5" name="Google Shape;189;p27">
            <a:extLst>
              <a:ext uri="{FF2B5EF4-FFF2-40B4-BE49-F238E27FC236}">
                <a16:creationId xmlns:a16="http://schemas.microsoft.com/office/drawing/2014/main" id="{352D96A2-6F40-492B-BFD6-88622F7F17BB}"/>
              </a:ext>
            </a:extLst>
          </p:cNvPr>
          <p:cNvPicPr preferRelativeResize="0"/>
          <p:nvPr/>
        </p:nvPicPr>
        <p:blipFill>
          <a:blip r:embed="rId4">
            <a:alphaModFix/>
          </a:blip>
          <a:stretch>
            <a:fillRect/>
          </a:stretch>
        </p:blipFill>
        <p:spPr>
          <a:xfrm flipH="1">
            <a:off x="-5041443" y="0"/>
            <a:ext cx="19226885" cy="5143500"/>
          </a:xfrm>
          <a:prstGeom prst="rect">
            <a:avLst/>
          </a:prstGeom>
          <a:noFill/>
          <a:ln>
            <a:noFill/>
          </a:ln>
        </p:spPr>
      </p:pic>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Как не пропустить 2023 год?</a:t>
            </a:r>
          </a:p>
        </p:txBody>
      </p:sp>
      <p:sp>
        <p:nvSpPr>
          <p:cNvPr id="7" name="Прямоугольник 9">
            <a:extLst>
              <a:ext uri="{FF2B5EF4-FFF2-40B4-BE49-F238E27FC236}">
                <a16:creationId xmlns:a16="http://schemas.microsoft.com/office/drawing/2014/main" id="{7684808F-E0A4-4C62-BC59-71551D298086}"/>
              </a:ext>
            </a:extLst>
          </p:cNvPr>
          <p:cNvSpPr/>
          <p:nvPr/>
        </p:nvSpPr>
        <p:spPr>
          <a:xfrm>
            <a:off x="3588418" y="1610358"/>
            <a:ext cx="3032515" cy="3773460"/>
          </a:xfrm>
          <a:prstGeom prst="rect">
            <a:avLst/>
          </a:prstGeom>
          <a:noFill/>
          <a:ln>
            <a:noFill/>
          </a:ln>
        </p:spPr>
        <p:txBody>
          <a:bodyPr spcFirstLastPara="1" wrap="square" lIns="91425" tIns="91425" rIns="91425" bIns="91425" anchor="t" anchorCtr="0">
            <a:noAutofit/>
          </a:bodyPr>
          <a:lstStyle/>
          <a:p>
            <a:pPr>
              <a:buClr>
                <a:schemeClr val="dk1"/>
              </a:buClr>
              <a:buSzPts val="1100"/>
            </a:pPr>
            <a:endParaRPr lang="en-US" sz="1600" dirty="0">
              <a:solidFill>
                <a:srgbClr val="FE6733"/>
              </a:solidFill>
              <a:latin typeface="Unbounded" panose="020B0604020202020204" charset="-52"/>
            </a:endParaRPr>
          </a:p>
          <a:p>
            <a:pPr>
              <a:buClr>
                <a:schemeClr val="dk1"/>
              </a:buClr>
              <a:buSzPts val="1100"/>
            </a:pPr>
            <a:endParaRPr lang="ru-RU" sz="1600" b="1" dirty="0">
              <a:solidFill>
                <a:srgbClr val="FE6733"/>
              </a:solidFill>
              <a:latin typeface="Unbounded" panose="020B0604020202020204" charset="-52"/>
            </a:endParaRPr>
          </a:p>
          <a:p>
            <a:pPr marL="285750" indent="-285750">
              <a:buClr>
                <a:schemeClr val="dk1"/>
              </a:buClr>
              <a:buSzPts val="1100"/>
              <a:buBlip>
                <a:blip r:embed="rId5"/>
              </a:buBlip>
            </a:pPr>
            <a:r>
              <a:rPr lang="ru-RU" sz="1600" b="1" dirty="0">
                <a:solidFill>
                  <a:schemeClr val="bg1"/>
                </a:solidFill>
                <a:latin typeface="Manrope" panose="020B0604020202020204" charset="0"/>
              </a:rPr>
              <a:t>Знакомьте сотрудников с генеративным ИИ </a:t>
            </a:r>
          </a:p>
          <a:p>
            <a:pPr marL="285750" indent="-285750">
              <a:buClr>
                <a:schemeClr val="dk1"/>
              </a:buClr>
              <a:buSzPts val="1100"/>
              <a:buBlip>
                <a:blip r:embed="rId5"/>
              </a:buBlip>
            </a:pPr>
            <a:endParaRPr lang="ru-RU" sz="1600" b="1" dirty="0">
              <a:solidFill>
                <a:schemeClr val="bg1"/>
              </a:solidFill>
              <a:latin typeface="Manrope" panose="020B0604020202020204" charset="0"/>
            </a:endParaRPr>
          </a:p>
          <a:p>
            <a:pPr marL="285750" indent="-285750">
              <a:buClr>
                <a:schemeClr val="dk1"/>
              </a:buClr>
              <a:buSzPts val="1100"/>
              <a:buBlip>
                <a:blip r:embed="rId5"/>
              </a:buBlip>
            </a:pPr>
            <a:r>
              <a:rPr lang="ru-RU" sz="1600" b="1" dirty="0">
                <a:solidFill>
                  <a:schemeClr val="bg1"/>
                </a:solidFill>
                <a:latin typeface="Manrope" panose="020B0604020202020204" charset="0"/>
              </a:rPr>
              <a:t>Начинайте прокачивать </a:t>
            </a:r>
            <a:br>
              <a:rPr lang="ru-RU" sz="1600" b="1" dirty="0">
                <a:solidFill>
                  <a:schemeClr val="bg1"/>
                </a:solidFill>
                <a:latin typeface="Manrope" panose="020B0604020202020204" charset="0"/>
              </a:rPr>
            </a:br>
            <a:r>
              <a:rPr lang="ru-RU" sz="1600" b="1" dirty="0">
                <a:solidFill>
                  <a:schemeClr val="bg1"/>
                </a:solidFill>
                <a:latin typeface="Manrope" panose="020B0604020202020204" charset="0"/>
              </a:rPr>
              <a:t>«ИИ </a:t>
            </a:r>
            <a:r>
              <a:rPr lang="ru-RU" sz="1600" b="1" dirty="0" err="1">
                <a:solidFill>
                  <a:schemeClr val="bg1"/>
                </a:solidFill>
                <a:latin typeface="Manrope" panose="020B0604020202020204" charset="0"/>
              </a:rPr>
              <a:t>soft-skills</a:t>
            </a:r>
            <a:r>
              <a:rPr lang="ru-RU" sz="1600" b="1" dirty="0">
                <a:solidFill>
                  <a:schemeClr val="bg1"/>
                </a:solidFill>
                <a:latin typeface="Manrope" panose="020B0604020202020204" charset="0"/>
              </a:rPr>
              <a:t>» уже сейчас</a:t>
            </a:r>
          </a:p>
        </p:txBody>
      </p:sp>
      <p:pic>
        <p:nvPicPr>
          <p:cNvPr id="4" name="Рисунок 6">
            <a:extLst>
              <a:ext uri="{FF2B5EF4-FFF2-40B4-BE49-F238E27FC236}">
                <a16:creationId xmlns:a16="http://schemas.microsoft.com/office/drawing/2014/main" id="{24F3D356-7F72-413E-91DD-C829C49C3994}"/>
              </a:ext>
            </a:extLst>
          </p:cNvPr>
          <p:cNvPicPr>
            <a:picLocks noChangeAspect="1"/>
          </p:cNvPicPr>
          <p:nvPr/>
        </p:nvPicPr>
        <p:blipFill>
          <a:blip r:embed="rId6"/>
          <a:stretch>
            <a:fillRect/>
          </a:stretch>
        </p:blipFill>
        <p:spPr>
          <a:xfrm>
            <a:off x="-375920" y="1423877"/>
            <a:ext cx="3772800" cy="3772800"/>
          </a:xfrm>
          <a:prstGeom prst="roundRect">
            <a:avLst>
              <a:gd name="adj" fmla="val 16667"/>
            </a:avLst>
          </a:prstGeom>
          <a:noFill/>
          <a:ln>
            <a:noFill/>
          </a:ln>
        </p:spPr>
      </p:pic>
    </p:spTree>
    <p:extLst>
      <p:ext uri="{BB962C8B-B14F-4D97-AF65-F5344CB8AC3E}">
        <p14:creationId xmlns:p14="http://schemas.microsoft.com/office/powerpoint/2010/main" val="3158550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8" name="Google Shape;208;p29"/>
          <p:cNvSpPr txBox="1">
            <a:spLocks noGrp="1"/>
          </p:cNvSpPr>
          <p:nvPr>
            <p:ph type="ctrTitle"/>
          </p:nvPr>
        </p:nvSpPr>
        <p:spPr>
          <a:xfrm>
            <a:off x="4279634" y="998327"/>
            <a:ext cx="6991800" cy="144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990"/>
              <a:buNone/>
            </a:pPr>
            <a:r>
              <a:rPr lang="en-GB" sz="4200" dirty="0" err="1">
                <a:solidFill>
                  <a:srgbClr val="FE6733"/>
                </a:solidFill>
                <a:latin typeface="Unbounded"/>
                <a:ea typeface="Unbounded"/>
                <a:cs typeface="Unbounded"/>
                <a:sym typeface="Unbounded"/>
              </a:rPr>
              <a:t>Спасибо</a:t>
            </a:r>
            <a:r>
              <a:rPr lang="en-GB" sz="4200" dirty="0">
                <a:solidFill>
                  <a:srgbClr val="FE6733"/>
                </a:solidFill>
                <a:latin typeface="Unbounded"/>
                <a:ea typeface="Unbounded"/>
                <a:cs typeface="Unbounded"/>
                <a:sym typeface="Unbounded"/>
              </a:rPr>
              <a:t> </a:t>
            </a:r>
            <a:br>
              <a:rPr lang="en-GB" sz="4200" dirty="0">
                <a:solidFill>
                  <a:srgbClr val="FE6733"/>
                </a:solidFill>
                <a:latin typeface="Unbounded"/>
                <a:ea typeface="Unbounded"/>
                <a:cs typeface="Unbounded"/>
                <a:sym typeface="Unbounded"/>
              </a:rPr>
            </a:br>
            <a:r>
              <a:rPr lang="en-GB" sz="4200" dirty="0" err="1">
                <a:solidFill>
                  <a:srgbClr val="FE6733"/>
                </a:solidFill>
                <a:latin typeface="Unbounded"/>
                <a:ea typeface="Unbounded"/>
                <a:cs typeface="Unbounded"/>
                <a:sym typeface="Unbounded"/>
              </a:rPr>
              <a:t>за</a:t>
            </a:r>
            <a:r>
              <a:rPr lang="en-GB" sz="4200" dirty="0">
                <a:solidFill>
                  <a:srgbClr val="FE6733"/>
                </a:solidFill>
                <a:latin typeface="Unbounded"/>
                <a:ea typeface="Unbounded"/>
                <a:cs typeface="Unbounded"/>
                <a:sym typeface="Unbounded"/>
              </a:rPr>
              <a:t> </a:t>
            </a:r>
            <a:r>
              <a:rPr lang="en-GB" sz="4200" dirty="0" err="1">
                <a:solidFill>
                  <a:srgbClr val="FE6733"/>
                </a:solidFill>
                <a:latin typeface="Unbounded"/>
                <a:ea typeface="Unbounded"/>
                <a:cs typeface="Unbounded"/>
                <a:sym typeface="Unbounded"/>
              </a:rPr>
              <a:t>внимание</a:t>
            </a:r>
            <a:r>
              <a:rPr lang="en-GB" sz="4200" dirty="0">
                <a:solidFill>
                  <a:srgbClr val="FE6733"/>
                </a:solidFill>
                <a:latin typeface="Unbounded"/>
                <a:ea typeface="Unbounded"/>
                <a:cs typeface="Unbounded"/>
                <a:sym typeface="Unbounded"/>
              </a:rPr>
              <a:t>! </a:t>
            </a:r>
            <a:endParaRPr sz="4200" dirty="0">
              <a:solidFill>
                <a:srgbClr val="FE6733"/>
              </a:solidFill>
              <a:latin typeface="Unbounded"/>
              <a:ea typeface="Unbounded"/>
              <a:cs typeface="Unbounded"/>
              <a:sym typeface="Unbounded"/>
            </a:endParaRPr>
          </a:p>
        </p:txBody>
      </p:sp>
      <p:pic>
        <p:nvPicPr>
          <p:cNvPr id="5" name="Рисунок 14">
            <a:extLst>
              <a:ext uri="{FF2B5EF4-FFF2-40B4-BE49-F238E27FC236}">
                <a16:creationId xmlns:a16="http://schemas.microsoft.com/office/drawing/2014/main" id="{38B76EF3-2F2A-4C12-BE74-E869EA6FC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16" y="907153"/>
            <a:ext cx="3790851" cy="3790851"/>
          </a:xfrm>
          <a:prstGeom prst="roundRect">
            <a:avLst>
              <a:gd name="adj" fmla="val 16667"/>
            </a:avLst>
          </a:prstGeom>
          <a:noFill/>
          <a:ln>
            <a:noFill/>
          </a:ln>
        </p:spPr>
      </p:pic>
      <p:pic>
        <p:nvPicPr>
          <p:cNvPr id="7" name="Рисунок 3">
            <a:extLst>
              <a:ext uri="{FF2B5EF4-FFF2-40B4-BE49-F238E27FC236}">
                <a16:creationId xmlns:a16="http://schemas.microsoft.com/office/drawing/2014/main" id="{7870D109-53BC-4E40-8F1C-6122B7C886F5}"/>
              </a:ext>
            </a:extLst>
          </p:cNvPr>
          <p:cNvPicPr>
            <a:picLocks noChangeAspect="1"/>
          </p:cNvPicPr>
          <p:nvPr/>
        </p:nvPicPr>
        <p:blipFill>
          <a:blip r:embed="rId5"/>
          <a:stretch>
            <a:fillRect/>
          </a:stretch>
        </p:blipFill>
        <p:spPr>
          <a:xfrm>
            <a:off x="4302748" y="1484062"/>
            <a:ext cx="3790851" cy="4638740"/>
          </a:xfrm>
          <a:prstGeom prst="rect">
            <a:avLst/>
          </a:prstGeom>
        </p:spPr>
      </p:pic>
      <p:sp>
        <p:nvSpPr>
          <p:cNvPr id="8" name="Google Shape;84;p13">
            <a:extLst>
              <a:ext uri="{FF2B5EF4-FFF2-40B4-BE49-F238E27FC236}">
                <a16:creationId xmlns:a16="http://schemas.microsoft.com/office/drawing/2014/main" id="{3B7169DC-9822-4287-8489-0B0783337641}"/>
              </a:ext>
            </a:extLst>
          </p:cNvPr>
          <p:cNvSpPr txBox="1">
            <a:spLocks/>
          </p:cNvSpPr>
          <p:nvPr/>
        </p:nvSpPr>
        <p:spPr>
          <a:xfrm>
            <a:off x="4288101" y="2084393"/>
            <a:ext cx="3621460" cy="553968"/>
          </a:xfrm>
          <a:prstGeom prst="rect">
            <a:avLst/>
          </a:prstGeom>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2400" dirty="0">
                <a:solidFill>
                  <a:schemeClr val="bg1"/>
                </a:solidFill>
                <a:latin typeface="Manrope" panose="020B0604020202020204" charset="0"/>
              </a:rPr>
              <a:t>Иван Иванов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13" name="Google Shape;84;p13">
            <a:extLst>
              <a:ext uri="{FF2B5EF4-FFF2-40B4-BE49-F238E27FC236}">
                <a16:creationId xmlns:a16="http://schemas.microsoft.com/office/drawing/2014/main" id="{91AD4354-662D-4EEB-AA93-2250261240A4}"/>
              </a:ext>
            </a:extLst>
          </p:cNvPr>
          <p:cNvSpPr txBox="1">
            <a:spLocks/>
          </p:cNvSpPr>
          <p:nvPr/>
        </p:nvSpPr>
        <p:spPr>
          <a:xfrm>
            <a:off x="335217" y="1137612"/>
            <a:ext cx="4681500" cy="9725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80000"/>
              </a:lnSpc>
              <a:buClr>
                <a:schemeClr val="dk1"/>
              </a:buClr>
              <a:buSzPts val="990"/>
              <a:buNone/>
              <a:defRPr sz="3200">
                <a:solidFill>
                  <a:srgbClr val="FE6733"/>
                </a:solidFill>
                <a:latin typeface="Unbounded"/>
                <a:ea typeface="Unbounded"/>
                <a:cs typeface="Unbounded"/>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ru-RU" dirty="0"/>
              <a:t>Иван</a:t>
            </a:r>
          </a:p>
          <a:p>
            <a:r>
              <a:rPr lang="ru-RU" dirty="0"/>
              <a:t>Иванов</a:t>
            </a:r>
          </a:p>
        </p:txBody>
      </p:sp>
      <p:pic>
        <p:nvPicPr>
          <p:cNvPr id="17" name="Рисунок 23">
            <a:extLst>
              <a:ext uri="{FF2B5EF4-FFF2-40B4-BE49-F238E27FC236}">
                <a16:creationId xmlns:a16="http://schemas.microsoft.com/office/drawing/2014/main" id="{C4D09B7C-2D77-40AE-973D-F33D9B271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16" y="4337415"/>
            <a:ext cx="1013631" cy="310749"/>
          </a:xfrm>
          <a:prstGeom prst="rect">
            <a:avLst/>
          </a:prstGeom>
        </p:spPr>
      </p:pic>
      <p:pic>
        <p:nvPicPr>
          <p:cNvPr id="19" name="Picture 18">
            <a:extLst>
              <a:ext uri="{FF2B5EF4-FFF2-40B4-BE49-F238E27FC236}">
                <a16:creationId xmlns:a16="http://schemas.microsoft.com/office/drawing/2014/main" id="{3A1EB256-7A41-41E0-8F83-0C5D1B9CA170}"/>
              </a:ext>
            </a:extLst>
          </p:cNvPr>
          <p:cNvPicPr>
            <a:picLocks noChangeAspect="1"/>
          </p:cNvPicPr>
          <p:nvPr/>
        </p:nvPicPr>
        <p:blipFill>
          <a:blip r:embed="rId5"/>
          <a:stretch>
            <a:fillRect/>
          </a:stretch>
        </p:blipFill>
        <p:spPr>
          <a:xfrm>
            <a:off x="640783" y="2504984"/>
            <a:ext cx="1492818" cy="256670"/>
          </a:xfrm>
          <a:prstGeom prst="rect">
            <a:avLst/>
          </a:prstGeom>
        </p:spPr>
      </p:pic>
      <p:cxnSp>
        <p:nvCxnSpPr>
          <p:cNvPr id="25" name="Google Shape;107;p18">
            <a:extLst>
              <a:ext uri="{FF2B5EF4-FFF2-40B4-BE49-F238E27FC236}">
                <a16:creationId xmlns:a16="http://schemas.microsoft.com/office/drawing/2014/main" id="{3C2452AD-BC41-4B35-B575-3AFC23563405}"/>
              </a:ext>
            </a:extLst>
          </p:cNvPr>
          <p:cNvCxnSpPr>
            <a:cxnSpLocks/>
          </p:cNvCxnSpPr>
          <p:nvPr/>
        </p:nvCxnSpPr>
        <p:spPr>
          <a:xfrm rot="5400000">
            <a:off x="-153765" y="1570756"/>
            <a:ext cx="972000" cy="0"/>
          </a:xfrm>
          <a:prstGeom prst="straightConnector1">
            <a:avLst/>
          </a:prstGeom>
          <a:noFill/>
          <a:ln w="19050" cap="flat" cmpd="sng">
            <a:solidFill>
              <a:srgbClr val="FE6733"/>
            </a:solidFill>
            <a:prstDash val="solid"/>
            <a:round/>
            <a:headEnd type="none" w="med" len="med"/>
            <a:tailEnd type="none" w="med" len="med"/>
          </a:ln>
        </p:spPr>
      </p:cxnSp>
      <p:pic>
        <p:nvPicPr>
          <p:cNvPr id="26" name="Picture 25">
            <a:extLst>
              <a:ext uri="{FF2B5EF4-FFF2-40B4-BE49-F238E27FC236}">
                <a16:creationId xmlns:a16="http://schemas.microsoft.com/office/drawing/2014/main" id="{71F64585-FB8A-4FDC-A9EF-56937F92B574}"/>
              </a:ext>
            </a:extLst>
          </p:cNvPr>
          <p:cNvPicPr>
            <a:picLocks noChangeAspect="1"/>
          </p:cNvPicPr>
          <p:nvPr/>
        </p:nvPicPr>
        <p:blipFill>
          <a:blip r:embed="rId6"/>
          <a:stretch>
            <a:fillRect/>
          </a:stretch>
        </p:blipFill>
        <p:spPr>
          <a:xfrm>
            <a:off x="566615" y="2739686"/>
            <a:ext cx="1196972" cy="673297"/>
          </a:xfrm>
          <a:prstGeom prst="rect">
            <a:avLst/>
          </a:prstGeom>
        </p:spPr>
      </p:pic>
      <p:grpSp>
        <p:nvGrpSpPr>
          <p:cNvPr id="32" name="Group 31">
            <a:extLst>
              <a:ext uri="{FF2B5EF4-FFF2-40B4-BE49-F238E27FC236}">
                <a16:creationId xmlns:a16="http://schemas.microsoft.com/office/drawing/2014/main" id="{BE9F3D92-C9AA-45E4-9A66-F6AB1E8F198A}"/>
              </a:ext>
            </a:extLst>
          </p:cNvPr>
          <p:cNvGrpSpPr/>
          <p:nvPr/>
        </p:nvGrpSpPr>
        <p:grpSpPr>
          <a:xfrm>
            <a:off x="669449" y="3312169"/>
            <a:ext cx="1290338" cy="396000"/>
            <a:chOff x="615661" y="3312169"/>
            <a:chExt cx="1290338" cy="396000"/>
          </a:xfrm>
        </p:grpSpPr>
        <p:pic>
          <p:nvPicPr>
            <p:cNvPr id="23" name="Graphic 22">
              <a:extLst>
                <a:ext uri="{FF2B5EF4-FFF2-40B4-BE49-F238E27FC236}">
                  <a16:creationId xmlns:a16="http://schemas.microsoft.com/office/drawing/2014/main" id="{A78BEE9B-A31A-4212-9BFD-11FAB5E294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404" y="3335888"/>
              <a:ext cx="1256595" cy="360036"/>
            </a:xfrm>
            <a:prstGeom prst="rect">
              <a:avLst/>
            </a:prstGeom>
          </p:spPr>
        </p:pic>
        <p:pic>
          <p:nvPicPr>
            <p:cNvPr id="35" name="Graphic 34">
              <a:extLst>
                <a:ext uri="{FF2B5EF4-FFF2-40B4-BE49-F238E27FC236}">
                  <a16:creationId xmlns:a16="http://schemas.microsoft.com/office/drawing/2014/main" id="{C7F7068A-FD0A-4AA6-B8E1-2644BAEECDC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r="48708"/>
            <a:stretch/>
          </p:blipFill>
          <p:spPr>
            <a:xfrm>
              <a:off x="615661" y="3312169"/>
              <a:ext cx="708905" cy="396000"/>
            </a:xfrm>
            <a:prstGeom prst="rect">
              <a:avLst/>
            </a:prstGeom>
          </p:spPr>
        </p:pic>
      </p:grpSp>
      <p:pic>
        <p:nvPicPr>
          <p:cNvPr id="34" name="Graphic 33">
            <a:extLst>
              <a:ext uri="{FF2B5EF4-FFF2-40B4-BE49-F238E27FC236}">
                <a16:creationId xmlns:a16="http://schemas.microsoft.com/office/drawing/2014/main" id="{E4C15E34-203F-45D5-9799-CD38481DBF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1765" y="3871063"/>
            <a:ext cx="1549167" cy="328059"/>
          </a:xfrm>
          <a:prstGeom prst="rect">
            <a:avLst/>
          </a:prstGeom>
        </p:spPr>
      </p:pic>
      <p:sp>
        <p:nvSpPr>
          <p:cNvPr id="38" name="Rectangle 37">
            <a:extLst>
              <a:ext uri="{FF2B5EF4-FFF2-40B4-BE49-F238E27FC236}">
                <a16:creationId xmlns:a16="http://schemas.microsoft.com/office/drawing/2014/main" id="{F6215552-DECC-41CF-A8BA-4C6630FDE664}"/>
              </a:ext>
            </a:extLst>
          </p:cNvPr>
          <p:cNvSpPr/>
          <p:nvPr/>
        </p:nvSpPr>
        <p:spPr>
          <a:xfrm>
            <a:off x="5706423" y="472342"/>
            <a:ext cx="3742267" cy="427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 name="Picture 46">
            <a:extLst>
              <a:ext uri="{FF2B5EF4-FFF2-40B4-BE49-F238E27FC236}">
                <a16:creationId xmlns:a16="http://schemas.microsoft.com/office/drawing/2014/main" id="{524D6192-B0AC-4A9E-AEED-DD7F328E1E80}"/>
              </a:ext>
            </a:extLst>
          </p:cNvPr>
          <p:cNvPicPr>
            <a:picLocks noChangeAspect="1"/>
          </p:cNvPicPr>
          <p:nvPr/>
        </p:nvPicPr>
        <p:blipFill rotWithShape="1">
          <a:blip r:embed="rId13">
            <a:alphaModFix/>
          </a:blip>
          <a:srcRect l="9674" t="4943" r="14682" b="10306"/>
          <a:stretch/>
        </p:blipFill>
        <p:spPr>
          <a:xfrm>
            <a:off x="5239302" y="7620"/>
            <a:ext cx="3439023" cy="5138928"/>
          </a:xfrm>
          <a:prstGeom prst="roundRect">
            <a:avLst>
              <a:gd name="adj" fmla="val 16667"/>
            </a:avLst>
          </a:prstGeom>
          <a:noFill/>
          <a:ln>
            <a:noFill/>
          </a:ln>
        </p:spPr>
      </p:pic>
      <p:pic>
        <p:nvPicPr>
          <p:cNvPr id="52" name="Google Shape;121;p19">
            <a:extLst>
              <a:ext uri="{FF2B5EF4-FFF2-40B4-BE49-F238E27FC236}">
                <a16:creationId xmlns:a16="http://schemas.microsoft.com/office/drawing/2014/main" id="{2931A8F4-E138-43BB-9B62-1CF238E8B9EC}"/>
              </a:ext>
            </a:extLst>
          </p:cNvPr>
          <p:cNvPicPr preferRelativeResize="0"/>
          <p:nvPr/>
        </p:nvPicPr>
        <p:blipFill>
          <a:blip r:embed="rId14">
            <a:alphaModFix/>
          </a:blip>
          <a:stretch>
            <a:fillRect/>
          </a:stretch>
        </p:blipFill>
        <p:spPr>
          <a:xfrm>
            <a:off x="2326307" y="1683307"/>
            <a:ext cx="2737296" cy="3460193"/>
          </a:xfrm>
          <a:prstGeom prst="rect">
            <a:avLst/>
          </a:prstGeom>
          <a:noFill/>
          <a:ln>
            <a:noFill/>
          </a:ln>
        </p:spPr>
      </p:pic>
    </p:spTree>
    <p:extLst>
      <p:ext uri="{BB962C8B-B14F-4D97-AF65-F5344CB8AC3E}">
        <p14:creationId xmlns:p14="http://schemas.microsoft.com/office/powerpoint/2010/main" val="388626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15" name="Прямоугольник 9">
            <a:extLst>
              <a:ext uri="{FF2B5EF4-FFF2-40B4-BE49-F238E27FC236}">
                <a16:creationId xmlns:a16="http://schemas.microsoft.com/office/drawing/2014/main" id="{2B9AF33C-1436-424B-A1FC-30E944381DD4}"/>
              </a:ext>
            </a:extLst>
          </p:cNvPr>
          <p:cNvSpPr/>
          <p:nvPr/>
        </p:nvSpPr>
        <p:spPr>
          <a:xfrm>
            <a:off x="3588418" y="1610358"/>
            <a:ext cx="4895182" cy="377346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dirty="0">
                <a:solidFill>
                  <a:srgbClr val="FE6733"/>
                </a:solidFill>
                <a:latin typeface="Unbounded" panose="020B0604020202020204" charset="-52"/>
                <a:cs typeface="Arial"/>
                <a:sym typeface="Verdana"/>
              </a:rPr>
              <a:t>2017</a:t>
            </a:r>
            <a:r>
              <a:rPr lang="ru-RU" dirty="0">
                <a:solidFill>
                  <a:srgbClr val="FE6733"/>
                </a:solidFill>
                <a:latin typeface="Unbounded" panose="020B0604020202020204" charset="-52"/>
                <a:cs typeface="Arial"/>
                <a:sym typeface="Verdana"/>
              </a:rPr>
              <a:t> год </a:t>
            </a:r>
          </a:p>
          <a:p>
            <a:pPr>
              <a:buClr>
                <a:schemeClr val="dk1"/>
              </a:buClr>
              <a:buSzPts val="1100"/>
            </a:pPr>
            <a:r>
              <a:rPr lang="en-US" b="1" dirty="0">
                <a:solidFill>
                  <a:schemeClr val="bg1"/>
                </a:solidFill>
                <a:latin typeface="Manrope" panose="020B0604020202020204" charset="0"/>
                <a:sym typeface="Verdana"/>
              </a:rPr>
              <a:t>Attention is all you need</a:t>
            </a:r>
            <a:endParaRPr lang="ru-RU" b="1" dirty="0">
              <a:solidFill>
                <a:srgbClr val="FE6733"/>
              </a:solidFill>
              <a:latin typeface="Unbounded" panose="020B0604020202020204" charset="-52"/>
              <a:cs typeface="Arial"/>
              <a:sym typeface="Verdana"/>
            </a:endParaRPr>
          </a:p>
          <a:p>
            <a:pPr>
              <a:buClr>
                <a:schemeClr val="dk1"/>
              </a:buClr>
              <a:buSzPts val="1100"/>
            </a:pPr>
            <a:endParaRPr lang="ru-RU" dirty="0">
              <a:solidFill>
                <a:srgbClr val="FE6733"/>
              </a:solidFill>
              <a:latin typeface="Unbounded" panose="020B0604020202020204" charset="-52"/>
              <a:cs typeface="Arial"/>
              <a:sym typeface="Verdana"/>
            </a:endParaRPr>
          </a:p>
          <a:p>
            <a:pPr>
              <a:buClr>
                <a:schemeClr val="dk1"/>
              </a:buClr>
              <a:buSzPts val="1100"/>
            </a:pPr>
            <a:endParaRPr lang="en-US" dirty="0">
              <a:solidFill>
                <a:srgbClr val="FE6733"/>
              </a:solidFill>
              <a:latin typeface="Unbounded" panose="020B0604020202020204" charset="-52"/>
            </a:endParaRPr>
          </a:p>
          <a:p>
            <a:pPr>
              <a:buClr>
                <a:schemeClr val="dk1"/>
              </a:buClr>
              <a:buSzPts val="1100"/>
            </a:pPr>
            <a:r>
              <a:rPr lang="ru-RU" b="1" dirty="0">
                <a:solidFill>
                  <a:srgbClr val="FE6733"/>
                </a:solidFill>
                <a:latin typeface="Unbounded" panose="020B0604020202020204" charset="-52"/>
              </a:rPr>
              <a:t>Генеративные ИИ</a:t>
            </a:r>
            <a:endParaRPr lang="en-US" b="1" dirty="0">
              <a:solidFill>
                <a:srgbClr val="FE6733"/>
              </a:solidFill>
              <a:latin typeface="Unbounded" panose="020B0604020202020204" charset="-52"/>
            </a:endParaRPr>
          </a:p>
          <a:p>
            <a:pPr>
              <a:buClr>
                <a:schemeClr val="dk1"/>
              </a:buClr>
              <a:buSzPts val="1100"/>
            </a:pPr>
            <a:endParaRPr lang="ru-RU" b="1" dirty="0">
              <a:solidFill>
                <a:srgbClr val="FE6733"/>
              </a:solidFill>
              <a:latin typeface="Unbounded" panose="020B0604020202020204" charset="-52"/>
            </a:endParaRPr>
          </a:p>
          <a:p>
            <a:pPr marL="285750" indent="-285750">
              <a:buClr>
                <a:schemeClr val="dk1"/>
              </a:buClr>
              <a:buSzPts val="1100"/>
              <a:buBlip>
                <a:blip r:embed="rId4"/>
              </a:buBlip>
            </a:pPr>
            <a:r>
              <a:rPr lang="ru-RU" b="1" dirty="0" err="1">
                <a:solidFill>
                  <a:schemeClr val="bg1"/>
                </a:solidFill>
                <a:latin typeface="Manrope" panose="020B0604020202020204" charset="0"/>
              </a:rPr>
              <a:t>Генеративно</a:t>
            </a:r>
            <a:r>
              <a:rPr lang="ru-RU" b="1" dirty="0">
                <a:solidFill>
                  <a:schemeClr val="bg1"/>
                </a:solidFill>
                <a:latin typeface="Manrope" panose="020B0604020202020204" charset="0"/>
              </a:rPr>
              <a:t>-состязательные модели</a:t>
            </a:r>
            <a:r>
              <a:rPr lang="ru-RU" dirty="0">
                <a:solidFill>
                  <a:schemeClr val="bg1"/>
                </a:solidFill>
                <a:latin typeface="Manrope" panose="020B0604020202020204" charset="0"/>
              </a:rPr>
              <a:t> (</a:t>
            </a:r>
            <a:r>
              <a:rPr lang="ru-RU" dirty="0" err="1">
                <a:solidFill>
                  <a:schemeClr val="bg1"/>
                </a:solidFill>
                <a:latin typeface="Manrope" panose="020B0604020202020204" charset="0"/>
              </a:rPr>
              <a:t>Midjourney</a:t>
            </a:r>
            <a:r>
              <a:rPr lang="ru-RU" dirty="0">
                <a:solidFill>
                  <a:schemeClr val="bg1"/>
                </a:solidFill>
                <a:latin typeface="Manrope" panose="020B0604020202020204" charset="0"/>
              </a:rPr>
              <a:t>, DALL-E, </a:t>
            </a:r>
            <a:r>
              <a:rPr lang="ru-RU" dirty="0" err="1">
                <a:solidFill>
                  <a:schemeClr val="bg1"/>
                </a:solidFill>
                <a:latin typeface="Manrope" panose="020B0604020202020204" charset="0"/>
              </a:rPr>
              <a:t>Stable</a:t>
            </a:r>
            <a:r>
              <a:rPr lang="ru-RU" dirty="0">
                <a:solidFill>
                  <a:schemeClr val="bg1"/>
                </a:solidFill>
                <a:latin typeface="Manrope" panose="020B0604020202020204" charset="0"/>
              </a:rPr>
              <a:t> </a:t>
            </a:r>
            <a:r>
              <a:rPr lang="ru-RU" dirty="0" err="1">
                <a:solidFill>
                  <a:schemeClr val="bg1"/>
                </a:solidFill>
                <a:latin typeface="Manrope" panose="020B0604020202020204" charset="0"/>
              </a:rPr>
              <a:t>Diffusion</a:t>
            </a:r>
            <a:r>
              <a:rPr lang="ru-RU" dirty="0">
                <a:solidFill>
                  <a:schemeClr val="bg1"/>
                </a:solidFill>
                <a:latin typeface="Manrope" panose="020B0604020202020204" charset="0"/>
              </a:rPr>
              <a:t> и </a:t>
            </a:r>
            <a:r>
              <a:rPr lang="ru-RU" dirty="0" err="1">
                <a:solidFill>
                  <a:schemeClr val="bg1"/>
                </a:solidFill>
                <a:latin typeface="Manrope" panose="020B0604020202020204" charset="0"/>
              </a:rPr>
              <a:t>др</a:t>
            </a:r>
            <a:r>
              <a:rPr lang="ru-RU" dirty="0">
                <a:solidFill>
                  <a:schemeClr val="bg1"/>
                </a:solidFill>
                <a:latin typeface="Manrope" panose="020B0604020202020204" charset="0"/>
              </a:rPr>
              <a:t>) </a:t>
            </a:r>
            <a:endParaRPr lang="en-US" dirty="0">
              <a:solidFill>
                <a:schemeClr val="bg1"/>
              </a:solidFill>
              <a:latin typeface="Manrope" panose="020B0604020202020204" charset="0"/>
            </a:endParaRPr>
          </a:p>
          <a:p>
            <a:pPr marL="285750" indent="-285750">
              <a:buClr>
                <a:schemeClr val="dk1"/>
              </a:buClr>
              <a:buSzPts val="1100"/>
              <a:buBlip>
                <a:blip r:embed="rId4"/>
              </a:buBlip>
            </a:pPr>
            <a:endParaRPr lang="en-US" dirty="0">
              <a:solidFill>
                <a:schemeClr val="bg1"/>
              </a:solidFill>
              <a:latin typeface="Manrope" panose="020B0604020202020204" charset="0"/>
            </a:endParaRPr>
          </a:p>
          <a:p>
            <a:pPr marL="285750" indent="-285750">
              <a:buClr>
                <a:schemeClr val="dk1"/>
              </a:buClr>
              <a:buSzPts val="1100"/>
              <a:buBlip>
                <a:blip r:embed="rId4"/>
              </a:buBlip>
            </a:pPr>
            <a:r>
              <a:rPr lang="ru-RU" b="1" dirty="0">
                <a:solidFill>
                  <a:schemeClr val="bg1"/>
                </a:solidFill>
                <a:latin typeface="Manrope" panose="020B0604020202020204" charset="0"/>
              </a:rPr>
              <a:t>Большие языковые модели LLM или </a:t>
            </a:r>
            <a:r>
              <a:rPr lang="ru-RU" b="1" dirty="0" err="1">
                <a:solidFill>
                  <a:schemeClr val="bg1"/>
                </a:solidFill>
                <a:latin typeface="Manrope" panose="020B0604020202020204" charset="0"/>
              </a:rPr>
              <a:t>генеративо-предобученые</a:t>
            </a:r>
            <a:r>
              <a:rPr lang="ru-RU" b="1" dirty="0">
                <a:solidFill>
                  <a:schemeClr val="bg1"/>
                </a:solidFill>
                <a:latin typeface="Manrope" panose="020B0604020202020204" charset="0"/>
              </a:rPr>
              <a:t> трансформеры </a:t>
            </a:r>
            <a:r>
              <a:rPr lang="ru-RU" dirty="0">
                <a:solidFill>
                  <a:schemeClr val="bg1"/>
                </a:solidFill>
                <a:latin typeface="Manrope" panose="020B0604020202020204" charset="0"/>
              </a:rPr>
              <a:t>(</a:t>
            </a:r>
            <a:r>
              <a:rPr lang="ru-RU" dirty="0" err="1">
                <a:solidFill>
                  <a:schemeClr val="bg1"/>
                </a:solidFill>
                <a:latin typeface="Manrope" panose="020B0604020202020204" charset="0"/>
              </a:rPr>
              <a:t>ChatGPT</a:t>
            </a:r>
            <a:r>
              <a:rPr lang="ru-RU" dirty="0">
                <a:solidFill>
                  <a:schemeClr val="bg1"/>
                </a:solidFill>
                <a:latin typeface="Manrope" panose="020B0604020202020204" charset="0"/>
              </a:rPr>
              <a:t>, </a:t>
            </a:r>
            <a:r>
              <a:rPr lang="ru-RU" dirty="0" err="1">
                <a:solidFill>
                  <a:schemeClr val="bg1"/>
                </a:solidFill>
                <a:latin typeface="Manrope" panose="020B0604020202020204" charset="0"/>
              </a:rPr>
              <a:t>LLaMa</a:t>
            </a:r>
            <a:r>
              <a:rPr lang="ru-RU" dirty="0">
                <a:solidFill>
                  <a:schemeClr val="bg1"/>
                </a:solidFill>
                <a:latin typeface="Manrope" panose="020B0604020202020204" charset="0"/>
              </a:rPr>
              <a:t> и др.)</a:t>
            </a:r>
          </a:p>
        </p:txBody>
      </p:sp>
      <p:sp>
        <p:nvSpPr>
          <p:cNvPr id="16" name="Google Shape;118;p16">
            <a:extLst>
              <a:ext uri="{FF2B5EF4-FFF2-40B4-BE49-F238E27FC236}">
                <a16:creationId xmlns:a16="http://schemas.microsoft.com/office/drawing/2014/main" id="{A27096E0-065A-483C-B2BA-83A320BCB54B}"/>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Внимание и появление </a:t>
            </a:r>
            <a:endParaRPr lang="en-US" sz="3200" dirty="0">
              <a:solidFill>
                <a:srgbClr val="FE6733"/>
              </a:solidFill>
              <a:latin typeface="Unbounded"/>
            </a:endParaRPr>
          </a:p>
          <a:p>
            <a:pPr>
              <a:lnSpc>
                <a:spcPct val="80000"/>
              </a:lnSpc>
              <a:buSzPts val="990"/>
            </a:pPr>
            <a:r>
              <a:rPr lang="ru-RU" sz="3200" dirty="0">
                <a:solidFill>
                  <a:srgbClr val="FE6733"/>
                </a:solidFill>
                <a:latin typeface="Unbounded"/>
              </a:rPr>
              <a:t>трансформера</a:t>
            </a:r>
          </a:p>
        </p:txBody>
      </p:sp>
      <p:pic>
        <p:nvPicPr>
          <p:cNvPr id="5" name="Рисунок 3">
            <a:extLst>
              <a:ext uri="{FF2B5EF4-FFF2-40B4-BE49-F238E27FC236}">
                <a16:creationId xmlns:a16="http://schemas.microsoft.com/office/drawing/2014/main" id="{D7A9EA61-72B6-4317-8B71-46130DC6035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75920" y="1713499"/>
            <a:ext cx="3772800" cy="3772800"/>
          </a:xfrm>
          <a:prstGeom prst="roundRect">
            <a:avLst>
              <a:gd name="adj" fmla="val 16667"/>
            </a:avLst>
          </a:prstGeom>
          <a:noFill/>
          <a:ln>
            <a:noFill/>
          </a:ln>
        </p:spPr>
      </p:pic>
    </p:spTree>
    <p:extLst>
      <p:ext uri="{BB962C8B-B14F-4D97-AF65-F5344CB8AC3E}">
        <p14:creationId xmlns:p14="http://schemas.microsoft.com/office/powerpoint/2010/main" val="13199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15" name="Прямоугольник 9">
            <a:extLst>
              <a:ext uri="{FF2B5EF4-FFF2-40B4-BE49-F238E27FC236}">
                <a16:creationId xmlns:a16="http://schemas.microsoft.com/office/drawing/2014/main" id="{2B9AF33C-1436-424B-A1FC-30E944381DD4}"/>
              </a:ext>
            </a:extLst>
          </p:cNvPr>
          <p:cNvSpPr/>
          <p:nvPr/>
        </p:nvSpPr>
        <p:spPr>
          <a:xfrm>
            <a:off x="3588418" y="1610358"/>
            <a:ext cx="4895182" cy="3773460"/>
          </a:xfrm>
          <a:prstGeom prst="rect">
            <a:avLst/>
          </a:prstGeom>
          <a:noFill/>
          <a:ln>
            <a:noFill/>
          </a:ln>
        </p:spPr>
        <p:txBody>
          <a:bodyPr spcFirstLastPara="1" wrap="square" lIns="91425" tIns="91425" rIns="91425" bIns="91425" anchor="t" anchorCtr="0">
            <a:noAutofit/>
          </a:bodyPr>
          <a:lstStyle/>
          <a:p>
            <a:pPr>
              <a:buClr>
                <a:schemeClr val="dk1"/>
              </a:buClr>
              <a:buSzPts val="1100"/>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b="1" dirty="0">
                <a:solidFill>
                  <a:srgbClr val="FE6733"/>
                </a:solidFill>
                <a:latin typeface="Manrope" panose="020B0604020202020204" charset="0"/>
              </a:rPr>
              <a:t>Предобучены</a:t>
            </a:r>
            <a:r>
              <a:rPr lang="ru-RU" b="1" dirty="0">
                <a:solidFill>
                  <a:schemeClr val="bg1"/>
                </a:solidFill>
                <a:latin typeface="Manrope" panose="020B0604020202020204" charset="0"/>
              </a:rPr>
              <a:t> </a:t>
            </a:r>
            <a:r>
              <a:rPr lang="ru-RU" dirty="0">
                <a:solidFill>
                  <a:schemeClr val="bg1"/>
                </a:solidFill>
                <a:latin typeface="Manrope" panose="020B0604020202020204" charset="0"/>
              </a:rPr>
              <a:t>для выполнения универсальных задач отдельной области (текст, изображения </a:t>
            </a:r>
            <a:r>
              <a:rPr lang="ru-RU" dirty="0" err="1">
                <a:solidFill>
                  <a:schemeClr val="bg1"/>
                </a:solidFill>
                <a:latin typeface="Manrope" panose="020B0604020202020204" charset="0"/>
              </a:rPr>
              <a:t>итд</a:t>
            </a:r>
            <a:r>
              <a:rPr lang="ru-RU" dirty="0">
                <a:solidFill>
                  <a:schemeClr val="bg1"/>
                </a:solidFill>
                <a:latin typeface="Manrope" panose="020B0604020202020204" charset="0"/>
              </a:rPr>
              <a:t>.)</a:t>
            </a: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dirty="0">
                <a:solidFill>
                  <a:schemeClr val="bg1"/>
                </a:solidFill>
                <a:latin typeface="Manrope" panose="020B0604020202020204" charset="0"/>
              </a:rPr>
              <a:t>Держат </a:t>
            </a:r>
            <a:r>
              <a:rPr lang="ru-RU" b="1" dirty="0">
                <a:solidFill>
                  <a:srgbClr val="FE6733"/>
                </a:solidFill>
                <a:latin typeface="Manrope" panose="020B0604020202020204" charset="0"/>
              </a:rPr>
              <a:t>контекст запросов</a:t>
            </a:r>
            <a:r>
              <a:rPr lang="ru-RU" dirty="0">
                <a:solidFill>
                  <a:schemeClr val="bg1"/>
                </a:solidFill>
                <a:latin typeface="Manrope" panose="020B0604020202020204" charset="0"/>
              </a:rPr>
              <a:t> (</a:t>
            </a:r>
            <a:r>
              <a:rPr lang="ru-RU" dirty="0" err="1">
                <a:solidFill>
                  <a:schemeClr val="bg1"/>
                </a:solidFill>
                <a:latin typeface="Manrope" panose="020B0604020202020204" charset="0"/>
              </a:rPr>
              <a:t>промтов</a:t>
            </a:r>
            <a:r>
              <a:rPr lang="ru-RU" dirty="0">
                <a:solidFill>
                  <a:schemeClr val="bg1"/>
                </a:solidFill>
                <a:latin typeface="Manrope" panose="020B0604020202020204" charset="0"/>
              </a:rPr>
              <a:t>)</a:t>
            </a: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dirty="0">
                <a:solidFill>
                  <a:schemeClr val="bg1"/>
                </a:solidFill>
                <a:latin typeface="Manrope" panose="020B0604020202020204" charset="0"/>
              </a:rPr>
              <a:t>Отвечают на </a:t>
            </a:r>
            <a:r>
              <a:rPr lang="ru-RU" b="1" dirty="0">
                <a:solidFill>
                  <a:srgbClr val="FE6733"/>
                </a:solidFill>
                <a:latin typeface="Manrope" panose="020B0604020202020204" charset="0"/>
              </a:rPr>
              <a:t>«естественном языке»</a:t>
            </a:r>
            <a:r>
              <a:rPr lang="ru-RU" dirty="0">
                <a:solidFill>
                  <a:schemeClr val="bg1"/>
                </a:solidFill>
                <a:latin typeface="Manrope" panose="020B0604020202020204" charset="0"/>
              </a:rPr>
              <a:t> и работают с </a:t>
            </a:r>
            <a:r>
              <a:rPr lang="ru-RU" b="1" dirty="0">
                <a:solidFill>
                  <a:srgbClr val="FE6733"/>
                </a:solidFill>
                <a:latin typeface="Manrope" panose="020B0604020202020204" charset="0"/>
              </a:rPr>
              <a:t>«агентами» </a:t>
            </a:r>
          </a:p>
        </p:txBody>
      </p:sp>
      <p:sp>
        <p:nvSpPr>
          <p:cNvPr id="16" name="Google Shape;118;p16">
            <a:extLst>
              <a:ext uri="{FF2B5EF4-FFF2-40B4-BE49-F238E27FC236}">
                <a16:creationId xmlns:a16="http://schemas.microsoft.com/office/drawing/2014/main" id="{A27096E0-065A-483C-B2BA-83A320BCB54B}"/>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Генеративные ИИ </a:t>
            </a:r>
            <a:endParaRPr lang="en-US" sz="3200" dirty="0">
              <a:solidFill>
                <a:srgbClr val="FE6733"/>
              </a:solidFill>
              <a:latin typeface="Unbounded"/>
            </a:endParaRPr>
          </a:p>
          <a:p>
            <a:pPr>
              <a:lnSpc>
                <a:spcPct val="80000"/>
              </a:lnSpc>
              <a:buSzPts val="990"/>
            </a:pPr>
            <a:r>
              <a:rPr lang="ru-RU" sz="3200" dirty="0">
                <a:solidFill>
                  <a:srgbClr val="FE6733"/>
                </a:solidFill>
                <a:latin typeface="Unbounded"/>
              </a:rPr>
              <a:t>для любых задач</a:t>
            </a:r>
          </a:p>
        </p:txBody>
      </p:sp>
      <p:pic>
        <p:nvPicPr>
          <p:cNvPr id="6" name="Рисунок 5">
            <a:extLst>
              <a:ext uri="{FF2B5EF4-FFF2-40B4-BE49-F238E27FC236}">
                <a16:creationId xmlns:a16="http://schemas.microsoft.com/office/drawing/2014/main" id="{9934B882-9516-45CD-B679-5478CDCB2A4F}"/>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3484" y="1629583"/>
            <a:ext cx="3467198" cy="3443203"/>
          </a:xfrm>
          <a:prstGeom prst="ellipse">
            <a:avLst/>
          </a:prstGeom>
          <a:noFill/>
          <a:ln>
            <a:noFill/>
          </a:ln>
          <a:effectLst>
            <a:outerShdw blurRad="50800" dist="38100" dir="5400000" algn="t" rotWithShape="0">
              <a:prstClr val="black">
                <a:alpha val="40000"/>
              </a:prstClr>
            </a:outerShdw>
          </a:effectLst>
        </p:spPr>
      </p:pic>
      <p:pic>
        <p:nvPicPr>
          <p:cNvPr id="8" name="Рисунок 3">
            <a:extLst>
              <a:ext uri="{FF2B5EF4-FFF2-40B4-BE49-F238E27FC236}">
                <a16:creationId xmlns:a16="http://schemas.microsoft.com/office/drawing/2014/main" id="{AF64A185-8E58-4225-8E35-DAD46DCEACDF}"/>
              </a:ext>
            </a:extLst>
          </p:cNvPr>
          <p:cNvPicPr>
            <a:picLocks noChangeAspect="1"/>
          </p:cNvPicPr>
          <p:nvPr/>
        </p:nvPicPr>
        <p:blipFill>
          <a:blip r:embed="rId6">
            <a:alphaModFix/>
          </a:blip>
          <a:stretch>
            <a:fillRect/>
          </a:stretch>
        </p:blipFill>
        <p:spPr>
          <a:xfrm>
            <a:off x="6611938" y="3838893"/>
            <a:ext cx="2225446" cy="1233893"/>
          </a:xfrm>
          <a:prstGeom prst="roundRect">
            <a:avLst>
              <a:gd name="adj" fmla="val 16667"/>
            </a:avLst>
          </a:prstGeom>
          <a:noFill/>
          <a:ln>
            <a:noFill/>
          </a:ln>
        </p:spPr>
      </p:pic>
    </p:spTree>
    <p:extLst>
      <p:ext uri="{BB962C8B-B14F-4D97-AF65-F5344CB8AC3E}">
        <p14:creationId xmlns:p14="http://schemas.microsoft.com/office/powerpoint/2010/main" val="18652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Новый подход к решению задач с помощью ИИ</a:t>
            </a:r>
          </a:p>
        </p:txBody>
      </p:sp>
      <p:sp>
        <p:nvSpPr>
          <p:cNvPr id="7" name="Прямоугольник 9">
            <a:extLst>
              <a:ext uri="{FF2B5EF4-FFF2-40B4-BE49-F238E27FC236}">
                <a16:creationId xmlns:a16="http://schemas.microsoft.com/office/drawing/2014/main" id="{7684808F-E0A4-4C62-BC59-71551D298086}"/>
              </a:ext>
            </a:extLst>
          </p:cNvPr>
          <p:cNvSpPr/>
          <p:nvPr/>
        </p:nvSpPr>
        <p:spPr>
          <a:xfrm>
            <a:off x="3588418" y="1610358"/>
            <a:ext cx="4895182" cy="3773460"/>
          </a:xfrm>
          <a:prstGeom prst="rect">
            <a:avLst/>
          </a:prstGeom>
          <a:noFill/>
          <a:ln>
            <a:noFill/>
          </a:ln>
        </p:spPr>
        <p:txBody>
          <a:bodyPr spcFirstLastPara="1" wrap="square" lIns="91425" tIns="91425" rIns="91425" bIns="91425" anchor="t" anchorCtr="0">
            <a:noAutofit/>
          </a:bodyPr>
          <a:lstStyle/>
          <a:p>
            <a:pPr>
              <a:buClr>
                <a:schemeClr val="dk1"/>
              </a:buClr>
              <a:buSzPts val="1100"/>
            </a:pPr>
            <a:endParaRPr lang="en-US" dirty="0">
              <a:solidFill>
                <a:srgbClr val="FE6733"/>
              </a:solidFill>
              <a:latin typeface="Unbounded" panose="020B0604020202020204" charset="-52"/>
            </a:endParaRPr>
          </a:p>
          <a:p>
            <a:pPr>
              <a:buClr>
                <a:schemeClr val="dk1"/>
              </a:buClr>
              <a:buSzPts val="1100"/>
            </a:pPr>
            <a:endParaRPr lang="en-US" b="1" dirty="0">
              <a:solidFill>
                <a:srgbClr val="FE6733"/>
              </a:solidFill>
              <a:latin typeface="Unbounded" panose="020B0604020202020204" charset="-52"/>
            </a:endParaRPr>
          </a:p>
          <a:p>
            <a:pPr>
              <a:buClr>
                <a:schemeClr val="dk1"/>
              </a:buClr>
              <a:buSzPts val="1100"/>
            </a:pPr>
            <a:endParaRPr lang="en-US" b="1" dirty="0">
              <a:solidFill>
                <a:srgbClr val="FE6733"/>
              </a:solidFill>
              <a:latin typeface="Unbounded" panose="020B0604020202020204" charset="-52"/>
            </a:endParaRPr>
          </a:p>
          <a:p>
            <a:pPr>
              <a:buClr>
                <a:schemeClr val="dk1"/>
              </a:buClr>
              <a:buSzPts val="1100"/>
            </a:pPr>
            <a:endParaRPr lang="en-US" b="1" dirty="0">
              <a:solidFill>
                <a:srgbClr val="FE6733"/>
              </a:solidFill>
              <a:latin typeface="Unbounded" panose="020B0604020202020204" charset="-52"/>
            </a:endParaRPr>
          </a:p>
          <a:p>
            <a:pPr>
              <a:buClr>
                <a:schemeClr val="dk1"/>
              </a:buClr>
              <a:buSzPts val="1100"/>
            </a:pPr>
            <a:endParaRPr lang="en-US" b="1" dirty="0">
              <a:solidFill>
                <a:srgbClr val="FE6733"/>
              </a:solidFill>
              <a:latin typeface="Unbounded" panose="020B0604020202020204" charset="-52"/>
            </a:endParaRPr>
          </a:p>
          <a:p>
            <a:pPr>
              <a:buClr>
                <a:schemeClr val="dk1"/>
              </a:buClr>
              <a:buSzPts val="1100"/>
            </a:pPr>
            <a:endParaRPr lang="en-US" b="1" dirty="0">
              <a:solidFill>
                <a:srgbClr val="FE6733"/>
              </a:solidFill>
              <a:latin typeface="Unbounded" panose="020B0604020202020204" charset="-52"/>
            </a:endParaRPr>
          </a:p>
          <a:p>
            <a:pPr>
              <a:buClr>
                <a:schemeClr val="dk1"/>
              </a:buClr>
              <a:buSzPts val="1100"/>
            </a:pPr>
            <a:endParaRPr lang="en-US" b="1" dirty="0">
              <a:solidFill>
                <a:srgbClr val="FE6733"/>
              </a:solidFill>
              <a:latin typeface="Unbounded" panose="020B0604020202020204" charset="-52"/>
            </a:endParaRPr>
          </a:p>
          <a:p>
            <a:endParaRPr lang="en-US" b="1" dirty="0">
              <a:solidFill>
                <a:schemeClr val="bg2"/>
              </a:solidFill>
              <a:latin typeface="Inter" panose="020B0604020202020204" charset="0"/>
              <a:ea typeface="Inter" panose="020B0604020202020204" charset="0"/>
              <a:sym typeface="Verdana"/>
            </a:endParaRPr>
          </a:p>
          <a:p>
            <a:endParaRPr lang="en-US" b="1" dirty="0">
              <a:solidFill>
                <a:schemeClr val="bg2"/>
              </a:solidFill>
              <a:latin typeface="Inter" panose="020B0604020202020204" charset="0"/>
              <a:ea typeface="Inter" panose="020B0604020202020204" charset="0"/>
              <a:sym typeface="Verdana"/>
            </a:endParaRPr>
          </a:p>
          <a:p>
            <a:endParaRPr lang="en-US" b="1" dirty="0">
              <a:solidFill>
                <a:schemeClr val="bg2"/>
              </a:solidFill>
              <a:latin typeface="Inter" panose="020B0604020202020204" charset="0"/>
              <a:ea typeface="Inter" panose="020B0604020202020204" charset="0"/>
              <a:sym typeface="Verdana"/>
            </a:endParaRPr>
          </a:p>
          <a:p>
            <a:endParaRPr lang="en-US" b="1" dirty="0">
              <a:solidFill>
                <a:schemeClr val="bg1"/>
              </a:solidFill>
              <a:latin typeface="Unbounded" panose="020B0604020202020204" charset="-52"/>
              <a:ea typeface="Inter" panose="020B0604020202020204" charset="0"/>
              <a:sym typeface="Verdana"/>
            </a:endParaRPr>
          </a:p>
          <a:p>
            <a:endParaRPr lang="en-US" b="1" dirty="0">
              <a:solidFill>
                <a:schemeClr val="bg1"/>
              </a:solidFill>
              <a:latin typeface="Unbounded" panose="020B0604020202020204" charset="-52"/>
              <a:ea typeface="Inter" panose="020B0604020202020204" charset="0"/>
              <a:sym typeface="Verdana"/>
            </a:endParaRPr>
          </a:p>
          <a:p>
            <a:r>
              <a:rPr lang="ru-RU" b="1" dirty="0">
                <a:solidFill>
                  <a:schemeClr val="bg1"/>
                </a:solidFill>
                <a:latin typeface="Unbounded" panose="020B0604020202020204" charset="-52"/>
                <a:ea typeface="Inter" panose="020B0604020202020204" charset="0"/>
                <a:sym typeface="Verdana"/>
              </a:rPr>
              <a:t>Ли Кайфу</a:t>
            </a:r>
            <a:r>
              <a:rPr lang="ru-RU" b="1" dirty="0">
                <a:solidFill>
                  <a:schemeClr val="bg2"/>
                </a:solidFill>
                <a:latin typeface="Unbounded" panose="020B0604020202020204" charset="-52"/>
                <a:ea typeface="Inter" panose="020B0604020202020204" charset="0"/>
                <a:sym typeface="Verdana"/>
              </a:rPr>
              <a:t> </a:t>
            </a:r>
            <a:r>
              <a:rPr lang="ru-RU" b="1" dirty="0">
                <a:solidFill>
                  <a:srgbClr val="FE6733"/>
                </a:solidFill>
                <a:latin typeface="Unbounded" panose="020B0604020202020204" charset="-52"/>
                <a:ea typeface="Inter" panose="020B0604020202020204" charset="0"/>
                <a:sym typeface="Verdana"/>
              </a:rPr>
              <a:t>(</a:t>
            </a:r>
            <a:r>
              <a:rPr lang="en-US" b="1" dirty="0">
                <a:solidFill>
                  <a:srgbClr val="FE6733"/>
                </a:solidFill>
                <a:latin typeface="Unbounded" panose="020B0604020202020204" charset="-52"/>
                <a:ea typeface="Inter" panose="020B0604020202020204" charset="0"/>
              </a:rPr>
              <a:t>Kai-Fu Lee)</a:t>
            </a:r>
            <a:endParaRPr lang="en-US" b="1" dirty="0">
              <a:solidFill>
                <a:srgbClr val="FE6733"/>
              </a:solidFill>
              <a:latin typeface="Unbounded" panose="020B0604020202020204" charset="-52"/>
              <a:ea typeface="Inter" panose="020B0604020202020204" charset="0"/>
              <a:sym typeface="Verdana"/>
            </a:endParaRPr>
          </a:p>
        </p:txBody>
      </p:sp>
      <p:pic>
        <p:nvPicPr>
          <p:cNvPr id="8" name="Picture 2" descr="https://cdn.discordapp.com/attachments/1130420060712882251/1151514449610547221/fnqvnq_anime_65c93b5b-aed4-41b1-bf81-6afc6f084738.png">
            <a:extLst>
              <a:ext uri="{FF2B5EF4-FFF2-40B4-BE49-F238E27FC236}">
                <a16:creationId xmlns:a16="http://schemas.microsoft.com/office/drawing/2014/main" id="{4041290B-BB21-4817-B522-3B999F7BA5E4}"/>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375920" y="1644008"/>
            <a:ext cx="3772800" cy="3772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pic>
        <p:nvPicPr>
          <p:cNvPr id="9" name="Рисунок 4">
            <a:extLst>
              <a:ext uri="{FF2B5EF4-FFF2-40B4-BE49-F238E27FC236}">
                <a16:creationId xmlns:a16="http://schemas.microsoft.com/office/drawing/2014/main" id="{24A74649-6126-4992-9878-AA9658AE76F4}"/>
              </a:ext>
            </a:extLst>
          </p:cNvPr>
          <p:cNvPicPr>
            <a:picLocks noChangeAspect="1"/>
          </p:cNvPicPr>
          <p:nvPr/>
        </p:nvPicPr>
        <p:blipFill>
          <a:blip r:embed="rId5">
            <a:alphaModFix/>
          </a:blip>
          <a:stretch>
            <a:fillRect/>
          </a:stretch>
        </p:blipFill>
        <p:spPr>
          <a:xfrm>
            <a:off x="-375920" y="1644008"/>
            <a:ext cx="2827509" cy="3772800"/>
          </a:xfrm>
          <a:prstGeom prst="roundRect">
            <a:avLst>
              <a:gd name="adj" fmla="val 16667"/>
            </a:avLst>
          </a:prstGeom>
          <a:noFill/>
          <a:ln>
            <a:noFill/>
          </a:ln>
        </p:spPr>
      </p:pic>
      <p:pic>
        <p:nvPicPr>
          <p:cNvPr id="11" name="Рисунок 1">
            <a:extLst>
              <a:ext uri="{FF2B5EF4-FFF2-40B4-BE49-F238E27FC236}">
                <a16:creationId xmlns:a16="http://schemas.microsoft.com/office/drawing/2014/main" id="{5C9B03DC-389F-49CB-9837-DAE8E68D20B9}"/>
              </a:ext>
            </a:extLst>
          </p:cNvPr>
          <p:cNvPicPr>
            <a:picLocks noChangeAspect="1"/>
          </p:cNvPicPr>
          <p:nvPr/>
        </p:nvPicPr>
        <p:blipFill>
          <a:blip r:embed="rId6">
            <a:alphaModFix/>
          </a:blip>
          <a:stretch>
            <a:fillRect/>
          </a:stretch>
        </p:blipFill>
        <p:spPr>
          <a:xfrm>
            <a:off x="3558263" y="1610358"/>
            <a:ext cx="4895181" cy="2296295"/>
          </a:xfrm>
          <a:prstGeom prst="roundRect">
            <a:avLst>
              <a:gd name="adj" fmla="val 16667"/>
            </a:avLst>
          </a:prstGeom>
          <a:noFill/>
          <a:ln>
            <a:noFill/>
          </a:ln>
        </p:spPr>
      </p:pic>
    </p:spTree>
    <p:extLst>
      <p:ext uri="{BB962C8B-B14F-4D97-AF65-F5344CB8AC3E}">
        <p14:creationId xmlns:p14="http://schemas.microsoft.com/office/powerpoint/2010/main" val="385014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ИИ весна 2023 и конец </a:t>
            </a:r>
          </a:p>
          <a:p>
            <a:pPr>
              <a:lnSpc>
                <a:spcPct val="80000"/>
              </a:lnSpc>
              <a:buSzPts val="990"/>
            </a:pPr>
            <a:r>
              <a:rPr lang="ru-RU" sz="3200" dirty="0">
                <a:solidFill>
                  <a:srgbClr val="FE6733"/>
                </a:solidFill>
                <a:latin typeface="Unbounded"/>
              </a:rPr>
              <a:t>человечества </a:t>
            </a:r>
          </a:p>
        </p:txBody>
      </p:sp>
      <p:cxnSp>
        <p:nvCxnSpPr>
          <p:cNvPr id="4" name="Прямая соединительная линия 2">
            <a:extLst>
              <a:ext uri="{FF2B5EF4-FFF2-40B4-BE49-F238E27FC236}">
                <a16:creationId xmlns:a16="http://schemas.microsoft.com/office/drawing/2014/main" id="{E20C9DB5-54A5-44D0-8EFD-602D672CE413}"/>
              </a:ext>
            </a:extLst>
          </p:cNvPr>
          <p:cNvCxnSpPr>
            <a:cxnSpLocks/>
          </p:cNvCxnSpPr>
          <p:nvPr/>
        </p:nvCxnSpPr>
        <p:spPr>
          <a:xfrm>
            <a:off x="157459" y="3170392"/>
            <a:ext cx="8439600" cy="0"/>
          </a:xfrm>
          <a:prstGeom prst="line">
            <a:avLst/>
          </a:prstGeom>
          <a:ln w="34925">
            <a:solidFill>
              <a:srgbClr val="FE6733"/>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5F0AE6F3-7E7C-431F-B838-FE3A718E5BD3}"/>
              </a:ext>
            </a:extLst>
          </p:cNvPr>
          <p:cNvSpPr/>
          <p:nvPr/>
        </p:nvSpPr>
        <p:spPr>
          <a:xfrm>
            <a:off x="85187" y="3275528"/>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b="1" dirty="0">
                <a:solidFill>
                  <a:srgbClr val="FE6733"/>
                </a:solidFill>
                <a:latin typeface="Unbounded" panose="020B0604020202020204" charset="-52"/>
                <a:ea typeface="Inter" panose="020B0604020202020204" charset="0"/>
              </a:rPr>
              <a:t>Февраль</a:t>
            </a:r>
            <a:endParaRPr lang="en-US" b="1" dirty="0">
              <a:solidFill>
                <a:srgbClr val="FE6733"/>
              </a:solidFill>
              <a:latin typeface="Unbounded" panose="020B0604020202020204" charset="-52"/>
              <a:ea typeface="Inter" panose="020B0604020202020204" charset="0"/>
            </a:endParaRPr>
          </a:p>
        </p:txBody>
      </p:sp>
      <p:sp>
        <p:nvSpPr>
          <p:cNvPr id="8" name="Прямоугольник 5">
            <a:extLst>
              <a:ext uri="{FF2B5EF4-FFF2-40B4-BE49-F238E27FC236}">
                <a16:creationId xmlns:a16="http://schemas.microsoft.com/office/drawing/2014/main" id="{1B967A6E-60DF-4944-B668-B51CE504501E}"/>
              </a:ext>
            </a:extLst>
          </p:cNvPr>
          <p:cNvSpPr/>
          <p:nvPr/>
        </p:nvSpPr>
        <p:spPr>
          <a:xfrm>
            <a:off x="6629895" y="3277506"/>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ru-RU" b="1" dirty="0">
                <a:solidFill>
                  <a:srgbClr val="FE6733"/>
                </a:solidFill>
                <a:latin typeface="Unbounded" panose="020B0604020202020204" charset="-52"/>
                <a:ea typeface="Inter" panose="020B0604020202020204" charset="0"/>
              </a:rPr>
              <a:t>Апрель</a:t>
            </a:r>
            <a:endParaRPr lang="en-US" b="1" dirty="0">
              <a:solidFill>
                <a:srgbClr val="FE6733"/>
              </a:solidFill>
              <a:latin typeface="Unbounded" panose="020B0604020202020204" charset="-52"/>
              <a:ea typeface="Inter" panose="020B0604020202020204" charset="0"/>
            </a:endParaRPr>
          </a:p>
        </p:txBody>
      </p:sp>
      <p:sp>
        <p:nvSpPr>
          <p:cNvPr id="9" name="Прямоугольник 6">
            <a:extLst>
              <a:ext uri="{FF2B5EF4-FFF2-40B4-BE49-F238E27FC236}">
                <a16:creationId xmlns:a16="http://schemas.microsoft.com/office/drawing/2014/main" id="{8FBF099B-7FB9-462C-A770-48525B29633D}"/>
              </a:ext>
            </a:extLst>
          </p:cNvPr>
          <p:cNvSpPr/>
          <p:nvPr/>
        </p:nvSpPr>
        <p:spPr>
          <a:xfrm>
            <a:off x="542386" y="3700973"/>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Manrope" panose="020B0604020202020204" charset="0"/>
                <a:ea typeface="Inter" panose="020B0604020202020204" charset="0"/>
              </a:rPr>
              <a:t>ControlNet for Stable Diffusion</a:t>
            </a:r>
          </a:p>
        </p:txBody>
      </p:sp>
      <p:sp>
        <p:nvSpPr>
          <p:cNvPr id="10" name="Прямоугольник 7">
            <a:extLst>
              <a:ext uri="{FF2B5EF4-FFF2-40B4-BE49-F238E27FC236}">
                <a16:creationId xmlns:a16="http://schemas.microsoft.com/office/drawing/2014/main" id="{38FF48E9-E986-4761-A3B1-64A4DEA56CCE}"/>
              </a:ext>
            </a:extLst>
          </p:cNvPr>
          <p:cNvSpPr/>
          <p:nvPr/>
        </p:nvSpPr>
        <p:spPr>
          <a:xfrm>
            <a:off x="1525968" y="4143032"/>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err="1">
                <a:solidFill>
                  <a:schemeClr val="bg1"/>
                </a:solidFill>
                <a:latin typeface="Manrope" panose="020B0604020202020204" charset="0"/>
                <a:ea typeface="Inter" panose="020B0604020202020204" charset="0"/>
              </a:rPr>
              <a:t>LLaMAfrom</a:t>
            </a:r>
            <a:r>
              <a:rPr lang="en-US" sz="1200" dirty="0">
                <a:solidFill>
                  <a:schemeClr val="bg1"/>
                </a:solidFill>
                <a:latin typeface="Manrope" panose="020B0604020202020204" charset="0"/>
                <a:ea typeface="Inter" panose="020B0604020202020204" charset="0"/>
              </a:rPr>
              <a:t> Meta</a:t>
            </a:r>
          </a:p>
          <a:p>
            <a:r>
              <a:rPr lang="en-US" sz="1200" dirty="0">
                <a:solidFill>
                  <a:schemeClr val="bg1"/>
                </a:solidFill>
                <a:latin typeface="Manrope" panose="020B0604020202020204" charset="0"/>
                <a:ea typeface="Inter" panose="020B0604020202020204" charset="0"/>
              </a:rPr>
              <a:t>LLM in your GPU</a:t>
            </a:r>
          </a:p>
        </p:txBody>
      </p:sp>
      <p:sp>
        <p:nvSpPr>
          <p:cNvPr id="11" name="Прямоугольник 8">
            <a:extLst>
              <a:ext uri="{FF2B5EF4-FFF2-40B4-BE49-F238E27FC236}">
                <a16:creationId xmlns:a16="http://schemas.microsoft.com/office/drawing/2014/main" id="{FBCAC473-C2C4-4A60-895E-A134C278DFC3}"/>
              </a:ext>
            </a:extLst>
          </p:cNvPr>
          <p:cNvSpPr/>
          <p:nvPr/>
        </p:nvSpPr>
        <p:spPr>
          <a:xfrm>
            <a:off x="404315" y="2186651"/>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Manrope" panose="020B0604020202020204" charset="0"/>
                <a:ea typeface="Inter" panose="020B0604020202020204" charset="0"/>
              </a:rPr>
              <a:t>Diffusion TTS from </a:t>
            </a:r>
          </a:p>
        </p:txBody>
      </p:sp>
      <p:sp>
        <p:nvSpPr>
          <p:cNvPr id="12" name="Прямоугольник 9">
            <a:extLst>
              <a:ext uri="{FF2B5EF4-FFF2-40B4-BE49-F238E27FC236}">
                <a16:creationId xmlns:a16="http://schemas.microsoft.com/office/drawing/2014/main" id="{E8847F81-596D-4494-B466-B235E96D0DB0}"/>
              </a:ext>
            </a:extLst>
          </p:cNvPr>
          <p:cNvSpPr/>
          <p:nvPr/>
        </p:nvSpPr>
        <p:spPr>
          <a:xfrm>
            <a:off x="1700965" y="2544753"/>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n-NO" sz="1200" dirty="0">
                <a:solidFill>
                  <a:schemeClr val="bg1"/>
                </a:solidFill>
                <a:latin typeface="Manrope" panose="020B0604020202020204" charset="0"/>
                <a:ea typeface="Inter" panose="020B0604020202020204" charset="0"/>
              </a:rPr>
              <a:t>Open AI’s API for GPT-3,5</a:t>
            </a:r>
          </a:p>
        </p:txBody>
      </p:sp>
      <p:sp>
        <p:nvSpPr>
          <p:cNvPr id="13" name="Прямоугольник 10">
            <a:extLst>
              <a:ext uri="{FF2B5EF4-FFF2-40B4-BE49-F238E27FC236}">
                <a16:creationId xmlns:a16="http://schemas.microsoft.com/office/drawing/2014/main" id="{C85D5D84-A880-430B-85C9-99A55BFF82B5}"/>
              </a:ext>
            </a:extLst>
          </p:cNvPr>
          <p:cNvSpPr/>
          <p:nvPr/>
        </p:nvSpPr>
        <p:spPr>
          <a:xfrm>
            <a:off x="2885188" y="1650924"/>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Manrope" panose="020B0604020202020204" charset="0"/>
                <a:ea typeface="Inter" panose="020B0604020202020204" charset="0"/>
              </a:rPr>
              <a:t>Kai-Fu Lee: Project AI 2.0. China takes its own way</a:t>
            </a:r>
            <a:endParaRPr lang="nn-NO" sz="1200" dirty="0">
              <a:solidFill>
                <a:schemeClr val="bg1"/>
              </a:solidFill>
              <a:latin typeface="Manrope" panose="020B0604020202020204" charset="0"/>
              <a:ea typeface="Inter" panose="020B0604020202020204" charset="0"/>
            </a:endParaRPr>
          </a:p>
        </p:txBody>
      </p:sp>
      <p:sp>
        <p:nvSpPr>
          <p:cNvPr id="14" name="Прямоугольник 11">
            <a:extLst>
              <a:ext uri="{FF2B5EF4-FFF2-40B4-BE49-F238E27FC236}">
                <a16:creationId xmlns:a16="http://schemas.microsoft.com/office/drawing/2014/main" id="{F9501A20-FE06-46B5-955E-80764B7E39A8}"/>
              </a:ext>
            </a:extLst>
          </p:cNvPr>
          <p:cNvSpPr/>
          <p:nvPr/>
        </p:nvSpPr>
        <p:spPr>
          <a:xfrm>
            <a:off x="4377259" y="2137781"/>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anrope" panose="020B0604020202020204" charset="0"/>
                <a:ea typeface="Inter" panose="020B0604020202020204" charset="0"/>
              </a:rPr>
              <a:t>Yuval Noah Harari</a:t>
            </a:r>
          </a:p>
          <a:p>
            <a:r>
              <a:rPr lang="en-US" sz="1200" b="1" dirty="0">
                <a:solidFill>
                  <a:schemeClr val="bg1"/>
                </a:solidFill>
                <a:latin typeface="Manrope" panose="020B0604020202020204" charset="0"/>
                <a:ea typeface="Inter" panose="020B0604020202020204" charset="0"/>
              </a:rPr>
              <a:t>Concerns About AI</a:t>
            </a:r>
            <a:endParaRPr lang="nn-NO" sz="1200" b="1" dirty="0">
              <a:solidFill>
                <a:schemeClr val="bg1"/>
              </a:solidFill>
              <a:latin typeface="Manrope" panose="020B0604020202020204" charset="0"/>
              <a:ea typeface="Inter" panose="020B0604020202020204" charset="0"/>
            </a:endParaRPr>
          </a:p>
        </p:txBody>
      </p:sp>
      <p:sp>
        <p:nvSpPr>
          <p:cNvPr id="15" name="Прямоугольник 12">
            <a:extLst>
              <a:ext uri="{FF2B5EF4-FFF2-40B4-BE49-F238E27FC236}">
                <a16:creationId xmlns:a16="http://schemas.microsoft.com/office/drawing/2014/main" id="{1D860FE9-D5CD-4ACB-A701-7C50FEC0B91F}"/>
              </a:ext>
            </a:extLst>
          </p:cNvPr>
          <p:cNvSpPr/>
          <p:nvPr/>
        </p:nvSpPr>
        <p:spPr>
          <a:xfrm>
            <a:off x="2813396" y="3700973"/>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bg1"/>
                </a:solidFill>
                <a:latin typeface="Manrope" panose="020B0604020202020204" charset="0"/>
                <a:ea typeface="Inter" panose="020B0604020202020204" charset="0"/>
              </a:rPr>
              <a:t>Open AI’s GPT-4</a:t>
            </a:r>
          </a:p>
        </p:txBody>
      </p:sp>
      <p:sp>
        <p:nvSpPr>
          <p:cNvPr id="16" name="Прямоугольник 13">
            <a:extLst>
              <a:ext uri="{FF2B5EF4-FFF2-40B4-BE49-F238E27FC236}">
                <a16:creationId xmlns:a16="http://schemas.microsoft.com/office/drawing/2014/main" id="{BA9234A6-D85B-4283-97A6-455AEE859BF7}"/>
              </a:ext>
            </a:extLst>
          </p:cNvPr>
          <p:cNvSpPr/>
          <p:nvPr/>
        </p:nvSpPr>
        <p:spPr>
          <a:xfrm>
            <a:off x="3294224" y="4143032"/>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err="1">
                <a:solidFill>
                  <a:schemeClr val="bg1"/>
                </a:solidFill>
                <a:latin typeface="Manrope" panose="020B0604020202020204" charset="0"/>
                <a:ea typeface="Inter" panose="020B0604020202020204" charset="0"/>
              </a:rPr>
              <a:t>Alpaka</a:t>
            </a:r>
            <a:r>
              <a:rPr lang="en-US" sz="1200" dirty="0">
                <a:solidFill>
                  <a:schemeClr val="bg1"/>
                </a:solidFill>
                <a:latin typeface="Manrope" panose="020B0604020202020204" charset="0"/>
                <a:ea typeface="Inter" panose="020B0604020202020204" charset="0"/>
              </a:rPr>
              <a:t>: </a:t>
            </a:r>
            <a:r>
              <a:rPr lang="en-US" sz="1200" dirty="0" err="1">
                <a:solidFill>
                  <a:schemeClr val="bg1"/>
                </a:solidFill>
                <a:latin typeface="Manrope" panose="020B0604020202020204" charset="0"/>
                <a:ea typeface="Inter" panose="020B0604020202020204" charset="0"/>
              </a:rPr>
              <a:t>LLaMAtrained</a:t>
            </a:r>
            <a:r>
              <a:rPr lang="en-US" sz="1200" dirty="0">
                <a:solidFill>
                  <a:schemeClr val="bg1"/>
                </a:solidFill>
                <a:latin typeface="Manrope" panose="020B0604020202020204" charset="0"/>
                <a:ea typeface="Inter" panose="020B0604020202020204" charset="0"/>
              </a:rPr>
              <a:t> on GPT</a:t>
            </a:r>
          </a:p>
        </p:txBody>
      </p:sp>
      <p:sp>
        <p:nvSpPr>
          <p:cNvPr id="17" name="Прямоугольник 14">
            <a:extLst>
              <a:ext uri="{FF2B5EF4-FFF2-40B4-BE49-F238E27FC236}">
                <a16:creationId xmlns:a16="http://schemas.microsoft.com/office/drawing/2014/main" id="{5386CE3F-1E13-4104-AC91-AC94AC8EA715}"/>
              </a:ext>
            </a:extLst>
          </p:cNvPr>
          <p:cNvSpPr/>
          <p:nvPr/>
        </p:nvSpPr>
        <p:spPr>
          <a:xfrm>
            <a:off x="5063064" y="4570455"/>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Manrope" panose="020B0604020202020204" charset="0"/>
                <a:ea typeface="Inter" panose="020B0604020202020204" charset="0"/>
              </a:rPr>
              <a:t>Google Opened API for Bard</a:t>
            </a:r>
          </a:p>
        </p:txBody>
      </p:sp>
      <p:cxnSp>
        <p:nvCxnSpPr>
          <p:cNvPr id="18" name="Прямая соединительная линия 15">
            <a:extLst>
              <a:ext uri="{FF2B5EF4-FFF2-40B4-BE49-F238E27FC236}">
                <a16:creationId xmlns:a16="http://schemas.microsoft.com/office/drawing/2014/main" id="{A372EEFD-07A3-40D0-8319-2975D517C0FB}"/>
              </a:ext>
            </a:extLst>
          </p:cNvPr>
          <p:cNvCxnSpPr>
            <a:stCxn id="12" idx="2"/>
          </p:cNvCxnSpPr>
          <p:nvPr/>
        </p:nvCxnSpPr>
        <p:spPr>
          <a:xfrm>
            <a:off x="2684547" y="2865063"/>
            <a:ext cx="0" cy="305329"/>
          </a:xfrm>
          <a:prstGeom prst="line">
            <a:avLst/>
          </a:prstGeom>
          <a:ln w="15875">
            <a:solidFill>
              <a:srgbClr val="FE6733"/>
            </a:solidFill>
            <a:headEnd type="ova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7">
            <a:extLst>
              <a:ext uri="{FF2B5EF4-FFF2-40B4-BE49-F238E27FC236}">
                <a16:creationId xmlns:a16="http://schemas.microsoft.com/office/drawing/2014/main" id="{3A642B24-AD5E-4596-B7CF-10F68336CDF2}"/>
              </a:ext>
            </a:extLst>
          </p:cNvPr>
          <p:cNvCxnSpPr>
            <a:cxnSpLocks/>
          </p:cNvCxnSpPr>
          <p:nvPr/>
        </p:nvCxnSpPr>
        <p:spPr>
          <a:xfrm flipV="1">
            <a:off x="2371479" y="3170392"/>
            <a:ext cx="0" cy="972640"/>
          </a:xfrm>
          <a:prstGeom prst="line">
            <a:avLst/>
          </a:prstGeom>
          <a:ln w="15875">
            <a:solidFill>
              <a:srgbClr val="FE6733"/>
            </a:solidFill>
            <a:headEnd type="ova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22">
            <a:extLst>
              <a:ext uri="{FF2B5EF4-FFF2-40B4-BE49-F238E27FC236}">
                <a16:creationId xmlns:a16="http://schemas.microsoft.com/office/drawing/2014/main" id="{5C71D8AD-2F89-43BB-ADAC-C85E99785A90}"/>
              </a:ext>
            </a:extLst>
          </p:cNvPr>
          <p:cNvCxnSpPr>
            <a:cxnSpLocks/>
            <a:stCxn id="15" idx="0"/>
          </p:cNvCxnSpPr>
          <p:nvPr/>
        </p:nvCxnSpPr>
        <p:spPr>
          <a:xfrm flipV="1">
            <a:off x="3796978" y="3170392"/>
            <a:ext cx="0" cy="530581"/>
          </a:xfrm>
          <a:prstGeom prst="line">
            <a:avLst/>
          </a:prstGeom>
          <a:ln w="15875">
            <a:solidFill>
              <a:srgbClr val="FE6733"/>
            </a:solidFill>
            <a:headEnd type="oval"/>
          </a:ln>
        </p:spPr>
        <p:style>
          <a:lnRef idx="1">
            <a:schemeClr val="accent1"/>
          </a:lnRef>
          <a:fillRef idx="0">
            <a:schemeClr val="accent1"/>
          </a:fillRef>
          <a:effectRef idx="0">
            <a:schemeClr val="accent1"/>
          </a:effectRef>
          <a:fontRef idx="minor">
            <a:schemeClr val="tx1"/>
          </a:fontRef>
        </p:style>
      </p:cxnSp>
      <p:sp>
        <p:nvSpPr>
          <p:cNvPr id="21" name="Прямоугольник 25">
            <a:extLst>
              <a:ext uri="{FF2B5EF4-FFF2-40B4-BE49-F238E27FC236}">
                <a16:creationId xmlns:a16="http://schemas.microsoft.com/office/drawing/2014/main" id="{3E757191-9629-4755-BAFE-AEB9C4EA54B9}"/>
              </a:ext>
            </a:extLst>
          </p:cNvPr>
          <p:cNvSpPr/>
          <p:nvPr/>
        </p:nvSpPr>
        <p:spPr>
          <a:xfrm>
            <a:off x="4547475" y="3803228"/>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err="1">
                <a:solidFill>
                  <a:schemeClr val="bg1"/>
                </a:solidFill>
                <a:latin typeface="Manrope" panose="020B0604020202020204" charset="0"/>
                <a:ea typeface="Inter" panose="020B0604020202020204" charset="0"/>
              </a:rPr>
              <a:t>MidJourney</a:t>
            </a:r>
            <a:r>
              <a:rPr lang="ru-RU" sz="1200" dirty="0">
                <a:solidFill>
                  <a:schemeClr val="bg1"/>
                </a:solidFill>
                <a:latin typeface="Manrope" panose="020B0604020202020204" charset="0"/>
                <a:ea typeface="Inter" panose="020B0604020202020204" charset="0"/>
              </a:rPr>
              <a:t> </a:t>
            </a:r>
            <a:r>
              <a:rPr lang="en-US" sz="1200" dirty="0">
                <a:solidFill>
                  <a:schemeClr val="bg1"/>
                </a:solidFill>
                <a:latin typeface="Manrope" panose="020B0604020202020204" charset="0"/>
                <a:ea typeface="Inter" panose="020B0604020202020204" charset="0"/>
              </a:rPr>
              <a:t>gen5</a:t>
            </a:r>
          </a:p>
        </p:txBody>
      </p:sp>
      <p:cxnSp>
        <p:nvCxnSpPr>
          <p:cNvPr id="22" name="Прямая соединительная линия 26">
            <a:extLst>
              <a:ext uri="{FF2B5EF4-FFF2-40B4-BE49-F238E27FC236}">
                <a16:creationId xmlns:a16="http://schemas.microsoft.com/office/drawing/2014/main" id="{78E78390-2A1F-4E07-88D9-9E7EE1734384}"/>
              </a:ext>
            </a:extLst>
          </p:cNvPr>
          <p:cNvCxnSpPr>
            <a:cxnSpLocks/>
            <a:stCxn id="21" idx="0"/>
          </p:cNvCxnSpPr>
          <p:nvPr/>
        </p:nvCxnSpPr>
        <p:spPr>
          <a:xfrm flipV="1">
            <a:off x="5531057" y="3165483"/>
            <a:ext cx="0" cy="637745"/>
          </a:xfrm>
          <a:prstGeom prst="line">
            <a:avLst/>
          </a:prstGeom>
          <a:ln w="15875">
            <a:solidFill>
              <a:srgbClr val="FE6733"/>
            </a:solidFill>
            <a:headEnd type="oval"/>
          </a:ln>
        </p:spPr>
        <p:style>
          <a:lnRef idx="1">
            <a:schemeClr val="accent1"/>
          </a:lnRef>
          <a:fillRef idx="0">
            <a:schemeClr val="accent1"/>
          </a:fillRef>
          <a:effectRef idx="0">
            <a:schemeClr val="accent1"/>
          </a:effectRef>
          <a:fontRef idx="minor">
            <a:schemeClr val="tx1"/>
          </a:fontRef>
        </p:style>
      </p:cxnSp>
      <p:sp>
        <p:nvSpPr>
          <p:cNvPr id="23" name="Прямоугольник 29">
            <a:extLst>
              <a:ext uri="{FF2B5EF4-FFF2-40B4-BE49-F238E27FC236}">
                <a16:creationId xmlns:a16="http://schemas.microsoft.com/office/drawing/2014/main" id="{0F5459F8-216F-4618-BE1E-EE0F53F22F81}"/>
              </a:ext>
            </a:extLst>
          </p:cNvPr>
          <p:cNvSpPr/>
          <p:nvPr/>
        </p:nvSpPr>
        <p:spPr>
          <a:xfrm>
            <a:off x="5589291" y="3452424"/>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err="1">
                <a:solidFill>
                  <a:schemeClr val="bg1"/>
                </a:solidFill>
                <a:latin typeface="Manrope" panose="020B0604020202020204" charset="0"/>
                <a:ea typeface="Inter" panose="020B0604020202020204" charset="0"/>
              </a:rPr>
              <a:t>BloombergGPT</a:t>
            </a:r>
            <a:endParaRPr lang="en-US" sz="1200" dirty="0">
              <a:solidFill>
                <a:schemeClr val="bg1"/>
              </a:solidFill>
              <a:latin typeface="Manrope" panose="020B0604020202020204" charset="0"/>
              <a:ea typeface="Inter" panose="020B0604020202020204" charset="0"/>
            </a:endParaRPr>
          </a:p>
        </p:txBody>
      </p:sp>
      <p:sp>
        <p:nvSpPr>
          <p:cNvPr id="24" name="Прямоугольник 30">
            <a:extLst>
              <a:ext uri="{FF2B5EF4-FFF2-40B4-BE49-F238E27FC236}">
                <a16:creationId xmlns:a16="http://schemas.microsoft.com/office/drawing/2014/main" id="{DD4DC13D-B631-41EF-A2D8-49E876B49214}"/>
              </a:ext>
            </a:extLst>
          </p:cNvPr>
          <p:cNvSpPr/>
          <p:nvPr/>
        </p:nvSpPr>
        <p:spPr>
          <a:xfrm>
            <a:off x="6704487" y="4143032"/>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Manrope" panose="020B0604020202020204" charset="0"/>
                <a:ea typeface="Inter" panose="020B0604020202020204" charset="0"/>
              </a:rPr>
              <a:t>Koala: </a:t>
            </a:r>
            <a:r>
              <a:rPr lang="en-US" sz="1200" dirty="0" err="1">
                <a:solidFill>
                  <a:schemeClr val="bg1"/>
                </a:solidFill>
                <a:latin typeface="Manrope" panose="020B0604020202020204" charset="0"/>
                <a:ea typeface="Inter" panose="020B0604020202020204" charset="0"/>
              </a:rPr>
              <a:t>LLaMAtrained</a:t>
            </a:r>
            <a:r>
              <a:rPr lang="en-US" sz="1200" dirty="0">
                <a:solidFill>
                  <a:schemeClr val="bg1"/>
                </a:solidFill>
                <a:latin typeface="Manrope" panose="020B0604020202020204" charset="0"/>
                <a:ea typeface="Inter" panose="020B0604020202020204" charset="0"/>
              </a:rPr>
              <a:t> on GPT</a:t>
            </a:r>
          </a:p>
        </p:txBody>
      </p:sp>
      <p:sp>
        <p:nvSpPr>
          <p:cNvPr id="25" name="Прямоугольник 31">
            <a:extLst>
              <a:ext uri="{FF2B5EF4-FFF2-40B4-BE49-F238E27FC236}">
                <a16:creationId xmlns:a16="http://schemas.microsoft.com/office/drawing/2014/main" id="{56DC2D83-96CD-4C3B-98FD-4ADE64290D47}"/>
              </a:ext>
            </a:extLst>
          </p:cNvPr>
          <p:cNvSpPr/>
          <p:nvPr/>
        </p:nvSpPr>
        <p:spPr>
          <a:xfrm>
            <a:off x="5211635" y="2654703"/>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anrope" panose="020B0604020202020204" charset="0"/>
                <a:ea typeface="Inter" panose="020B0604020202020204" charset="0"/>
              </a:rPr>
              <a:t>Bill Gates Post about AI Revolution</a:t>
            </a:r>
            <a:endParaRPr lang="nn-NO" sz="1200" b="1" dirty="0">
              <a:solidFill>
                <a:schemeClr val="bg1"/>
              </a:solidFill>
              <a:latin typeface="Manrope" panose="020B0604020202020204" charset="0"/>
              <a:ea typeface="Inter" panose="020B0604020202020204" charset="0"/>
            </a:endParaRPr>
          </a:p>
        </p:txBody>
      </p:sp>
      <p:sp>
        <p:nvSpPr>
          <p:cNvPr id="26" name="Прямоугольник 32">
            <a:extLst>
              <a:ext uri="{FF2B5EF4-FFF2-40B4-BE49-F238E27FC236}">
                <a16:creationId xmlns:a16="http://schemas.microsoft.com/office/drawing/2014/main" id="{17D06F15-BAD7-46D9-B360-8F12B4E3B992}"/>
              </a:ext>
            </a:extLst>
          </p:cNvPr>
          <p:cNvSpPr/>
          <p:nvPr/>
        </p:nvSpPr>
        <p:spPr>
          <a:xfrm>
            <a:off x="5580499" y="1192103"/>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anrope" panose="020B0604020202020204" charset="0"/>
                <a:ea typeface="Inter" panose="020B0604020202020204" charset="0"/>
              </a:rPr>
              <a:t>Elon Mask, Stephen </a:t>
            </a:r>
            <a:r>
              <a:rPr lang="en-US" sz="1200" b="1" dirty="0" err="1">
                <a:solidFill>
                  <a:schemeClr val="bg1"/>
                </a:solidFill>
                <a:latin typeface="Manrope" panose="020B0604020202020204" charset="0"/>
                <a:ea typeface="Inter" panose="020B0604020202020204" charset="0"/>
              </a:rPr>
              <a:t>Vozniakand</a:t>
            </a:r>
            <a:r>
              <a:rPr lang="en-US" sz="1200" b="1" dirty="0">
                <a:solidFill>
                  <a:schemeClr val="bg1"/>
                </a:solidFill>
                <a:latin typeface="Manrope" panose="020B0604020202020204" charset="0"/>
                <a:ea typeface="Inter" panose="020B0604020202020204" charset="0"/>
              </a:rPr>
              <a:t> 1000+ “Stop LLM training for 6 months”</a:t>
            </a:r>
            <a:endParaRPr lang="nn-NO" sz="1200" b="1" dirty="0">
              <a:solidFill>
                <a:schemeClr val="bg1"/>
              </a:solidFill>
              <a:latin typeface="Manrope" panose="020B0604020202020204" charset="0"/>
              <a:ea typeface="Inter" panose="020B0604020202020204" charset="0"/>
            </a:endParaRPr>
          </a:p>
        </p:txBody>
      </p:sp>
      <p:sp>
        <p:nvSpPr>
          <p:cNvPr id="27" name="Прямоугольник 33">
            <a:extLst>
              <a:ext uri="{FF2B5EF4-FFF2-40B4-BE49-F238E27FC236}">
                <a16:creationId xmlns:a16="http://schemas.microsoft.com/office/drawing/2014/main" id="{F5CDBD3D-AD6C-44A5-9D6C-83564066E044}"/>
              </a:ext>
            </a:extLst>
          </p:cNvPr>
          <p:cNvSpPr/>
          <p:nvPr/>
        </p:nvSpPr>
        <p:spPr>
          <a:xfrm>
            <a:off x="7180232" y="1812008"/>
            <a:ext cx="1967164" cy="3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anrope" panose="020B0604020202020204" charset="0"/>
                <a:ea typeface="Inter" panose="020B0604020202020204" charset="0"/>
              </a:rPr>
              <a:t>Eliezer </a:t>
            </a:r>
            <a:r>
              <a:rPr lang="en-US" sz="1200" b="1" dirty="0" err="1">
                <a:solidFill>
                  <a:schemeClr val="bg1"/>
                </a:solidFill>
                <a:latin typeface="Manrope" panose="020B0604020202020204" charset="0"/>
                <a:ea typeface="Inter" panose="020B0604020202020204" charset="0"/>
              </a:rPr>
              <a:t>Yudkowski“Turn</a:t>
            </a:r>
            <a:r>
              <a:rPr lang="en-US" sz="1200" b="1" dirty="0">
                <a:solidFill>
                  <a:schemeClr val="bg1"/>
                </a:solidFill>
                <a:latin typeface="Manrope" panose="020B0604020202020204" charset="0"/>
                <a:ea typeface="Inter" panose="020B0604020202020204" charset="0"/>
              </a:rPr>
              <a:t> it off!” “Be willing to destroy a rogue datacenter by airstrike”</a:t>
            </a:r>
            <a:endParaRPr lang="nn-NO" sz="1200" b="1" dirty="0">
              <a:solidFill>
                <a:schemeClr val="bg1"/>
              </a:solidFill>
              <a:latin typeface="Manrope" panose="020B0604020202020204" charset="0"/>
              <a:ea typeface="Inter" panose="020B0604020202020204" charset="0"/>
            </a:endParaRPr>
          </a:p>
        </p:txBody>
      </p:sp>
    </p:spTree>
    <p:extLst>
      <p:ext uri="{BB962C8B-B14F-4D97-AF65-F5344CB8AC3E}">
        <p14:creationId xmlns:p14="http://schemas.microsoft.com/office/powerpoint/2010/main" val="373172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Генеративный ИИ</a:t>
            </a:r>
          </a:p>
        </p:txBody>
      </p:sp>
      <p:sp>
        <p:nvSpPr>
          <p:cNvPr id="7" name="Прямоугольник 9">
            <a:extLst>
              <a:ext uri="{FF2B5EF4-FFF2-40B4-BE49-F238E27FC236}">
                <a16:creationId xmlns:a16="http://schemas.microsoft.com/office/drawing/2014/main" id="{7684808F-E0A4-4C62-BC59-71551D298086}"/>
              </a:ext>
            </a:extLst>
          </p:cNvPr>
          <p:cNvSpPr/>
          <p:nvPr/>
        </p:nvSpPr>
        <p:spPr>
          <a:xfrm>
            <a:off x="3588418" y="1610358"/>
            <a:ext cx="4895182" cy="3773460"/>
          </a:xfrm>
          <a:prstGeom prst="rect">
            <a:avLst/>
          </a:prstGeom>
          <a:noFill/>
          <a:ln>
            <a:noFill/>
          </a:ln>
        </p:spPr>
        <p:txBody>
          <a:bodyPr spcFirstLastPara="1" wrap="square" lIns="91425" tIns="91425" rIns="91425" bIns="91425" anchor="t" anchorCtr="0">
            <a:noAutofit/>
          </a:bodyPr>
          <a:lstStyle/>
          <a:p>
            <a:pPr marL="285750" indent="-285750">
              <a:buClr>
                <a:schemeClr val="dk1"/>
              </a:buClr>
              <a:buSzPts val="1100"/>
              <a:buBlip>
                <a:blip r:embed="rId4"/>
              </a:buBlip>
            </a:pPr>
            <a:r>
              <a:rPr lang="ru-RU" b="1" dirty="0">
                <a:solidFill>
                  <a:schemeClr val="bg1"/>
                </a:solidFill>
                <a:latin typeface="Manrope" panose="020B0604020202020204" charset="0"/>
              </a:rPr>
              <a:t>Сочиняет музыку</a:t>
            </a: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b="1" dirty="0">
                <a:solidFill>
                  <a:schemeClr val="bg1"/>
                </a:solidFill>
                <a:latin typeface="Manrope" panose="020B0604020202020204" charset="0"/>
              </a:rPr>
              <a:t>Пишет код и тесты</a:t>
            </a: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b="1" dirty="0">
                <a:solidFill>
                  <a:schemeClr val="bg1"/>
                </a:solidFill>
                <a:latin typeface="Manrope" panose="020B0604020202020204" charset="0"/>
              </a:rPr>
              <a:t>Создает и редактирует </a:t>
            </a:r>
            <a:br>
              <a:rPr lang="ru-RU" b="1" dirty="0">
                <a:solidFill>
                  <a:schemeClr val="bg1"/>
                </a:solidFill>
                <a:latin typeface="Manrope" panose="020B0604020202020204" charset="0"/>
              </a:rPr>
            </a:br>
            <a:r>
              <a:rPr lang="ru-RU" b="1" dirty="0">
                <a:solidFill>
                  <a:schemeClr val="bg1"/>
                </a:solidFill>
                <a:latin typeface="Manrope" panose="020B0604020202020204" charset="0"/>
              </a:rPr>
              <a:t>изображения</a:t>
            </a: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b="1" dirty="0">
                <a:solidFill>
                  <a:schemeClr val="bg1"/>
                </a:solidFill>
                <a:latin typeface="Manrope" panose="020B0604020202020204" charset="0"/>
              </a:rPr>
              <a:t>Составляет тексты</a:t>
            </a:r>
          </a:p>
          <a:p>
            <a:pPr marL="285750" indent="-285750">
              <a:buClr>
                <a:schemeClr val="dk1"/>
              </a:buClr>
              <a:buSzPts val="1100"/>
              <a:buBlip>
                <a:blip r:embed="rId4"/>
              </a:buBlip>
            </a:pPr>
            <a:endParaRPr lang="ru-RU" b="1" dirty="0">
              <a:solidFill>
                <a:schemeClr val="bg1"/>
              </a:solidFill>
              <a:latin typeface="Manrope" panose="020B0604020202020204" charset="0"/>
            </a:endParaRPr>
          </a:p>
          <a:p>
            <a:pPr marL="285750" indent="-285750">
              <a:buClr>
                <a:schemeClr val="dk1"/>
              </a:buClr>
              <a:buSzPts val="1100"/>
              <a:buBlip>
                <a:blip r:embed="rId4"/>
              </a:buBlip>
            </a:pPr>
            <a:r>
              <a:rPr lang="ru-RU" b="1" dirty="0">
                <a:solidFill>
                  <a:srgbClr val="FE6733"/>
                </a:solidFill>
                <a:latin typeface="Manrope" panose="020B0604020202020204" charset="0"/>
              </a:rPr>
              <a:t>…</a:t>
            </a:r>
          </a:p>
        </p:txBody>
      </p:sp>
      <p:pic>
        <p:nvPicPr>
          <p:cNvPr id="4" name="Рисунок 6">
            <a:extLst>
              <a:ext uri="{FF2B5EF4-FFF2-40B4-BE49-F238E27FC236}">
                <a16:creationId xmlns:a16="http://schemas.microsoft.com/office/drawing/2014/main" id="{CC28137F-7EA1-40B8-92CD-D43C81A7635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75920" y="1423877"/>
            <a:ext cx="3772800" cy="3772800"/>
          </a:xfrm>
          <a:prstGeom prst="roundRect">
            <a:avLst>
              <a:gd name="adj" fmla="val 16667"/>
            </a:avLst>
          </a:prstGeom>
          <a:noFill/>
          <a:ln>
            <a:noFill/>
          </a:ln>
        </p:spPr>
      </p:pic>
    </p:spTree>
    <p:extLst>
      <p:ext uri="{BB962C8B-B14F-4D97-AF65-F5344CB8AC3E}">
        <p14:creationId xmlns:p14="http://schemas.microsoft.com/office/powerpoint/2010/main" val="4193876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a:t>
            </a:r>
            <a:r>
              <a:rPr lang="ru-RU" sz="3200" dirty="0" err="1">
                <a:solidFill>
                  <a:srgbClr val="FE6733"/>
                </a:solidFill>
                <a:latin typeface="Unbounded"/>
              </a:rPr>
              <a:t>Хакнул</a:t>
            </a:r>
            <a:r>
              <a:rPr lang="ru-RU" sz="3200" dirty="0">
                <a:solidFill>
                  <a:srgbClr val="FE6733"/>
                </a:solidFill>
                <a:latin typeface="Unbounded"/>
              </a:rPr>
              <a:t>» операционную систему институтов</a:t>
            </a:r>
          </a:p>
        </p:txBody>
      </p:sp>
      <p:pic>
        <p:nvPicPr>
          <p:cNvPr id="4" name="Рисунок 3">
            <a:extLst>
              <a:ext uri="{FF2B5EF4-FFF2-40B4-BE49-F238E27FC236}">
                <a16:creationId xmlns:a16="http://schemas.microsoft.com/office/drawing/2014/main" id="{CE51196A-4507-4810-8DC5-776543F89FC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75920" y="1779477"/>
            <a:ext cx="3772800" cy="3772800"/>
          </a:xfrm>
          <a:prstGeom prst="roundRect">
            <a:avLst>
              <a:gd name="adj" fmla="val 16667"/>
            </a:avLst>
          </a:prstGeom>
          <a:noFill/>
          <a:ln>
            <a:noFill/>
          </a:ln>
        </p:spPr>
      </p:pic>
      <p:sp>
        <p:nvSpPr>
          <p:cNvPr id="8" name="Прямоугольник 9">
            <a:extLst>
              <a:ext uri="{FF2B5EF4-FFF2-40B4-BE49-F238E27FC236}">
                <a16:creationId xmlns:a16="http://schemas.microsoft.com/office/drawing/2014/main" id="{1A6977AA-78C8-4E2E-B782-EBCFF1777851}"/>
              </a:ext>
            </a:extLst>
          </p:cNvPr>
          <p:cNvSpPr/>
          <p:nvPr/>
        </p:nvSpPr>
        <p:spPr>
          <a:xfrm>
            <a:off x="3588418" y="1745825"/>
            <a:ext cx="4895182" cy="3773460"/>
          </a:xfrm>
          <a:prstGeom prst="rect">
            <a:avLst/>
          </a:prstGeom>
          <a:noFill/>
          <a:ln>
            <a:noFill/>
          </a:ln>
        </p:spPr>
        <p:txBody>
          <a:bodyPr spcFirstLastPara="1" wrap="square" lIns="91425" tIns="91425" rIns="91425" bIns="91425" anchor="t" anchorCtr="0">
            <a:noAutofit/>
          </a:bodyPr>
          <a:lstStyle/>
          <a:p>
            <a:pPr marL="285750" indent="-285750">
              <a:buClr>
                <a:schemeClr val="dk1"/>
              </a:buClr>
              <a:buSzPts val="1100"/>
              <a:buBlip>
                <a:blip r:embed="rId5"/>
              </a:buBlip>
            </a:pPr>
            <a:r>
              <a:rPr lang="ru-RU" b="1" dirty="0">
                <a:solidFill>
                  <a:schemeClr val="bg1"/>
                </a:solidFill>
                <a:latin typeface="Manrope" panose="020B0604020202020204" charset="0"/>
              </a:rPr>
              <a:t>Общество</a:t>
            </a:r>
          </a:p>
          <a:p>
            <a:pPr marL="285750" indent="-285750">
              <a:buClr>
                <a:schemeClr val="dk1"/>
              </a:buClr>
              <a:buSzPts val="1100"/>
              <a:buBlip>
                <a:blip r:embed="rId5"/>
              </a:buBlip>
            </a:pPr>
            <a:endParaRPr lang="ru-RU" b="1" dirty="0">
              <a:solidFill>
                <a:schemeClr val="bg1"/>
              </a:solidFill>
              <a:latin typeface="Manrope" panose="020B0604020202020204" charset="0"/>
            </a:endParaRPr>
          </a:p>
          <a:p>
            <a:pPr marL="285750" indent="-285750">
              <a:buClr>
                <a:schemeClr val="dk1"/>
              </a:buClr>
              <a:buSzPts val="1100"/>
              <a:buBlip>
                <a:blip r:embed="rId5"/>
              </a:buBlip>
            </a:pPr>
            <a:r>
              <a:rPr lang="ru-RU" b="1" dirty="0">
                <a:solidFill>
                  <a:schemeClr val="bg1"/>
                </a:solidFill>
                <a:latin typeface="Manrope" panose="020B0604020202020204" charset="0"/>
              </a:rPr>
              <a:t>Государство</a:t>
            </a:r>
          </a:p>
          <a:p>
            <a:pPr marL="285750" indent="-285750">
              <a:buClr>
                <a:schemeClr val="dk1"/>
              </a:buClr>
              <a:buSzPts val="1100"/>
              <a:buBlip>
                <a:blip r:embed="rId5"/>
              </a:buBlip>
            </a:pPr>
            <a:endParaRPr lang="ru-RU" b="1" dirty="0">
              <a:solidFill>
                <a:schemeClr val="bg1"/>
              </a:solidFill>
              <a:latin typeface="Manrope" panose="020B0604020202020204" charset="0"/>
            </a:endParaRPr>
          </a:p>
          <a:p>
            <a:pPr marL="285750" indent="-285750">
              <a:buClr>
                <a:schemeClr val="dk1"/>
              </a:buClr>
              <a:buSzPts val="1100"/>
              <a:buBlip>
                <a:blip r:embed="rId5"/>
              </a:buBlip>
            </a:pPr>
            <a:r>
              <a:rPr lang="ru-RU" b="1" dirty="0">
                <a:solidFill>
                  <a:schemeClr val="bg1"/>
                </a:solidFill>
                <a:latin typeface="Manrope" panose="020B0604020202020204" charset="0"/>
              </a:rPr>
              <a:t>Религия</a:t>
            </a:r>
          </a:p>
          <a:p>
            <a:pPr marL="285750" indent="-285750">
              <a:buClr>
                <a:schemeClr val="dk1"/>
              </a:buClr>
              <a:buSzPts val="1100"/>
              <a:buBlip>
                <a:blip r:embed="rId5"/>
              </a:buBlip>
            </a:pPr>
            <a:endParaRPr lang="ru-RU" b="1" dirty="0">
              <a:solidFill>
                <a:schemeClr val="bg1"/>
              </a:solidFill>
              <a:latin typeface="Manrope" panose="020B0604020202020204" charset="0"/>
            </a:endParaRPr>
          </a:p>
          <a:p>
            <a:pPr marL="285750" indent="-285750">
              <a:buClr>
                <a:schemeClr val="dk1"/>
              </a:buClr>
              <a:buSzPts val="1100"/>
              <a:buBlip>
                <a:blip r:embed="rId5"/>
              </a:buBlip>
            </a:pPr>
            <a:r>
              <a:rPr lang="ru-RU" b="1" dirty="0">
                <a:solidFill>
                  <a:schemeClr val="bg1"/>
                </a:solidFill>
                <a:latin typeface="Manrope" panose="020B0604020202020204" charset="0"/>
              </a:rPr>
              <a:t>Суды</a:t>
            </a:r>
          </a:p>
          <a:p>
            <a:pPr marL="285750" indent="-285750">
              <a:buClr>
                <a:schemeClr val="dk1"/>
              </a:buClr>
              <a:buSzPts val="1100"/>
              <a:buBlip>
                <a:blip r:embed="rId5"/>
              </a:buBlip>
            </a:pPr>
            <a:endParaRPr lang="ru-RU" b="1" dirty="0">
              <a:solidFill>
                <a:schemeClr val="bg1"/>
              </a:solidFill>
              <a:latin typeface="Manrope" panose="020B0604020202020204" charset="0"/>
            </a:endParaRPr>
          </a:p>
          <a:p>
            <a:pPr marL="285750" indent="-285750">
              <a:buClr>
                <a:schemeClr val="dk1"/>
              </a:buClr>
              <a:buSzPts val="1100"/>
              <a:buBlip>
                <a:blip r:embed="rId5"/>
              </a:buBlip>
            </a:pPr>
            <a:r>
              <a:rPr lang="ru-RU" b="1" dirty="0">
                <a:solidFill>
                  <a:schemeClr val="bg1"/>
                </a:solidFill>
                <a:latin typeface="Manrope" panose="020B0604020202020204" charset="0"/>
              </a:rPr>
              <a:t>Больницы</a:t>
            </a:r>
          </a:p>
          <a:p>
            <a:pPr marL="285750" indent="-285750">
              <a:buClr>
                <a:schemeClr val="dk1"/>
              </a:buClr>
              <a:buSzPts val="1100"/>
              <a:buBlip>
                <a:blip r:embed="rId5"/>
              </a:buBlip>
            </a:pPr>
            <a:endParaRPr lang="ru-RU" b="1" dirty="0">
              <a:solidFill>
                <a:schemeClr val="bg1"/>
              </a:solidFill>
              <a:latin typeface="Manrope" panose="020B0604020202020204" charset="0"/>
            </a:endParaRPr>
          </a:p>
          <a:p>
            <a:pPr marL="285750" indent="-285750">
              <a:buClr>
                <a:schemeClr val="dk1"/>
              </a:buClr>
              <a:buSzPts val="1100"/>
              <a:buBlip>
                <a:blip r:embed="rId5"/>
              </a:buBlip>
            </a:pPr>
            <a:r>
              <a:rPr lang="ru-RU" b="1" dirty="0">
                <a:solidFill>
                  <a:srgbClr val="FE6733"/>
                </a:solidFill>
                <a:latin typeface="Manrope" panose="020B0604020202020204" charset="0"/>
              </a:rPr>
              <a:t>Банки</a:t>
            </a:r>
          </a:p>
          <a:p>
            <a:pPr marL="285750" indent="-285750">
              <a:buClr>
                <a:schemeClr val="dk1"/>
              </a:buClr>
              <a:buSzPts val="1100"/>
              <a:buBlip>
                <a:blip r:embed="rId5"/>
              </a:buBlip>
            </a:pPr>
            <a:endParaRPr lang="ru-RU" b="1" dirty="0">
              <a:solidFill>
                <a:schemeClr val="bg1"/>
              </a:solidFill>
              <a:latin typeface="Manrope" panose="020B0604020202020204" charset="0"/>
            </a:endParaRPr>
          </a:p>
          <a:p>
            <a:pPr marL="285750" indent="-285750">
              <a:buClr>
                <a:schemeClr val="dk1"/>
              </a:buClr>
              <a:buSzPts val="1100"/>
              <a:buBlip>
                <a:blip r:embed="rId5"/>
              </a:buBlip>
            </a:pPr>
            <a:endParaRPr lang="ru-RU" b="1" dirty="0">
              <a:solidFill>
                <a:schemeClr val="bg1"/>
              </a:solidFill>
              <a:latin typeface="Manrope" panose="020B0604020202020204" charset="0"/>
            </a:endParaRPr>
          </a:p>
        </p:txBody>
      </p:sp>
    </p:spTree>
    <p:extLst>
      <p:ext uri="{BB962C8B-B14F-4D97-AF65-F5344CB8AC3E}">
        <p14:creationId xmlns:p14="http://schemas.microsoft.com/office/powerpoint/2010/main" val="316905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sp>
        <p:nvSpPr>
          <p:cNvPr id="6" name="Google Shape;118;p16">
            <a:extLst>
              <a:ext uri="{FF2B5EF4-FFF2-40B4-BE49-F238E27FC236}">
                <a16:creationId xmlns:a16="http://schemas.microsoft.com/office/drawing/2014/main" id="{A053B910-B498-4B5A-B6A2-9D32608734CE}"/>
              </a:ext>
            </a:extLst>
          </p:cNvPr>
          <p:cNvSpPr txBox="1">
            <a:spLocks/>
          </p:cNvSpPr>
          <p:nvPr/>
        </p:nvSpPr>
        <p:spPr>
          <a:xfrm>
            <a:off x="253138" y="687660"/>
            <a:ext cx="10368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80000"/>
              </a:lnSpc>
              <a:buSzPts val="990"/>
            </a:pPr>
            <a:r>
              <a:rPr lang="ru-RU" sz="3200" dirty="0">
                <a:solidFill>
                  <a:srgbClr val="FE6733"/>
                </a:solidFill>
                <a:latin typeface="Unbounded"/>
              </a:rPr>
              <a:t>ИИ начнет сам </a:t>
            </a:r>
          </a:p>
          <a:p>
            <a:pPr>
              <a:lnSpc>
                <a:spcPct val="80000"/>
              </a:lnSpc>
              <a:buSzPts val="990"/>
            </a:pPr>
            <a:r>
              <a:rPr lang="ru-RU" sz="3200" dirty="0">
                <a:solidFill>
                  <a:srgbClr val="FE6733"/>
                </a:solidFill>
                <a:latin typeface="Unbounded"/>
              </a:rPr>
              <a:t>разрабатывать код</a:t>
            </a:r>
          </a:p>
        </p:txBody>
      </p:sp>
      <p:pic>
        <p:nvPicPr>
          <p:cNvPr id="4" name="Picture 2">
            <a:extLst>
              <a:ext uri="{FF2B5EF4-FFF2-40B4-BE49-F238E27FC236}">
                <a16:creationId xmlns:a16="http://schemas.microsoft.com/office/drawing/2014/main" id="{0CCD02BD-A3FA-4A81-B57E-43B4F00F54BE}"/>
              </a:ext>
            </a:extLst>
          </p:cNvPr>
          <p:cNvPicPr>
            <a:picLocks noChangeAspect="1" noChangeArrowheads="1"/>
          </p:cNvPicPr>
          <p:nvPr/>
        </p:nvPicPr>
        <p:blipFill>
          <a:blip r:embed="rId4"/>
          <a:stretch>
            <a:fillRect/>
          </a:stretch>
        </p:blipFill>
        <p:spPr bwMode="auto">
          <a:xfrm>
            <a:off x="-375920" y="1770345"/>
            <a:ext cx="3772800" cy="3772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5" name="Прямоугольник 5">
            <a:extLst>
              <a:ext uri="{FF2B5EF4-FFF2-40B4-BE49-F238E27FC236}">
                <a16:creationId xmlns:a16="http://schemas.microsoft.com/office/drawing/2014/main" id="{E98B729C-37D8-4968-AE01-281824312B94}"/>
              </a:ext>
            </a:extLst>
          </p:cNvPr>
          <p:cNvSpPr/>
          <p:nvPr/>
        </p:nvSpPr>
        <p:spPr>
          <a:xfrm>
            <a:off x="6390035" y="1770345"/>
            <a:ext cx="2446622" cy="3544117"/>
          </a:xfrm>
          <a:prstGeom prst="rect">
            <a:avLst/>
          </a:prstGeom>
          <a:noFill/>
          <a:ln>
            <a:solidFill>
              <a:srgbClr val="FE67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Inter" panose="020B0604020202020204" charset="0"/>
                <a:ea typeface="Inter" panose="020B0604020202020204" charset="0"/>
                <a:sym typeface="Verdana"/>
              </a:rPr>
              <a:t>ИИ через</a:t>
            </a:r>
          </a:p>
          <a:p>
            <a:r>
              <a:rPr lang="ru-RU" sz="1700" b="1" dirty="0">
                <a:solidFill>
                  <a:srgbClr val="FE6733"/>
                </a:solidFill>
                <a:latin typeface="Inter" panose="020B0604020202020204" charset="0"/>
                <a:ea typeface="Inter" panose="020B0604020202020204" charset="0"/>
                <a:sym typeface="Verdana"/>
              </a:rPr>
              <a:t>+</a:t>
            </a:r>
            <a:r>
              <a:rPr lang="en-US" sz="1700" b="1" dirty="0">
                <a:solidFill>
                  <a:srgbClr val="FE6733"/>
                </a:solidFill>
                <a:latin typeface="Inter" panose="020B0604020202020204" charset="0"/>
                <a:ea typeface="Inter" panose="020B0604020202020204" charset="0"/>
                <a:sym typeface="Verdana"/>
              </a:rPr>
              <a:t>N</a:t>
            </a:r>
            <a:r>
              <a:rPr lang="ru-RU" sz="1700" b="1" dirty="0">
                <a:solidFill>
                  <a:srgbClr val="FE6733"/>
                </a:solidFill>
                <a:latin typeface="Inter" panose="020B0604020202020204" charset="0"/>
                <a:ea typeface="Inter" panose="020B0604020202020204" charset="0"/>
                <a:sym typeface="Verdana"/>
              </a:rPr>
              <a:t> лет</a:t>
            </a:r>
          </a:p>
          <a:p>
            <a:endParaRPr lang="ru-RU" sz="1700" b="1" dirty="0">
              <a:solidFill>
                <a:schemeClr val="bg1"/>
              </a:solidFill>
              <a:latin typeface="Inter" panose="020B0604020202020204" charset="0"/>
              <a:ea typeface="Inter" panose="020B0604020202020204" charset="0"/>
              <a:sym typeface="Verdana"/>
            </a:endParaRPr>
          </a:p>
          <a:p>
            <a:r>
              <a:rPr lang="ru-RU" sz="1600" b="1" dirty="0" err="1">
                <a:solidFill>
                  <a:srgbClr val="FE6733"/>
                </a:solidFill>
                <a:latin typeface="Inter" panose="020B0604020202020204" charset="0"/>
                <a:ea typeface="Inter" panose="020B0604020202020204" charset="0"/>
                <a:sym typeface="Verdana"/>
              </a:rPr>
              <a:t>program</a:t>
            </a:r>
            <a:r>
              <a:rPr lang="ru-RU" sz="1600" b="1" dirty="0">
                <a:solidFill>
                  <a:srgbClr val="FE6733"/>
                </a:solidFill>
                <a:latin typeface="Inter" panose="020B0604020202020204" charset="0"/>
                <a:ea typeface="Inter" panose="020B0604020202020204" charset="0"/>
                <a:sym typeface="Verdana"/>
              </a:rPr>
              <a:t> </a:t>
            </a:r>
            <a:br>
              <a:rPr lang="ru-RU" sz="1600" b="1" dirty="0">
                <a:solidFill>
                  <a:srgbClr val="FE6733"/>
                </a:solidFill>
                <a:latin typeface="Inter" panose="020B0604020202020204" charset="0"/>
                <a:ea typeface="Inter" panose="020B0604020202020204" charset="0"/>
                <a:sym typeface="Verdana"/>
              </a:rPr>
            </a:br>
            <a:r>
              <a:rPr lang="ru-RU" sz="1600" b="1" dirty="0" err="1">
                <a:solidFill>
                  <a:srgbClr val="FE6733"/>
                </a:solidFill>
                <a:latin typeface="Inter" panose="020B0604020202020204" charset="0"/>
                <a:ea typeface="Inter" panose="020B0604020202020204" charset="0"/>
                <a:sym typeface="Verdana"/>
              </a:rPr>
              <a:t>simulation</a:t>
            </a:r>
            <a:r>
              <a:rPr lang="ru-RU" sz="1600" b="1" dirty="0">
                <a:solidFill>
                  <a:srgbClr val="FE6733"/>
                </a:solidFill>
                <a:latin typeface="Inter" panose="020B0604020202020204" charset="0"/>
                <a:ea typeface="Inter" panose="020B0604020202020204" charset="0"/>
                <a:sym typeface="Verdana"/>
              </a:rPr>
              <a:t> и </a:t>
            </a:r>
            <a:r>
              <a:rPr lang="ru-RU" sz="1600" b="1" dirty="0" err="1">
                <a:solidFill>
                  <a:srgbClr val="FE6733"/>
                </a:solidFill>
                <a:latin typeface="Inter" panose="020B0604020202020204" charset="0"/>
                <a:ea typeface="Inter" panose="020B0604020202020204" charset="0"/>
                <a:sym typeface="Verdana"/>
              </a:rPr>
              <a:t>cвой</a:t>
            </a:r>
            <a:r>
              <a:rPr lang="ru-RU" sz="1600" b="1" dirty="0">
                <a:solidFill>
                  <a:srgbClr val="FE6733"/>
                </a:solidFill>
                <a:latin typeface="Inter" panose="020B0604020202020204" charset="0"/>
                <a:ea typeface="Inter" panose="020B0604020202020204" charset="0"/>
                <a:sym typeface="Verdana"/>
              </a:rPr>
              <a:t> язык программирования</a:t>
            </a:r>
          </a:p>
          <a:p>
            <a:r>
              <a:rPr lang="ru-RU" sz="1700" dirty="0">
                <a:solidFill>
                  <a:schemeClr val="bg1"/>
                </a:solidFill>
                <a:latin typeface="Inter" panose="020B0604020202020204" charset="0"/>
                <a:ea typeface="Inter" panose="020B0604020202020204" charset="0"/>
                <a:sym typeface="Verdana"/>
              </a:rPr>
              <a:t> </a:t>
            </a:r>
            <a:endParaRPr lang="en-US" sz="1700" dirty="0">
              <a:solidFill>
                <a:schemeClr val="bg1"/>
              </a:solidFill>
              <a:latin typeface="Inter" panose="020B0604020202020204" charset="0"/>
              <a:ea typeface="Inter" panose="020B0604020202020204" charset="0"/>
              <a:sym typeface="Verdana"/>
            </a:endParaRPr>
          </a:p>
        </p:txBody>
      </p:sp>
      <p:sp>
        <p:nvSpPr>
          <p:cNvPr id="8" name="Прямоугольник 6">
            <a:extLst>
              <a:ext uri="{FF2B5EF4-FFF2-40B4-BE49-F238E27FC236}">
                <a16:creationId xmlns:a16="http://schemas.microsoft.com/office/drawing/2014/main" id="{43412F03-25F4-44FB-9E35-F9D3C5939424}"/>
              </a:ext>
            </a:extLst>
          </p:cNvPr>
          <p:cNvSpPr/>
          <p:nvPr/>
        </p:nvSpPr>
        <p:spPr>
          <a:xfrm>
            <a:off x="3588419" y="1770345"/>
            <a:ext cx="2446622" cy="354411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ru-RU" sz="1700" b="1" dirty="0">
                <a:solidFill>
                  <a:srgbClr val="FE6733"/>
                </a:solidFill>
                <a:latin typeface="Manrope" panose="020B0604020202020204" charset="0"/>
                <a:ea typeface="Inter" panose="020B0604020202020204" charset="0"/>
                <a:sym typeface="Verdana"/>
              </a:rPr>
              <a:t>ИИ</a:t>
            </a:r>
          </a:p>
          <a:p>
            <a:r>
              <a:rPr lang="ru-RU" sz="1700" b="1" dirty="0">
                <a:solidFill>
                  <a:srgbClr val="FE6733"/>
                </a:solidFill>
                <a:latin typeface="Manrope" panose="020B0604020202020204" charset="0"/>
                <a:ea typeface="Inter" panose="020B0604020202020204" charset="0"/>
                <a:sym typeface="Verdana"/>
              </a:rPr>
              <a:t>сейчас</a:t>
            </a:r>
          </a:p>
          <a:p>
            <a:endParaRPr lang="ru-RU" sz="1700" b="1"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написание программных процедур</a:t>
            </a: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подготовка </a:t>
            </a:r>
            <a:r>
              <a:rPr lang="ru-RU" sz="1600" dirty="0" err="1">
                <a:solidFill>
                  <a:schemeClr val="bg1"/>
                </a:solidFill>
                <a:latin typeface="Manrope" panose="020B0604020202020204" charset="0"/>
                <a:ea typeface="Inter" panose="020B0604020202020204" charset="0"/>
                <a:sym typeface="Verdana"/>
              </a:rPr>
              <a:t>автотестов</a:t>
            </a:r>
            <a:endParaRPr lang="ru-RU" sz="1600" dirty="0">
              <a:solidFill>
                <a:schemeClr val="bg1"/>
              </a:solidFill>
              <a:latin typeface="Manrope" panose="020B0604020202020204" charset="0"/>
              <a:ea typeface="Inter" panose="020B0604020202020204" charset="0"/>
              <a:sym typeface="Verdana"/>
            </a:endParaRPr>
          </a:p>
          <a:p>
            <a:endParaRPr lang="ru-RU" sz="1600" dirty="0">
              <a:solidFill>
                <a:schemeClr val="bg1"/>
              </a:solidFill>
              <a:latin typeface="Manrope" panose="020B0604020202020204" charset="0"/>
              <a:ea typeface="Inter" panose="020B0604020202020204" charset="0"/>
              <a:sym typeface="Verdana"/>
            </a:endParaRPr>
          </a:p>
          <a:p>
            <a:r>
              <a:rPr lang="ru-RU" sz="1600" dirty="0">
                <a:solidFill>
                  <a:schemeClr val="bg1"/>
                </a:solidFill>
                <a:latin typeface="Manrope" panose="020B0604020202020204" charset="0"/>
                <a:ea typeface="Inter" panose="020B0604020202020204" charset="0"/>
                <a:sym typeface="Verdana"/>
              </a:rPr>
              <a:t>цифровая платформа разработки</a:t>
            </a:r>
          </a:p>
        </p:txBody>
      </p:sp>
      <p:pic>
        <p:nvPicPr>
          <p:cNvPr id="9" name="Рисунок 7">
            <a:extLst>
              <a:ext uri="{FF2B5EF4-FFF2-40B4-BE49-F238E27FC236}">
                <a16:creationId xmlns:a16="http://schemas.microsoft.com/office/drawing/2014/main" id="{C5C28A37-B4F1-4050-BB27-BFE2999F7E1E}"/>
              </a:ext>
            </a:extLst>
          </p:cNvPr>
          <p:cNvPicPr>
            <a:picLocks noChangeAspect="1"/>
          </p:cNvPicPr>
          <p:nvPr/>
        </p:nvPicPr>
        <p:blipFill>
          <a:blip r:embed="rId5">
            <a:grayscl/>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853068" y="1815827"/>
            <a:ext cx="373512" cy="317775"/>
          </a:xfrm>
          <a:prstGeom prst="rect">
            <a:avLst/>
          </a:prstGeom>
        </p:spPr>
      </p:pic>
    </p:spTree>
    <p:extLst>
      <p:ext uri="{BB962C8B-B14F-4D97-AF65-F5344CB8AC3E}">
        <p14:creationId xmlns:p14="http://schemas.microsoft.com/office/powerpoint/2010/main" val="34186402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6,1,Slide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1258</Words>
  <Application>Microsoft Office PowerPoint</Application>
  <PresentationFormat>Экран (16:9)</PresentationFormat>
  <Paragraphs>237</Paragraphs>
  <Slides>18</Slides>
  <Notes>18</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Verdana</vt:lpstr>
      <vt:lpstr>Manrope</vt:lpstr>
      <vt:lpstr>Unbounded</vt:lpstr>
      <vt:lpstr>Inter</vt:lpstr>
      <vt:lpstr>Simple Light</vt:lpstr>
      <vt:lpstr>ИИ в банковской сфере: переход от цифровизации к автономному будущему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доклада Тема выступления</dc:title>
  <dc:creator>u_m190g</dc:creator>
  <cp:lastModifiedBy>u_m190g</cp:lastModifiedBy>
  <cp:revision>33</cp:revision>
  <dcterms:modified xsi:type="dcterms:W3CDTF">2023-09-18T15:20:12Z</dcterms:modified>
</cp:coreProperties>
</file>